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0.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49"/>
  </p:notesMasterIdLst>
  <p:handoutMasterIdLst>
    <p:handoutMasterId r:id="rId50"/>
  </p:handoutMasterIdLst>
  <p:sldIdLst>
    <p:sldId id="460" r:id="rId2"/>
    <p:sldId id="461" r:id="rId3"/>
    <p:sldId id="719" r:id="rId4"/>
    <p:sldId id="791" r:id="rId5"/>
    <p:sldId id="767" r:id="rId6"/>
    <p:sldId id="799" r:id="rId7"/>
    <p:sldId id="794" r:id="rId8"/>
    <p:sldId id="768" r:id="rId9"/>
    <p:sldId id="743" r:id="rId10"/>
    <p:sldId id="804" r:id="rId11"/>
    <p:sldId id="822" r:id="rId12"/>
    <p:sldId id="809" r:id="rId13"/>
    <p:sldId id="823" r:id="rId14"/>
    <p:sldId id="771" r:id="rId15"/>
    <p:sldId id="772" r:id="rId16"/>
    <p:sldId id="808" r:id="rId17"/>
    <p:sldId id="824" r:id="rId18"/>
    <p:sldId id="805" r:id="rId19"/>
    <p:sldId id="825" r:id="rId20"/>
    <p:sldId id="826" r:id="rId21"/>
    <p:sldId id="827" r:id="rId22"/>
    <p:sldId id="828" r:id="rId23"/>
    <p:sldId id="829" r:id="rId24"/>
    <p:sldId id="830" r:id="rId25"/>
    <p:sldId id="778" r:id="rId26"/>
    <p:sldId id="831" r:id="rId27"/>
    <p:sldId id="779" r:id="rId28"/>
    <p:sldId id="832" r:id="rId29"/>
    <p:sldId id="781" r:id="rId30"/>
    <p:sldId id="782" r:id="rId31"/>
    <p:sldId id="796" r:id="rId32"/>
    <p:sldId id="792" r:id="rId33"/>
    <p:sldId id="783" r:id="rId34"/>
    <p:sldId id="784" r:id="rId35"/>
    <p:sldId id="821" r:id="rId36"/>
    <p:sldId id="820" r:id="rId37"/>
    <p:sldId id="797" r:id="rId38"/>
    <p:sldId id="786" r:id="rId39"/>
    <p:sldId id="735" r:id="rId40"/>
    <p:sldId id="818" r:id="rId41"/>
    <p:sldId id="817" r:id="rId42"/>
    <p:sldId id="819" r:id="rId43"/>
    <p:sldId id="787" r:id="rId44"/>
    <p:sldId id="813" r:id="rId45"/>
    <p:sldId id="815" r:id="rId46"/>
    <p:sldId id="816" r:id="rId47"/>
    <p:sldId id="644" r:id="rId48"/>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pos="461" userDrawn="1">
          <p15:clr>
            <a:srgbClr val="F26B43"/>
          </p15:clr>
        </p15:guide>
        <p15:guide id="4" orient="horz" pos="709" userDrawn="1">
          <p15:clr>
            <a:srgbClr val="F26B43"/>
          </p15:clr>
        </p15:guide>
        <p15:guide id="5" orient="horz" pos="3884" userDrawn="1">
          <p15:clr>
            <a:srgbClr val="F26B43"/>
          </p15:clr>
        </p15:guide>
        <p15:guide id="6" pos="7242" userDrawn="1">
          <p15:clr>
            <a:srgbClr val="F26B43"/>
          </p15:clr>
        </p15:guide>
      </p15:sldGuideLst>
    </p:ext>
    <p:ext uri="{2D200454-40CA-4A62-9FC3-DE9A4176ACB9}">
      <p15:notesGuideLst xmlns:p15="http://schemas.microsoft.com/office/powerpoint/2012/main" xmlns="">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339966"/>
    <a:srgbClr val="B3E2E7"/>
    <a:srgbClr val="0000FF"/>
    <a:srgbClr val="003399"/>
    <a:srgbClr val="33CCFF"/>
    <a:srgbClr val="00CCFF"/>
    <a:srgbClr val="154A51"/>
    <a:srgbClr val="006666"/>
    <a:srgbClr val="FAA0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7" autoAdjust="0"/>
    <p:restoredTop sz="99216" autoAdjust="0"/>
  </p:normalViewPr>
  <p:slideViewPr>
    <p:cSldViewPr snapToGrid="0" showGuides="1">
      <p:cViewPr varScale="1">
        <p:scale>
          <a:sx n="107" d="100"/>
          <a:sy n="107" d="100"/>
        </p:scale>
        <p:origin x="-156" y="-90"/>
      </p:cViewPr>
      <p:guideLst>
        <p:guide orient="horz" pos="2160"/>
        <p:guide orient="horz" pos="709"/>
        <p:guide orient="horz" pos="3884"/>
        <p:guide pos="3840"/>
        <p:guide pos="461"/>
        <p:guide pos="7242"/>
      </p:guideLst>
    </p:cSldViewPr>
  </p:slideViewPr>
  <p:notesTextViewPr>
    <p:cViewPr>
      <p:scale>
        <a:sx n="1" d="1"/>
        <a:sy n="1" d="1"/>
      </p:scale>
      <p:origin x="0" y="0"/>
    </p:cViewPr>
  </p:notesTextViewPr>
  <p:sorterViewPr>
    <p:cViewPr>
      <p:scale>
        <a:sx n="125" d="100"/>
        <a:sy n="125" d="100"/>
      </p:scale>
      <p:origin x="0" y="15852"/>
    </p:cViewPr>
  </p:sorterViewPr>
  <p:notesViewPr>
    <p:cSldViewPr snapToGrid="0">
      <p:cViewPr varScale="1">
        <p:scale>
          <a:sx n="91" d="100"/>
          <a:sy n="91" d="100"/>
        </p:scale>
        <p:origin x="-1488" y="-10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79D608-E436-435F-B92D-1E7A6564965A}"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0EF3BACD-315D-47AA-BE70-45DD4CDC3FAB}">
      <dgm:prSet phldrT="[文本]" custT="1"/>
      <dgm:spPr/>
      <dgm:t>
        <a:bodyPr/>
        <a:lstStyle/>
        <a:p>
          <a:r>
            <a:rPr lang="zh-CN" altLang="en-US" sz="2400" dirty="0" smtClean="0">
              <a:latin typeface="微软雅黑" pitchFamily="34" charset="-122"/>
              <a:ea typeface="微软雅黑" pitchFamily="34" charset="-122"/>
            </a:rPr>
            <a:t>产教融合</a:t>
          </a:r>
          <a:endParaRPr lang="zh-CN" altLang="en-US" sz="2400" dirty="0">
            <a:latin typeface="微软雅黑" pitchFamily="34" charset="-122"/>
            <a:ea typeface="微软雅黑" pitchFamily="34" charset="-122"/>
          </a:endParaRPr>
        </a:p>
      </dgm:t>
    </dgm:pt>
    <dgm:pt modelId="{A361245C-1332-4EF7-A265-B3B1AAEEA5ED}" type="parTrans" cxnId="{D2167190-2C4A-477C-B087-5C8190042DB6}">
      <dgm:prSet/>
      <dgm:spPr/>
      <dgm:t>
        <a:bodyPr/>
        <a:lstStyle/>
        <a:p>
          <a:endParaRPr lang="zh-CN" altLang="en-US">
            <a:latin typeface="微软雅黑" pitchFamily="34" charset="-122"/>
            <a:ea typeface="微软雅黑" pitchFamily="34" charset="-122"/>
          </a:endParaRPr>
        </a:p>
      </dgm:t>
    </dgm:pt>
    <dgm:pt modelId="{CD3F1271-4252-4BF0-BCD3-F4C21D62BF63}" type="sibTrans" cxnId="{D2167190-2C4A-477C-B087-5C8190042DB6}">
      <dgm:prSet/>
      <dgm:spPr/>
      <dgm:t>
        <a:bodyPr/>
        <a:lstStyle/>
        <a:p>
          <a:endParaRPr lang="zh-CN" altLang="en-US">
            <a:latin typeface="微软雅黑" pitchFamily="34" charset="-122"/>
            <a:ea typeface="微软雅黑" pitchFamily="34" charset="-122"/>
          </a:endParaRPr>
        </a:p>
      </dgm:t>
    </dgm:pt>
    <dgm:pt modelId="{A3EC1A04-4710-4D3A-B9E3-D27C976CC2A1}">
      <dgm:prSet phldrT="[文本]" custT="1"/>
      <dgm:spPr/>
      <dgm:t>
        <a:bodyPr/>
        <a:lstStyle/>
        <a:p>
          <a:r>
            <a:rPr lang="zh-CN" altLang="en-US" sz="1600" b="1" dirty="0" smtClean="0">
              <a:latin typeface="微软雅黑" pitchFamily="34" charset="-122"/>
              <a:ea typeface="微软雅黑" pitchFamily="34" charset="-122"/>
            </a:rPr>
            <a:t>产业与教学深度</a:t>
          </a:r>
          <a:r>
            <a:rPr lang="zh-CN" sz="1600" b="1" dirty="0" smtClean="0">
              <a:latin typeface="微软雅黑" pitchFamily="34" charset="-122"/>
              <a:ea typeface="微软雅黑" pitchFamily="34" charset="-122"/>
            </a:rPr>
            <a:t>融合</a:t>
          </a:r>
          <a:r>
            <a:rPr lang="zh-CN" altLang="en-US" sz="1600" b="1"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国务院办公厅正式印发</a:t>
          </a:r>
          <a:r>
            <a:rPr lang="en-US" altLang="zh-CN" sz="1600" b="0" i="0"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关于深化产教融合的若干意见</a:t>
          </a:r>
          <a:r>
            <a:rPr lang="en-US" altLang="zh-CN" sz="1600" b="0" i="0"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a:t>
          </a:r>
          <a:r>
            <a:rPr lang="zh-CN" sz="1600" b="0" dirty="0" smtClean="0">
              <a:latin typeface="微软雅黑" pitchFamily="34" charset="-122"/>
              <a:ea typeface="微软雅黑" pitchFamily="34" charset="-122"/>
            </a:rPr>
            <a:t>教育部等六部门关于印发《职业学校校企合作促进办法》</a:t>
          </a:r>
          <a:r>
            <a:rPr lang="zh-CN" altLang="en-US" sz="1600" b="0" dirty="0" smtClean="0">
              <a:latin typeface="微软雅黑" pitchFamily="34" charset="-122"/>
              <a:ea typeface="微软雅黑" pitchFamily="34" charset="-122"/>
            </a:rPr>
            <a:t>等相关文件。</a:t>
          </a:r>
          <a:endParaRPr lang="zh-CN" altLang="en-US" sz="1600" b="0" dirty="0">
            <a:latin typeface="微软雅黑" pitchFamily="34" charset="-122"/>
            <a:ea typeface="微软雅黑" pitchFamily="34" charset="-122"/>
          </a:endParaRPr>
        </a:p>
      </dgm:t>
    </dgm:pt>
    <dgm:pt modelId="{B3943E80-BE67-4118-8F9F-A01270A9411A}" type="parTrans" cxnId="{52291B1F-B571-4B00-93A1-D77AD75F3705}">
      <dgm:prSet/>
      <dgm:spPr/>
      <dgm:t>
        <a:bodyPr/>
        <a:lstStyle/>
        <a:p>
          <a:endParaRPr lang="zh-CN" altLang="en-US">
            <a:latin typeface="微软雅黑" pitchFamily="34" charset="-122"/>
            <a:ea typeface="微软雅黑" pitchFamily="34" charset="-122"/>
          </a:endParaRPr>
        </a:p>
      </dgm:t>
    </dgm:pt>
    <dgm:pt modelId="{F5D4EBEA-6233-45D3-A87A-CC28AC570D83}" type="sibTrans" cxnId="{52291B1F-B571-4B00-93A1-D77AD75F3705}">
      <dgm:prSet/>
      <dgm:spPr/>
      <dgm:t>
        <a:bodyPr/>
        <a:lstStyle/>
        <a:p>
          <a:endParaRPr lang="zh-CN" altLang="en-US">
            <a:latin typeface="微软雅黑" pitchFamily="34" charset="-122"/>
            <a:ea typeface="微软雅黑" pitchFamily="34" charset="-122"/>
          </a:endParaRPr>
        </a:p>
      </dgm:t>
    </dgm:pt>
    <dgm:pt modelId="{C0EF48AE-E4F1-4193-9875-1CBB7B8C5902}">
      <dgm:prSet phldrT="[文本]" custT="1"/>
      <dgm:spPr/>
      <dgm:t>
        <a:bodyPr/>
        <a:lstStyle/>
        <a:p>
          <a:r>
            <a:rPr lang="zh-CN" altLang="en-US" sz="2400" dirty="0" smtClean="0">
              <a:latin typeface="微软雅黑" pitchFamily="34" charset="-122"/>
              <a:ea typeface="微软雅黑" pitchFamily="34" charset="-122"/>
            </a:rPr>
            <a:t>理实一体</a:t>
          </a:r>
          <a:endParaRPr lang="zh-CN" altLang="en-US" sz="2400" dirty="0">
            <a:latin typeface="微软雅黑" pitchFamily="34" charset="-122"/>
            <a:ea typeface="微软雅黑" pitchFamily="34" charset="-122"/>
          </a:endParaRPr>
        </a:p>
      </dgm:t>
    </dgm:pt>
    <dgm:pt modelId="{330E031A-272B-4389-8B81-5BD2E5CCCE68}" type="parTrans" cxnId="{18E54031-90A1-4900-9F43-C223E4AA5123}">
      <dgm:prSet/>
      <dgm:spPr/>
      <dgm:t>
        <a:bodyPr/>
        <a:lstStyle/>
        <a:p>
          <a:endParaRPr lang="zh-CN" altLang="en-US"/>
        </a:p>
      </dgm:t>
    </dgm:pt>
    <dgm:pt modelId="{53D45A7E-C4A7-42D5-B2B1-8CE2B3BFFA61}" type="sibTrans" cxnId="{18E54031-90A1-4900-9F43-C223E4AA5123}">
      <dgm:prSet/>
      <dgm:spPr/>
      <dgm:t>
        <a:bodyPr/>
        <a:lstStyle/>
        <a:p>
          <a:endParaRPr lang="zh-CN" altLang="en-US"/>
        </a:p>
      </dgm:t>
    </dgm:pt>
    <dgm:pt modelId="{4DEA3516-1E2C-4BFC-ABF9-47C58BED8713}">
      <dgm:prSet phldrT="[文本]" custT="1"/>
      <dgm:spPr/>
      <dgm:t>
        <a:bodyPr/>
        <a:lstStyle/>
        <a:p>
          <a:r>
            <a:rPr lang="zh-CN" altLang="en-US" sz="1600" b="1" dirty="0" smtClean="0">
              <a:latin typeface="微软雅黑" pitchFamily="34" charset="-122"/>
              <a:ea typeface="微软雅黑" pitchFamily="34" charset="-122"/>
            </a:rPr>
            <a:t>理论教学与实践教学相结合：</a:t>
          </a:r>
          <a:r>
            <a:rPr lang="zh-CN" sz="1600" dirty="0" smtClean="0">
              <a:latin typeface="微软雅黑" pitchFamily="34" charset="-122"/>
              <a:ea typeface="微软雅黑" pitchFamily="34" charset="-122"/>
            </a:rPr>
            <a:t>打造</a:t>
          </a:r>
          <a:r>
            <a:rPr lang="zh-CN" sz="1600" b="1" dirty="0" smtClean="0">
              <a:solidFill>
                <a:srgbClr val="C00000"/>
              </a:solidFill>
              <a:latin typeface="微软雅黑" pitchFamily="34" charset="-122"/>
              <a:ea typeface="微软雅黑" pitchFamily="34" charset="-122"/>
            </a:rPr>
            <a:t>智慧化、智能化“管理</a:t>
          </a:r>
          <a:r>
            <a:rPr lang="en-US" sz="1600" b="1" dirty="0" smtClean="0">
              <a:solidFill>
                <a:srgbClr val="C00000"/>
              </a:solidFill>
              <a:latin typeface="微软雅黑" pitchFamily="34" charset="-122"/>
              <a:ea typeface="微软雅黑" pitchFamily="34" charset="-122"/>
            </a:rPr>
            <a:t>+</a:t>
          </a:r>
          <a:r>
            <a:rPr lang="zh-CN" sz="1600" b="1" dirty="0" smtClean="0">
              <a:solidFill>
                <a:srgbClr val="C00000"/>
              </a:solidFill>
              <a:latin typeface="微软雅黑" pitchFamily="34" charset="-122"/>
              <a:ea typeface="微软雅黑" pitchFamily="34" charset="-122"/>
            </a:rPr>
            <a:t>教学</a:t>
          </a:r>
          <a:r>
            <a:rPr lang="en-US" sz="1600" b="1" dirty="0" smtClean="0">
              <a:solidFill>
                <a:srgbClr val="C00000"/>
              </a:solidFill>
              <a:latin typeface="微软雅黑" pitchFamily="34" charset="-122"/>
              <a:ea typeface="微软雅黑" pitchFamily="34" charset="-122"/>
            </a:rPr>
            <a:t>+</a:t>
          </a:r>
          <a:r>
            <a:rPr lang="zh-CN" sz="1600" b="1" dirty="0" smtClean="0">
              <a:solidFill>
                <a:srgbClr val="C00000"/>
              </a:solidFill>
              <a:latin typeface="微软雅黑" pitchFamily="34" charset="-122"/>
              <a:ea typeface="微软雅黑" pitchFamily="34" charset="-122"/>
            </a:rPr>
            <a:t>实训”体系</a:t>
          </a:r>
          <a:r>
            <a:rPr lang="zh-CN" sz="1600" dirty="0" smtClean="0">
              <a:latin typeface="微软雅黑" pitchFamily="34" charset="-122"/>
              <a:ea typeface="微软雅黑" pitchFamily="34" charset="-122"/>
            </a:rPr>
            <a:t>，切实实现学校整体实训室管理便捷化、教学人性化、实训系统化。</a:t>
          </a:r>
          <a:endParaRPr lang="zh-CN" altLang="en-US" sz="1600" dirty="0">
            <a:latin typeface="微软雅黑" pitchFamily="34" charset="-122"/>
            <a:ea typeface="微软雅黑" pitchFamily="34" charset="-122"/>
          </a:endParaRPr>
        </a:p>
      </dgm:t>
    </dgm:pt>
    <dgm:pt modelId="{F5481966-C40E-4714-8DB7-CF129F569C3B}" type="parTrans" cxnId="{DD8967C7-EB30-40C6-89B6-364627896BB4}">
      <dgm:prSet/>
      <dgm:spPr/>
      <dgm:t>
        <a:bodyPr/>
        <a:lstStyle/>
        <a:p>
          <a:endParaRPr lang="zh-CN" altLang="en-US"/>
        </a:p>
      </dgm:t>
    </dgm:pt>
    <dgm:pt modelId="{86D617F7-7FDA-42E8-8788-C52C4D5A6FCE}" type="sibTrans" cxnId="{DD8967C7-EB30-40C6-89B6-364627896BB4}">
      <dgm:prSet/>
      <dgm:spPr/>
      <dgm:t>
        <a:bodyPr/>
        <a:lstStyle/>
        <a:p>
          <a:endParaRPr lang="zh-CN" altLang="en-US"/>
        </a:p>
      </dgm:t>
    </dgm:pt>
    <dgm:pt modelId="{86EFAA46-BDFB-411D-95E5-00CBBFC5E22C}">
      <dgm:prSet phldrT="[文本]" custT="1"/>
      <dgm:spPr/>
      <dgm:t>
        <a:bodyPr/>
        <a:lstStyle/>
        <a:p>
          <a:r>
            <a:rPr lang="zh-CN" altLang="en-US" sz="2400" dirty="0" smtClean="0">
              <a:latin typeface="微软雅黑" pitchFamily="34" charset="-122"/>
              <a:ea typeface="微软雅黑" pitchFamily="34" charset="-122"/>
            </a:rPr>
            <a:t>智慧教育</a:t>
          </a:r>
          <a:endParaRPr lang="zh-CN" altLang="en-US" sz="2400" dirty="0">
            <a:latin typeface="微软雅黑" pitchFamily="34" charset="-122"/>
            <a:ea typeface="微软雅黑" pitchFamily="34" charset="-122"/>
          </a:endParaRPr>
        </a:p>
      </dgm:t>
    </dgm:pt>
    <dgm:pt modelId="{A48D3481-C3C0-4AA7-AAE0-BD83855C9E3A}" type="parTrans" cxnId="{3848BA41-1867-4F0F-9C20-08D6588DADC0}">
      <dgm:prSet/>
      <dgm:spPr/>
      <dgm:t>
        <a:bodyPr/>
        <a:lstStyle/>
        <a:p>
          <a:endParaRPr lang="zh-CN" altLang="en-US"/>
        </a:p>
      </dgm:t>
    </dgm:pt>
    <dgm:pt modelId="{F609E366-5E3F-4E0E-8BEC-2D20A97EB88E}" type="sibTrans" cxnId="{3848BA41-1867-4F0F-9C20-08D6588DADC0}">
      <dgm:prSet/>
      <dgm:spPr/>
      <dgm:t>
        <a:bodyPr/>
        <a:lstStyle/>
        <a:p>
          <a:endParaRPr lang="zh-CN" altLang="en-US"/>
        </a:p>
      </dgm:t>
    </dgm:pt>
    <dgm:pt modelId="{87854577-E333-4EA2-99B7-6B4E36457950}">
      <dgm:prSet phldrT="[文本]" custT="1"/>
      <dgm:spPr/>
      <dgm:t>
        <a:bodyPr/>
        <a:lstStyle/>
        <a:p>
          <a:r>
            <a:rPr lang="zh-CN" altLang="en-US" sz="1600" b="1" dirty="0" smtClean="0">
              <a:solidFill>
                <a:schemeClr val="tx1"/>
              </a:solidFill>
              <a:latin typeface="微软雅黑" pitchFamily="34" charset="-122"/>
              <a:ea typeface="微软雅黑" pitchFamily="34" charset="-122"/>
            </a:rPr>
            <a:t>教育教学与新一代信息技术深度融合：</a:t>
          </a:r>
          <a:r>
            <a:rPr lang="zh-CN" altLang="en-US" sz="1600" dirty="0" smtClean="0">
              <a:solidFill>
                <a:schemeClr val="tx1"/>
              </a:solidFill>
              <a:latin typeface="微软雅黑" pitchFamily="34" charset="-122"/>
              <a:ea typeface="微软雅黑" pitchFamily="34" charset="-122"/>
            </a:rPr>
            <a:t>利用新一代信息技术促进教育现代化，改变传统教学模式，</a:t>
          </a:r>
          <a:r>
            <a:rPr lang="zh-CN" altLang="en-US" sz="1600" b="1" i="0" dirty="0" smtClean="0">
              <a:solidFill>
                <a:srgbClr val="C00000"/>
              </a:solidFill>
              <a:latin typeface="微软雅黑" pitchFamily="34" charset="-122"/>
              <a:ea typeface="微软雅黑" pitchFamily="34" charset="-122"/>
            </a:rPr>
            <a:t>教学手段科技化</a:t>
          </a:r>
          <a:r>
            <a:rPr lang="zh-CN" altLang="en-US" sz="1600" b="1" dirty="0" smtClean="0">
              <a:solidFill>
                <a:srgbClr val="C00000"/>
              </a:solidFill>
              <a:latin typeface="微软雅黑" pitchFamily="34" charset="-122"/>
              <a:ea typeface="微软雅黑" pitchFamily="34" charset="-122"/>
            </a:rPr>
            <a:t>、教育传播信息化、教学方式现代化</a:t>
          </a:r>
          <a:r>
            <a:rPr lang="zh-CN" altLang="en-US"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dgm:t>
    </dgm:pt>
    <dgm:pt modelId="{5BF514D1-16A7-437F-AEF6-6C6E155901BF}" type="parTrans" cxnId="{B8A24AB8-68BF-40CE-B5A8-B166661B618F}">
      <dgm:prSet/>
      <dgm:spPr/>
      <dgm:t>
        <a:bodyPr/>
        <a:lstStyle/>
        <a:p>
          <a:endParaRPr lang="zh-CN" altLang="en-US"/>
        </a:p>
      </dgm:t>
    </dgm:pt>
    <dgm:pt modelId="{B89B8CFF-1898-4266-BC5D-4AC711A53F15}" type="sibTrans" cxnId="{B8A24AB8-68BF-40CE-B5A8-B166661B618F}">
      <dgm:prSet/>
      <dgm:spPr/>
      <dgm:t>
        <a:bodyPr/>
        <a:lstStyle/>
        <a:p>
          <a:endParaRPr lang="zh-CN" altLang="en-US"/>
        </a:p>
      </dgm:t>
    </dgm:pt>
    <dgm:pt modelId="{2C2BCF01-CE58-48F4-8768-5C5965D0A098}" type="pres">
      <dgm:prSet presAssocID="{7679D608-E436-435F-B92D-1E7A6564965A}" presName="Name0" presStyleCnt="0">
        <dgm:presLayoutVars>
          <dgm:dir/>
          <dgm:animLvl val="lvl"/>
          <dgm:resizeHandles val="exact"/>
        </dgm:presLayoutVars>
      </dgm:prSet>
      <dgm:spPr/>
      <dgm:t>
        <a:bodyPr/>
        <a:lstStyle/>
        <a:p>
          <a:endParaRPr lang="zh-CN" altLang="en-US"/>
        </a:p>
      </dgm:t>
    </dgm:pt>
    <dgm:pt modelId="{8EE4F33A-526F-40C4-BBAB-F9B0F10357DB}" type="pres">
      <dgm:prSet presAssocID="{0EF3BACD-315D-47AA-BE70-45DD4CDC3FAB}" presName="linNode" presStyleCnt="0"/>
      <dgm:spPr/>
      <dgm:t>
        <a:bodyPr/>
        <a:lstStyle/>
        <a:p>
          <a:endParaRPr lang="zh-CN" altLang="en-US"/>
        </a:p>
      </dgm:t>
    </dgm:pt>
    <dgm:pt modelId="{903CEACD-C055-49BB-9CB3-EF72B42D46C0}" type="pres">
      <dgm:prSet presAssocID="{0EF3BACD-315D-47AA-BE70-45DD4CDC3FAB}" presName="parentText" presStyleLbl="node1" presStyleIdx="0" presStyleCnt="3" custScaleX="69008" custLinFactNeighborX="-213">
        <dgm:presLayoutVars>
          <dgm:chMax val="1"/>
          <dgm:bulletEnabled val="1"/>
        </dgm:presLayoutVars>
      </dgm:prSet>
      <dgm:spPr/>
      <dgm:t>
        <a:bodyPr/>
        <a:lstStyle/>
        <a:p>
          <a:endParaRPr lang="zh-CN" altLang="en-US"/>
        </a:p>
      </dgm:t>
    </dgm:pt>
    <dgm:pt modelId="{7E4595FA-3848-42D0-985D-BCD6CF2C5075}" type="pres">
      <dgm:prSet presAssocID="{0EF3BACD-315D-47AA-BE70-45DD4CDC3FAB}" presName="descendantText" presStyleLbl="alignAccFollowNode1" presStyleIdx="0" presStyleCnt="3" custScaleX="139346">
        <dgm:presLayoutVars>
          <dgm:bulletEnabled val="1"/>
        </dgm:presLayoutVars>
      </dgm:prSet>
      <dgm:spPr/>
      <dgm:t>
        <a:bodyPr/>
        <a:lstStyle/>
        <a:p>
          <a:endParaRPr lang="zh-CN" altLang="en-US"/>
        </a:p>
      </dgm:t>
    </dgm:pt>
    <dgm:pt modelId="{F6588CA6-8D9E-4EA1-941E-3CF70E6A1BF6}" type="pres">
      <dgm:prSet presAssocID="{CD3F1271-4252-4BF0-BCD3-F4C21D62BF63}" presName="sp" presStyleCnt="0"/>
      <dgm:spPr/>
      <dgm:t>
        <a:bodyPr/>
        <a:lstStyle/>
        <a:p>
          <a:endParaRPr lang="zh-CN" altLang="en-US"/>
        </a:p>
      </dgm:t>
    </dgm:pt>
    <dgm:pt modelId="{3A0F46DC-7D87-47D0-85E0-83A709CE8A64}" type="pres">
      <dgm:prSet presAssocID="{C0EF48AE-E4F1-4193-9875-1CBB7B8C5902}" presName="linNode" presStyleCnt="0"/>
      <dgm:spPr/>
      <dgm:t>
        <a:bodyPr/>
        <a:lstStyle/>
        <a:p>
          <a:endParaRPr lang="zh-CN" altLang="en-US"/>
        </a:p>
      </dgm:t>
    </dgm:pt>
    <dgm:pt modelId="{971A7669-373E-4D9B-8600-1C72A0C73AA4}" type="pres">
      <dgm:prSet presAssocID="{C0EF48AE-E4F1-4193-9875-1CBB7B8C5902}" presName="parentText" presStyleLbl="node1" presStyleIdx="1" presStyleCnt="3" custScaleX="69008" custLinFactNeighborX="-213">
        <dgm:presLayoutVars>
          <dgm:chMax val="1"/>
          <dgm:bulletEnabled val="1"/>
        </dgm:presLayoutVars>
      </dgm:prSet>
      <dgm:spPr/>
      <dgm:t>
        <a:bodyPr/>
        <a:lstStyle/>
        <a:p>
          <a:endParaRPr lang="zh-CN" altLang="en-US"/>
        </a:p>
      </dgm:t>
    </dgm:pt>
    <dgm:pt modelId="{A694A98F-7DE3-47FE-9D2F-83A58E5A397C}" type="pres">
      <dgm:prSet presAssocID="{C0EF48AE-E4F1-4193-9875-1CBB7B8C5902}" presName="descendantText" presStyleLbl="alignAccFollowNode1" presStyleIdx="1" presStyleCnt="3" custScaleX="139346" custLinFactNeighborX="-213">
        <dgm:presLayoutVars>
          <dgm:bulletEnabled val="1"/>
        </dgm:presLayoutVars>
      </dgm:prSet>
      <dgm:spPr/>
      <dgm:t>
        <a:bodyPr/>
        <a:lstStyle/>
        <a:p>
          <a:endParaRPr lang="zh-CN" altLang="en-US"/>
        </a:p>
      </dgm:t>
    </dgm:pt>
    <dgm:pt modelId="{AF1FE48D-9D75-4994-B8B1-103B890EA167}" type="pres">
      <dgm:prSet presAssocID="{53D45A7E-C4A7-42D5-B2B1-8CE2B3BFFA61}" presName="sp" presStyleCnt="0"/>
      <dgm:spPr/>
      <dgm:t>
        <a:bodyPr/>
        <a:lstStyle/>
        <a:p>
          <a:endParaRPr lang="zh-CN" altLang="en-US"/>
        </a:p>
      </dgm:t>
    </dgm:pt>
    <dgm:pt modelId="{E21AFA94-CE45-4458-B72F-801D02D75BFA}" type="pres">
      <dgm:prSet presAssocID="{86EFAA46-BDFB-411D-95E5-00CBBFC5E22C}" presName="linNode" presStyleCnt="0"/>
      <dgm:spPr/>
      <dgm:t>
        <a:bodyPr/>
        <a:lstStyle/>
        <a:p>
          <a:endParaRPr lang="zh-CN" altLang="en-US"/>
        </a:p>
      </dgm:t>
    </dgm:pt>
    <dgm:pt modelId="{54C94873-1BCD-425F-94C6-168B382EE034}" type="pres">
      <dgm:prSet presAssocID="{86EFAA46-BDFB-411D-95E5-00CBBFC5E22C}" presName="parentText" presStyleLbl="node1" presStyleIdx="2" presStyleCnt="3" custScaleX="69008" custLinFactNeighborX="-213">
        <dgm:presLayoutVars>
          <dgm:chMax val="1"/>
          <dgm:bulletEnabled val="1"/>
        </dgm:presLayoutVars>
      </dgm:prSet>
      <dgm:spPr/>
      <dgm:t>
        <a:bodyPr/>
        <a:lstStyle/>
        <a:p>
          <a:endParaRPr lang="zh-CN" altLang="en-US"/>
        </a:p>
      </dgm:t>
    </dgm:pt>
    <dgm:pt modelId="{FFE59997-8681-49DB-94AF-93687BA2797A}" type="pres">
      <dgm:prSet presAssocID="{86EFAA46-BDFB-411D-95E5-00CBBFC5E22C}" presName="descendantText" presStyleLbl="alignAccFollowNode1" presStyleIdx="2" presStyleCnt="3" custScaleX="139346" custLinFactNeighborX="-213">
        <dgm:presLayoutVars>
          <dgm:bulletEnabled val="1"/>
        </dgm:presLayoutVars>
      </dgm:prSet>
      <dgm:spPr/>
      <dgm:t>
        <a:bodyPr/>
        <a:lstStyle/>
        <a:p>
          <a:endParaRPr lang="zh-CN" altLang="en-US"/>
        </a:p>
      </dgm:t>
    </dgm:pt>
  </dgm:ptLst>
  <dgm:cxnLst>
    <dgm:cxn modelId="{18E54031-90A1-4900-9F43-C223E4AA5123}" srcId="{7679D608-E436-435F-B92D-1E7A6564965A}" destId="{C0EF48AE-E4F1-4193-9875-1CBB7B8C5902}" srcOrd="1" destOrd="0" parTransId="{330E031A-272B-4389-8B81-5BD2E5CCCE68}" sibTransId="{53D45A7E-C4A7-42D5-B2B1-8CE2B3BFFA61}"/>
    <dgm:cxn modelId="{52291B1F-B571-4B00-93A1-D77AD75F3705}" srcId="{0EF3BACD-315D-47AA-BE70-45DD4CDC3FAB}" destId="{A3EC1A04-4710-4D3A-B9E3-D27C976CC2A1}" srcOrd="0" destOrd="0" parTransId="{B3943E80-BE67-4118-8F9F-A01270A9411A}" sibTransId="{F5D4EBEA-6233-45D3-A87A-CC28AC570D83}"/>
    <dgm:cxn modelId="{D2167190-2C4A-477C-B087-5C8190042DB6}" srcId="{7679D608-E436-435F-B92D-1E7A6564965A}" destId="{0EF3BACD-315D-47AA-BE70-45DD4CDC3FAB}" srcOrd="0" destOrd="0" parTransId="{A361245C-1332-4EF7-A265-B3B1AAEEA5ED}" sibTransId="{CD3F1271-4252-4BF0-BCD3-F4C21D62BF63}"/>
    <dgm:cxn modelId="{3848BA41-1867-4F0F-9C20-08D6588DADC0}" srcId="{7679D608-E436-435F-B92D-1E7A6564965A}" destId="{86EFAA46-BDFB-411D-95E5-00CBBFC5E22C}" srcOrd="2" destOrd="0" parTransId="{A48D3481-C3C0-4AA7-AAE0-BD83855C9E3A}" sibTransId="{F609E366-5E3F-4E0E-8BEC-2D20A97EB88E}"/>
    <dgm:cxn modelId="{912DC32D-AC29-4DA1-9F78-617D9506E43F}" type="presOf" srcId="{7679D608-E436-435F-B92D-1E7A6564965A}" destId="{2C2BCF01-CE58-48F4-8768-5C5965D0A098}" srcOrd="0" destOrd="0" presId="urn:microsoft.com/office/officeart/2005/8/layout/vList5"/>
    <dgm:cxn modelId="{50F613B0-2933-4DB6-9BB8-F47C4F468E9E}" type="presOf" srcId="{0EF3BACD-315D-47AA-BE70-45DD4CDC3FAB}" destId="{903CEACD-C055-49BB-9CB3-EF72B42D46C0}" srcOrd="0" destOrd="0" presId="urn:microsoft.com/office/officeart/2005/8/layout/vList5"/>
    <dgm:cxn modelId="{DEAC89A8-F22D-47BE-9902-1BAD096CEADE}" type="presOf" srcId="{86EFAA46-BDFB-411D-95E5-00CBBFC5E22C}" destId="{54C94873-1BCD-425F-94C6-168B382EE034}" srcOrd="0" destOrd="0" presId="urn:microsoft.com/office/officeart/2005/8/layout/vList5"/>
    <dgm:cxn modelId="{A4545CBB-22A2-4F4F-AE1B-4B685C5BD5CD}" type="presOf" srcId="{87854577-E333-4EA2-99B7-6B4E36457950}" destId="{FFE59997-8681-49DB-94AF-93687BA2797A}" srcOrd="0" destOrd="0" presId="urn:microsoft.com/office/officeart/2005/8/layout/vList5"/>
    <dgm:cxn modelId="{DD8967C7-EB30-40C6-89B6-364627896BB4}" srcId="{C0EF48AE-E4F1-4193-9875-1CBB7B8C5902}" destId="{4DEA3516-1E2C-4BFC-ABF9-47C58BED8713}" srcOrd="0" destOrd="0" parTransId="{F5481966-C40E-4714-8DB7-CF129F569C3B}" sibTransId="{86D617F7-7FDA-42E8-8788-C52C4D5A6FCE}"/>
    <dgm:cxn modelId="{714CBB60-6E2F-4D18-944C-87BB06A54F2E}" type="presOf" srcId="{A3EC1A04-4710-4D3A-B9E3-D27C976CC2A1}" destId="{7E4595FA-3848-42D0-985D-BCD6CF2C5075}" srcOrd="0" destOrd="0" presId="urn:microsoft.com/office/officeart/2005/8/layout/vList5"/>
    <dgm:cxn modelId="{923E0B97-A10B-4C72-9436-48B7D5871690}" type="presOf" srcId="{4DEA3516-1E2C-4BFC-ABF9-47C58BED8713}" destId="{A694A98F-7DE3-47FE-9D2F-83A58E5A397C}" srcOrd="0" destOrd="0" presId="urn:microsoft.com/office/officeart/2005/8/layout/vList5"/>
    <dgm:cxn modelId="{B8A24AB8-68BF-40CE-B5A8-B166661B618F}" srcId="{86EFAA46-BDFB-411D-95E5-00CBBFC5E22C}" destId="{87854577-E333-4EA2-99B7-6B4E36457950}" srcOrd="0" destOrd="0" parTransId="{5BF514D1-16A7-437F-AEF6-6C6E155901BF}" sibTransId="{B89B8CFF-1898-4266-BC5D-4AC711A53F15}"/>
    <dgm:cxn modelId="{ACEEE797-2492-4823-8C93-D51ED0990091}" type="presOf" srcId="{C0EF48AE-E4F1-4193-9875-1CBB7B8C5902}" destId="{971A7669-373E-4D9B-8600-1C72A0C73AA4}" srcOrd="0" destOrd="0" presId="urn:microsoft.com/office/officeart/2005/8/layout/vList5"/>
    <dgm:cxn modelId="{7B3AED30-531E-41D9-89CE-7FCB1A8147D3}" type="presParOf" srcId="{2C2BCF01-CE58-48F4-8768-5C5965D0A098}" destId="{8EE4F33A-526F-40C4-BBAB-F9B0F10357DB}" srcOrd="0" destOrd="0" presId="urn:microsoft.com/office/officeart/2005/8/layout/vList5"/>
    <dgm:cxn modelId="{E8AA37D9-2246-4BA1-8DA0-3E9FDD4244D5}" type="presParOf" srcId="{8EE4F33A-526F-40C4-BBAB-F9B0F10357DB}" destId="{903CEACD-C055-49BB-9CB3-EF72B42D46C0}" srcOrd="0" destOrd="0" presId="urn:microsoft.com/office/officeart/2005/8/layout/vList5"/>
    <dgm:cxn modelId="{7777EFD9-4B41-41EF-913E-20A471C3E601}" type="presParOf" srcId="{8EE4F33A-526F-40C4-BBAB-F9B0F10357DB}" destId="{7E4595FA-3848-42D0-985D-BCD6CF2C5075}" srcOrd="1" destOrd="0" presId="urn:microsoft.com/office/officeart/2005/8/layout/vList5"/>
    <dgm:cxn modelId="{439DFCDB-0C6F-481E-A0DD-84F81C5FA224}" type="presParOf" srcId="{2C2BCF01-CE58-48F4-8768-5C5965D0A098}" destId="{F6588CA6-8D9E-4EA1-941E-3CF70E6A1BF6}" srcOrd="1" destOrd="0" presId="urn:microsoft.com/office/officeart/2005/8/layout/vList5"/>
    <dgm:cxn modelId="{32827760-004B-48C0-81C1-C9CAB2DC8248}" type="presParOf" srcId="{2C2BCF01-CE58-48F4-8768-5C5965D0A098}" destId="{3A0F46DC-7D87-47D0-85E0-83A709CE8A64}" srcOrd="2" destOrd="0" presId="urn:microsoft.com/office/officeart/2005/8/layout/vList5"/>
    <dgm:cxn modelId="{C7514793-F695-4B14-B071-1A795BFFAB4B}" type="presParOf" srcId="{3A0F46DC-7D87-47D0-85E0-83A709CE8A64}" destId="{971A7669-373E-4D9B-8600-1C72A0C73AA4}" srcOrd="0" destOrd="0" presId="urn:microsoft.com/office/officeart/2005/8/layout/vList5"/>
    <dgm:cxn modelId="{431E6566-7203-476F-B486-FA0E1CBDAF40}" type="presParOf" srcId="{3A0F46DC-7D87-47D0-85E0-83A709CE8A64}" destId="{A694A98F-7DE3-47FE-9D2F-83A58E5A397C}" srcOrd="1" destOrd="0" presId="urn:microsoft.com/office/officeart/2005/8/layout/vList5"/>
    <dgm:cxn modelId="{8FE851CC-FF02-42CF-8A6C-C315A984F74C}" type="presParOf" srcId="{2C2BCF01-CE58-48F4-8768-5C5965D0A098}" destId="{AF1FE48D-9D75-4994-B8B1-103B890EA167}" srcOrd="3" destOrd="0" presId="urn:microsoft.com/office/officeart/2005/8/layout/vList5"/>
    <dgm:cxn modelId="{C565D0E2-35B7-41D9-8AEB-4D033A5F73EF}" type="presParOf" srcId="{2C2BCF01-CE58-48F4-8768-5C5965D0A098}" destId="{E21AFA94-CE45-4458-B72F-801D02D75BFA}" srcOrd="4" destOrd="0" presId="urn:microsoft.com/office/officeart/2005/8/layout/vList5"/>
    <dgm:cxn modelId="{EC89222B-0EA9-4280-AD97-B8B11010C9FA}" type="presParOf" srcId="{E21AFA94-CE45-4458-B72F-801D02D75BFA}" destId="{54C94873-1BCD-425F-94C6-168B382EE034}" srcOrd="0" destOrd="0" presId="urn:microsoft.com/office/officeart/2005/8/layout/vList5"/>
    <dgm:cxn modelId="{2A83F020-6E90-4955-8B48-02EDB3425820}" type="presParOf" srcId="{E21AFA94-CE45-4458-B72F-801D02D75BFA}" destId="{FFE59997-8681-49DB-94AF-93687BA2797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6BC2-5E0A-4FFC-AAAE-7BE7A46C1243}" type="doc">
      <dgm:prSet loTypeId="urn:microsoft.com/office/officeart/2009/3/layout/StepUpProcess" loCatId="process" qsTypeId="urn:microsoft.com/office/officeart/2005/8/quickstyle/simple5" qsCatId="simple" csTypeId="urn:microsoft.com/office/officeart/2005/8/colors/colorful1#5" csCatId="colorful" phldr="1"/>
      <dgm:spPr/>
      <dgm:t>
        <a:bodyPr/>
        <a:lstStyle/>
        <a:p>
          <a:endParaRPr lang="zh-CN" altLang="en-US"/>
        </a:p>
      </dgm:t>
    </dgm:pt>
    <dgm:pt modelId="{4B36DDA2-6039-4D07-A8BB-DA48C1F90AC8}">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确定调研目标</a:t>
          </a:r>
          <a:endParaRPr lang="zh-CN" altLang="en-US" sz="1800" dirty="0">
            <a:solidFill>
              <a:schemeClr val="accent5">
                <a:lumMod val="75000"/>
              </a:schemeClr>
            </a:solidFill>
            <a:latin typeface="微软雅黑" pitchFamily="34" charset="-122"/>
            <a:ea typeface="微软雅黑" pitchFamily="34" charset="-122"/>
          </a:endParaRPr>
        </a:p>
      </dgm:t>
    </dgm:pt>
    <dgm:pt modelId="{79974A6E-D335-4FC2-8349-9A0FE043C629}" type="parTrans" cxnId="{6CE4ED86-573F-4798-BEDD-6DF311ABDD8C}">
      <dgm:prSet/>
      <dgm:spPr/>
      <dgm:t>
        <a:bodyPr/>
        <a:lstStyle/>
        <a:p>
          <a:endParaRPr lang="zh-CN" altLang="en-US" sz="1800">
            <a:solidFill>
              <a:srgbClr val="002060"/>
            </a:solidFill>
            <a:latin typeface="微软雅黑" pitchFamily="34" charset="-122"/>
            <a:ea typeface="微软雅黑" pitchFamily="34" charset="-122"/>
          </a:endParaRPr>
        </a:p>
      </dgm:t>
    </dgm:pt>
    <dgm:pt modelId="{621654B1-BF8E-4BAB-81AC-FC53CA4A5A27}" type="sibTrans" cxnId="{6CE4ED86-573F-4798-BEDD-6DF311ABDD8C}">
      <dgm:prSet/>
      <dgm:spPr/>
      <dgm:t>
        <a:bodyPr/>
        <a:lstStyle/>
        <a:p>
          <a:endParaRPr lang="zh-CN" altLang="en-US" sz="1800">
            <a:solidFill>
              <a:srgbClr val="002060"/>
            </a:solidFill>
            <a:latin typeface="微软雅黑" pitchFamily="34" charset="-122"/>
            <a:ea typeface="微软雅黑" pitchFamily="34" charset="-122"/>
          </a:endParaRPr>
        </a:p>
      </dgm:t>
    </dgm:pt>
    <dgm:pt modelId="{BC7A3EDF-A367-48EE-8425-A7820B9541D8}">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制定调研计划</a:t>
          </a:r>
          <a:endParaRPr lang="zh-CN" altLang="en-US" sz="1800" dirty="0">
            <a:solidFill>
              <a:schemeClr val="accent5">
                <a:lumMod val="75000"/>
              </a:schemeClr>
            </a:solidFill>
            <a:latin typeface="微软雅黑" pitchFamily="34" charset="-122"/>
            <a:ea typeface="微软雅黑" pitchFamily="34" charset="-122"/>
          </a:endParaRPr>
        </a:p>
      </dgm:t>
    </dgm:pt>
    <dgm:pt modelId="{4245876F-5155-49D9-9A2C-5B481361FEB6}" type="parTrans" cxnId="{9F880CC2-7419-414D-BB59-DF6220C3F1F2}">
      <dgm:prSet/>
      <dgm:spPr/>
      <dgm:t>
        <a:bodyPr/>
        <a:lstStyle/>
        <a:p>
          <a:endParaRPr lang="zh-CN" altLang="en-US" sz="1800">
            <a:solidFill>
              <a:srgbClr val="002060"/>
            </a:solidFill>
            <a:latin typeface="微软雅黑" pitchFamily="34" charset="-122"/>
            <a:ea typeface="微软雅黑" pitchFamily="34" charset="-122"/>
          </a:endParaRPr>
        </a:p>
      </dgm:t>
    </dgm:pt>
    <dgm:pt modelId="{540B5FDA-07F9-4D11-9A25-EAF7374A9CCB}" type="sibTrans" cxnId="{9F880CC2-7419-414D-BB59-DF6220C3F1F2}">
      <dgm:prSet/>
      <dgm:spPr/>
      <dgm:t>
        <a:bodyPr/>
        <a:lstStyle/>
        <a:p>
          <a:endParaRPr lang="zh-CN" altLang="en-US" sz="1800">
            <a:solidFill>
              <a:srgbClr val="002060"/>
            </a:solidFill>
            <a:latin typeface="微软雅黑" pitchFamily="34" charset="-122"/>
            <a:ea typeface="微软雅黑" pitchFamily="34" charset="-122"/>
          </a:endParaRPr>
        </a:p>
      </dgm:t>
    </dgm:pt>
    <dgm:pt modelId="{C5603092-CD96-4390-A3E3-81AD3192664E}">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调研执行</a:t>
          </a:r>
          <a:endParaRPr lang="zh-CN" altLang="en-US" sz="1800" dirty="0">
            <a:solidFill>
              <a:schemeClr val="accent5">
                <a:lumMod val="75000"/>
              </a:schemeClr>
            </a:solidFill>
            <a:latin typeface="微软雅黑" pitchFamily="34" charset="-122"/>
            <a:ea typeface="微软雅黑" pitchFamily="34" charset="-122"/>
          </a:endParaRPr>
        </a:p>
      </dgm:t>
    </dgm:pt>
    <dgm:pt modelId="{8B3708F9-4BB0-4E34-9193-95AFE45023D7}" type="parTrans" cxnId="{899155A0-B309-4006-A4C7-501FC0A2F679}">
      <dgm:prSet/>
      <dgm:spPr/>
      <dgm:t>
        <a:bodyPr/>
        <a:lstStyle/>
        <a:p>
          <a:endParaRPr lang="zh-CN" altLang="en-US" sz="1800">
            <a:solidFill>
              <a:srgbClr val="002060"/>
            </a:solidFill>
            <a:latin typeface="微软雅黑" pitchFamily="34" charset="-122"/>
            <a:ea typeface="微软雅黑" pitchFamily="34" charset="-122"/>
          </a:endParaRPr>
        </a:p>
      </dgm:t>
    </dgm:pt>
    <dgm:pt modelId="{C5D788FE-95D9-4FAC-9095-80E69369FE7B}" type="sibTrans" cxnId="{899155A0-B309-4006-A4C7-501FC0A2F679}">
      <dgm:prSet/>
      <dgm:spPr/>
      <dgm:t>
        <a:bodyPr/>
        <a:lstStyle/>
        <a:p>
          <a:endParaRPr lang="zh-CN" altLang="en-US" sz="1800">
            <a:solidFill>
              <a:srgbClr val="002060"/>
            </a:solidFill>
            <a:latin typeface="微软雅黑" pitchFamily="34" charset="-122"/>
            <a:ea typeface="微软雅黑" pitchFamily="34" charset="-122"/>
          </a:endParaRPr>
        </a:p>
      </dgm:t>
    </dgm:pt>
    <dgm:pt modelId="{A9EE2852-EE3D-46D6-82CE-04FBD4062CA2}">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调研数据汇总</a:t>
          </a:r>
          <a:endParaRPr lang="zh-CN" altLang="en-US" sz="1800" dirty="0">
            <a:solidFill>
              <a:schemeClr val="accent5">
                <a:lumMod val="75000"/>
              </a:schemeClr>
            </a:solidFill>
            <a:latin typeface="微软雅黑" pitchFamily="34" charset="-122"/>
            <a:ea typeface="微软雅黑" pitchFamily="34" charset="-122"/>
          </a:endParaRPr>
        </a:p>
      </dgm:t>
    </dgm:pt>
    <dgm:pt modelId="{7D8FEDBD-793C-4033-A47D-BC1C1AEDCB1D}" type="parTrans" cxnId="{3293CD9D-A59E-4279-8343-835EED0D98A4}">
      <dgm:prSet/>
      <dgm:spPr/>
      <dgm:t>
        <a:bodyPr/>
        <a:lstStyle/>
        <a:p>
          <a:endParaRPr lang="zh-CN" altLang="en-US" sz="1800">
            <a:solidFill>
              <a:srgbClr val="002060"/>
            </a:solidFill>
            <a:latin typeface="微软雅黑" pitchFamily="34" charset="-122"/>
            <a:ea typeface="微软雅黑" pitchFamily="34" charset="-122"/>
          </a:endParaRPr>
        </a:p>
      </dgm:t>
    </dgm:pt>
    <dgm:pt modelId="{59457A64-0A08-4EB1-8D9A-9771DBC40CC4}" type="sibTrans" cxnId="{3293CD9D-A59E-4279-8343-835EED0D98A4}">
      <dgm:prSet/>
      <dgm:spPr/>
      <dgm:t>
        <a:bodyPr/>
        <a:lstStyle/>
        <a:p>
          <a:endParaRPr lang="zh-CN" altLang="en-US" sz="1800">
            <a:solidFill>
              <a:srgbClr val="002060"/>
            </a:solidFill>
            <a:latin typeface="微软雅黑" pitchFamily="34" charset="-122"/>
            <a:ea typeface="微软雅黑" pitchFamily="34" charset="-122"/>
          </a:endParaRPr>
        </a:p>
      </dgm:t>
    </dgm:pt>
    <dgm:pt modelId="{1D45C614-C82B-40F4-8B4C-45FD9C8E4DF4}">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撰写调研报告</a:t>
          </a:r>
          <a:endParaRPr lang="zh-CN" altLang="en-US" sz="1800" dirty="0">
            <a:solidFill>
              <a:schemeClr val="accent5">
                <a:lumMod val="75000"/>
              </a:schemeClr>
            </a:solidFill>
            <a:latin typeface="微软雅黑" pitchFamily="34" charset="-122"/>
            <a:ea typeface="微软雅黑" pitchFamily="34" charset="-122"/>
          </a:endParaRPr>
        </a:p>
      </dgm:t>
    </dgm:pt>
    <dgm:pt modelId="{EBA7A52D-436E-458F-B9F2-A2588E327105}" type="parTrans" cxnId="{B3209A26-650A-4B38-A214-361AE3899901}">
      <dgm:prSet/>
      <dgm:spPr/>
      <dgm:t>
        <a:bodyPr/>
        <a:lstStyle/>
        <a:p>
          <a:endParaRPr lang="zh-CN" altLang="en-US" sz="1800">
            <a:solidFill>
              <a:srgbClr val="002060"/>
            </a:solidFill>
            <a:latin typeface="微软雅黑" pitchFamily="34" charset="-122"/>
            <a:ea typeface="微软雅黑" pitchFamily="34" charset="-122"/>
          </a:endParaRPr>
        </a:p>
      </dgm:t>
    </dgm:pt>
    <dgm:pt modelId="{62D5AD3D-D197-4E69-8ED2-43A92B183665}" type="sibTrans" cxnId="{B3209A26-650A-4B38-A214-361AE3899901}">
      <dgm:prSet/>
      <dgm:spPr/>
      <dgm:t>
        <a:bodyPr/>
        <a:lstStyle/>
        <a:p>
          <a:endParaRPr lang="zh-CN" altLang="en-US" sz="1800">
            <a:solidFill>
              <a:srgbClr val="002060"/>
            </a:solidFill>
            <a:latin typeface="微软雅黑" pitchFamily="34" charset="-122"/>
            <a:ea typeface="微软雅黑" pitchFamily="34" charset="-122"/>
          </a:endParaRPr>
        </a:p>
      </dgm:t>
    </dgm:pt>
    <dgm:pt modelId="{17CA3EA3-026B-455F-8223-1962E54A8ED3}">
      <dgm:prSet phldrT="[文本]" custT="1"/>
      <dgm:spPr/>
      <dgm:t>
        <a:bodyPr/>
        <a:lstStyle/>
        <a:p>
          <a:r>
            <a:rPr lang="zh-CN" altLang="en-US" sz="1800" dirty="0" smtClean="0">
              <a:solidFill>
                <a:schemeClr val="accent5">
                  <a:lumMod val="75000"/>
                </a:schemeClr>
              </a:solidFill>
              <a:latin typeface="微软雅黑" pitchFamily="34" charset="-122"/>
              <a:ea typeface="微软雅黑" pitchFamily="34" charset="-122"/>
            </a:rPr>
            <a:t>探讨人才培养</a:t>
          </a:r>
          <a:endParaRPr lang="zh-CN" altLang="en-US" sz="1800" dirty="0">
            <a:solidFill>
              <a:schemeClr val="accent5">
                <a:lumMod val="75000"/>
              </a:schemeClr>
            </a:solidFill>
            <a:latin typeface="微软雅黑" pitchFamily="34" charset="-122"/>
            <a:ea typeface="微软雅黑" pitchFamily="34" charset="-122"/>
          </a:endParaRPr>
        </a:p>
      </dgm:t>
    </dgm:pt>
    <dgm:pt modelId="{F969DBB8-AECD-4900-9D42-3B43BB1D31FB}" type="parTrans" cxnId="{3CAF44E2-052F-4179-8EBA-BB4D0710B4AA}">
      <dgm:prSet/>
      <dgm:spPr/>
      <dgm:t>
        <a:bodyPr/>
        <a:lstStyle/>
        <a:p>
          <a:endParaRPr lang="zh-CN" altLang="en-US" sz="1800">
            <a:solidFill>
              <a:srgbClr val="002060"/>
            </a:solidFill>
            <a:latin typeface="微软雅黑" pitchFamily="34" charset="-122"/>
            <a:ea typeface="微软雅黑" pitchFamily="34" charset="-122"/>
          </a:endParaRPr>
        </a:p>
      </dgm:t>
    </dgm:pt>
    <dgm:pt modelId="{75CE4393-E99F-4F51-9A92-D6A158049547}" type="sibTrans" cxnId="{3CAF44E2-052F-4179-8EBA-BB4D0710B4AA}">
      <dgm:prSet/>
      <dgm:spPr/>
      <dgm:t>
        <a:bodyPr/>
        <a:lstStyle/>
        <a:p>
          <a:endParaRPr lang="zh-CN" altLang="en-US" sz="1800">
            <a:solidFill>
              <a:srgbClr val="002060"/>
            </a:solidFill>
            <a:latin typeface="微软雅黑" pitchFamily="34" charset="-122"/>
            <a:ea typeface="微软雅黑" pitchFamily="34" charset="-122"/>
          </a:endParaRPr>
        </a:p>
      </dgm:t>
    </dgm:pt>
    <dgm:pt modelId="{9A9A0E73-B44D-4A9A-A0BA-810C4A416A1C}" type="pres">
      <dgm:prSet presAssocID="{1BBA6BC2-5E0A-4FFC-AAAE-7BE7A46C1243}" presName="rootnode" presStyleCnt="0">
        <dgm:presLayoutVars>
          <dgm:chMax/>
          <dgm:chPref/>
          <dgm:dir/>
          <dgm:animLvl val="lvl"/>
        </dgm:presLayoutVars>
      </dgm:prSet>
      <dgm:spPr/>
      <dgm:t>
        <a:bodyPr/>
        <a:lstStyle/>
        <a:p>
          <a:endParaRPr lang="zh-CN" altLang="en-US"/>
        </a:p>
      </dgm:t>
    </dgm:pt>
    <dgm:pt modelId="{77B965C2-3629-4F5D-AC9F-A531D136754A}" type="pres">
      <dgm:prSet presAssocID="{4B36DDA2-6039-4D07-A8BB-DA48C1F90AC8}" presName="composite" presStyleCnt="0"/>
      <dgm:spPr/>
    </dgm:pt>
    <dgm:pt modelId="{AD376A60-3153-4B00-9CFF-DF2363948176}" type="pres">
      <dgm:prSet presAssocID="{4B36DDA2-6039-4D07-A8BB-DA48C1F90AC8}" presName="LShape" presStyleLbl="alignNode1" presStyleIdx="0" presStyleCnt="11"/>
      <dgm:spPr/>
    </dgm:pt>
    <dgm:pt modelId="{87BD5ABF-D035-484D-A796-D3B9381AA27B}" type="pres">
      <dgm:prSet presAssocID="{4B36DDA2-6039-4D07-A8BB-DA48C1F90AC8}" presName="ParentText" presStyleLbl="revTx" presStyleIdx="0" presStyleCnt="6">
        <dgm:presLayoutVars>
          <dgm:chMax val="0"/>
          <dgm:chPref val="0"/>
          <dgm:bulletEnabled val="1"/>
        </dgm:presLayoutVars>
      </dgm:prSet>
      <dgm:spPr/>
      <dgm:t>
        <a:bodyPr/>
        <a:lstStyle/>
        <a:p>
          <a:endParaRPr lang="zh-CN" altLang="en-US"/>
        </a:p>
      </dgm:t>
    </dgm:pt>
    <dgm:pt modelId="{D3EA3545-98DD-4BE3-BF30-B02727A41C45}" type="pres">
      <dgm:prSet presAssocID="{4B36DDA2-6039-4D07-A8BB-DA48C1F90AC8}" presName="Triangle" presStyleLbl="alignNode1" presStyleIdx="1" presStyleCnt="11"/>
      <dgm:spPr/>
    </dgm:pt>
    <dgm:pt modelId="{98AAD439-F1ED-4D9B-BD4E-FB557AA63459}" type="pres">
      <dgm:prSet presAssocID="{621654B1-BF8E-4BAB-81AC-FC53CA4A5A27}" presName="sibTrans" presStyleCnt="0"/>
      <dgm:spPr/>
    </dgm:pt>
    <dgm:pt modelId="{ED49D10A-5AB3-4BCA-B377-1F065A8CDC06}" type="pres">
      <dgm:prSet presAssocID="{621654B1-BF8E-4BAB-81AC-FC53CA4A5A27}" presName="space" presStyleCnt="0"/>
      <dgm:spPr/>
    </dgm:pt>
    <dgm:pt modelId="{161515F0-B637-430F-9971-037265A0052D}" type="pres">
      <dgm:prSet presAssocID="{BC7A3EDF-A367-48EE-8425-A7820B9541D8}" presName="composite" presStyleCnt="0"/>
      <dgm:spPr/>
    </dgm:pt>
    <dgm:pt modelId="{A26E3BD0-0F61-4474-AE57-201F4E733343}" type="pres">
      <dgm:prSet presAssocID="{BC7A3EDF-A367-48EE-8425-A7820B9541D8}" presName="LShape" presStyleLbl="alignNode1" presStyleIdx="2" presStyleCnt="11"/>
      <dgm:spPr/>
    </dgm:pt>
    <dgm:pt modelId="{A5B4CA37-922B-43E8-9751-96FEAC8414D8}" type="pres">
      <dgm:prSet presAssocID="{BC7A3EDF-A367-48EE-8425-A7820B9541D8}" presName="ParentText" presStyleLbl="revTx" presStyleIdx="1" presStyleCnt="6">
        <dgm:presLayoutVars>
          <dgm:chMax val="0"/>
          <dgm:chPref val="0"/>
          <dgm:bulletEnabled val="1"/>
        </dgm:presLayoutVars>
      </dgm:prSet>
      <dgm:spPr/>
      <dgm:t>
        <a:bodyPr/>
        <a:lstStyle/>
        <a:p>
          <a:endParaRPr lang="zh-CN" altLang="en-US"/>
        </a:p>
      </dgm:t>
    </dgm:pt>
    <dgm:pt modelId="{1DB08662-659E-412C-9A26-61FEB80D3BA3}" type="pres">
      <dgm:prSet presAssocID="{BC7A3EDF-A367-48EE-8425-A7820B9541D8}" presName="Triangle" presStyleLbl="alignNode1" presStyleIdx="3" presStyleCnt="11"/>
      <dgm:spPr/>
    </dgm:pt>
    <dgm:pt modelId="{6B8A7F2C-F11A-4DFB-8261-A90EB6B7AF10}" type="pres">
      <dgm:prSet presAssocID="{540B5FDA-07F9-4D11-9A25-EAF7374A9CCB}" presName="sibTrans" presStyleCnt="0"/>
      <dgm:spPr/>
    </dgm:pt>
    <dgm:pt modelId="{3F2CABFA-1BFD-4C66-9A0A-86CEEED0754C}" type="pres">
      <dgm:prSet presAssocID="{540B5FDA-07F9-4D11-9A25-EAF7374A9CCB}" presName="space" presStyleCnt="0"/>
      <dgm:spPr/>
    </dgm:pt>
    <dgm:pt modelId="{363306EF-E42E-477E-89BE-76B93CE59C22}" type="pres">
      <dgm:prSet presAssocID="{C5603092-CD96-4390-A3E3-81AD3192664E}" presName="composite" presStyleCnt="0"/>
      <dgm:spPr/>
    </dgm:pt>
    <dgm:pt modelId="{35D741E8-3D4E-4098-8D11-C6904A7AEB93}" type="pres">
      <dgm:prSet presAssocID="{C5603092-CD96-4390-A3E3-81AD3192664E}" presName="LShape" presStyleLbl="alignNode1" presStyleIdx="4" presStyleCnt="11"/>
      <dgm:spPr/>
    </dgm:pt>
    <dgm:pt modelId="{CDCDFB7B-14E2-4588-8B45-C56D68D42B58}" type="pres">
      <dgm:prSet presAssocID="{C5603092-CD96-4390-A3E3-81AD3192664E}" presName="ParentText" presStyleLbl="revTx" presStyleIdx="2" presStyleCnt="6">
        <dgm:presLayoutVars>
          <dgm:chMax val="0"/>
          <dgm:chPref val="0"/>
          <dgm:bulletEnabled val="1"/>
        </dgm:presLayoutVars>
      </dgm:prSet>
      <dgm:spPr/>
      <dgm:t>
        <a:bodyPr/>
        <a:lstStyle/>
        <a:p>
          <a:endParaRPr lang="zh-CN" altLang="en-US"/>
        </a:p>
      </dgm:t>
    </dgm:pt>
    <dgm:pt modelId="{1DDC079D-1C37-449A-B756-D4B5EA4AF50C}" type="pres">
      <dgm:prSet presAssocID="{C5603092-CD96-4390-A3E3-81AD3192664E}" presName="Triangle" presStyleLbl="alignNode1" presStyleIdx="5" presStyleCnt="11"/>
      <dgm:spPr/>
    </dgm:pt>
    <dgm:pt modelId="{506A18D2-EF9D-40C3-BC1B-D314DB1EDE65}" type="pres">
      <dgm:prSet presAssocID="{C5D788FE-95D9-4FAC-9095-80E69369FE7B}" presName="sibTrans" presStyleCnt="0"/>
      <dgm:spPr/>
    </dgm:pt>
    <dgm:pt modelId="{1FA00524-EC03-4CC0-B44E-0434125763FC}" type="pres">
      <dgm:prSet presAssocID="{C5D788FE-95D9-4FAC-9095-80E69369FE7B}" presName="space" presStyleCnt="0"/>
      <dgm:spPr/>
    </dgm:pt>
    <dgm:pt modelId="{EEF0CC5F-F9C9-4102-899D-B1D671B313DA}" type="pres">
      <dgm:prSet presAssocID="{A9EE2852-EE3D-46D6-82CE-04FBD4062CA2}" presName="composite" presStyleCnt="0"/>
      <dgm:spPr/>
    </dgm:pt>
    <dgm:pt modelId="{120D9DE4-9DDC-47AC-B638-F18DAD6D6BDB}" type="pres">
      <dgm:prSet presAssocID="{A9EE2852-EE3D-46D6-82CE-04FBD4062CA2}" presName="LShape" presStyleLbl="alignNode1" presStyleIdx="6" presStyleCnt="11"/>
      <dgm:spPr/>
    </dgm:pt>
    <dgm:pt modelId="{B93DB936-5BD1-4007-A21F-E216E1326C0D}" type="pres">
      <dgm:prSet presAssocID="{A9EE2852-EE3D-46D6-82CE-04FBD4062CA2}" presName="ParentText" presStyleLbl="revTx" presStyleIdx="3" presStyleCnt="6">
        <dgm:presLayoutVars>
          <dgm:chMax val="0"/>
          <dgm:chPref val="0"/>
          <dgm:bulletEnabled val="1"/>
        </dgm:presLayoutVars>
      </dgm:prSet>
      <dgm:spPr/>
      <dgm:t>
        <a:bodyPr/>
        <a:lstStyle/>
        <a:p>
          <a:endParaRPr lang="zh-CN" altLang="en-US"/>
        </a:p>
      </dgm:t>
    </dgm:pt>
    <dgm:pt modelId="{4DD9E425-AF12-4158-B853-CDFA60D39B3E}" type="pres">
      <dgm:prSet presAssocID="{A9EE2852-EE3D-46D6-82CE-04FBD4062CA2}" presName="Triangle" presStyleLbl="alignNode1" presStyleIdx="7" presStyleCnt="11"/>
      <dgm:spPr/>
    </dgm:pt>
    <dgm:pt modelId="{EF333BF5-6D51-4CAE-89AA-154246C47BA7}" type="pres">
      <dgm:prSet presAssocID="{59457A64-0A08-4EB1-8D9A-9771DBC40CC4}" presName="sibTrans" presStyleCnt="0"/>
      <dgm:spPr/>
    </dgm:pt>
    <dgm:pt modelId="{E5954B5C-1EF1-43A4-9FF2-1E122F0C78C5}" type="pres">
      <dgm:prSet presAssocID="{59457A64-0A08-4EB1-8D9A-9771DBC40CC4}" presName="space" presStyleCnt="0"/>
      <dgm:spPr/>
    </dgm:pt>
    <dgm:pt modelId="{9E848754-DFC4-4069-8601-867814CEB716}" type="pres">
      <dgm:prSet presAssocID="{1D45C614-C82B-40F4-8B4C-45FD9C8E4DF4}" presName="composite" presStyleCnt="0"/>
      <dgm:spPr/>
    </dgm:pt>
    <dgm:pt modelId="{7577963E-E332-46DE-9A24-902C068517D5}" type="pres">
      <dgm:prSet presAssocID="{1D45C614-C82B-40F4-8B4C-45FD9C8E4DF4}" presName="LShape" presStyleLbl="alignNode1" presStyleIdx="8" presStyleCnt="11"/>
      <dgm:spPr/>
    </dgm:pt>
    <dgm:pt modelId="{70B1C8CB-8BCE-460F-B126-1C02C6EC59DA}" type="pres">
      <dgm:prSet presAssocID="{1D45C614-C82B-40F4-8B4C-45FD9C8E4DF4}" presName="ParentText" presStyleLbl="revTx" presStyleIdx="4" presStyleCnt="6">
        <dgm:presLayoutVars>
          <dgm:chMax val="0"/>
          <dgm:chPref val="0"/>
          <dgm:bulletEnabled val="1"/>
        </dgm:presLayoutVars>
      </dgm:prSet>
      <dgm:spPr/>
      <dgm:t>
        <a:bodyPr/>
        <a:lstStyle/>
        <a:p>
          <a:endParaRPr lang="zh-CN" altLang="en-US"/>
        </a:p>
      </dgm:t>
    </dgm:pt>
    <dgm:pt modelId="{13B34401-6E83-4582-BF20-15820622FDC0}" type="pres">
      <dgm:prSet presAssocID="{1D45C614-C82B-40F4-8B4C-45FD9C8E4DF4}" presName="Triangle" presStyleLbl="alignNode1" presStyleIdx="9" presStyleCnt="11"/>
      <dgm:spPr/>
    </dgm:pt>
    <dgm:pt modelId="{229E79E7-3898-4FBE-A59B-B84A37EC14E6}" type="pres">
      <dgm:prSet presAssocID="{62D5AD3D-D197-4E69-8ED2-43A92B183665}" presName="sibTrans" presStyleCnt="0"/>
      <dgm:spPr/>
    </dgm:pt>
    <dgm:pt modelId="{17ED2A3E-CDD7-4D87-9E57-B7FED7D52E5A}" type="pres">
      <dgm:prSet presAssocID="{62D5AD3D-D197-4E69-8ED2-43A92B183665}" presName="space" presStyleCnt="0"/>
      <dgm:spPr/>
    </dgm:pt>
    <dgm:pt modelId="{449B6734-6B61-4A23-A08D-E70449B35AEC}" type="pres">
      <dgm:prSet presAssocID="{17CA3EA3-026B-455F-8223-1962E54A8ED3}" presName="composite" presStyleCnt="0"/>
      <dgm:spPr/>
    </dgm:pt>
    <dgm:pt modelId="{BB8A4CEE-6220-4B2A-A88E-F7DC956F2F3D}" type="pres">
      <dgm:prSet presAssocID="{17CA3EA3-026B-455F-8223-1962E54A8ED3}" presName="LShape" presStyleLbl="alignNode1" presStyleIdx="10" presStyleCnt="11"/>
      <dgm:spPr/>
    </dgm:pt>
    <dgm:pt modelId="{974F12EB-228C-4E5D-B70D-6A3C7070C49D}" type="pres">
      <dgm:prSet presAssocID="{17CA3EA3-026B-455F-8223-1962E54A8ED3}" presName="ParentText" presStyleLbl="revTx" presStyleIdx="5" presStyleCnt="6">
        <dgm:presLayoutVars>
          <dgm:chMax val="0"/>
          <dgm:chPref val="0"/>
          <dgm:bulletEnabled val="1"/>
        </dgm:presLayoutVars>
      </dgm:prSet>
      <dgm:spPr/>
      <dgm:t>
        <a:bodyPr/>
        <a:lstStyle/>
        <a:p>
          <a:endParaRPr lang="zh-CN" altLang="en-US"/>
        </a:p>
      </dgm:t>
    </dgm:pt>
  </dgm:ptLst>
  <dgm:cxnLst>
    <dgm:cxn modelId="{5746669D-2979-4290-93A8-7ED3D21E6B33}" type="presOf" srcId="{BC7A3EDF-A367-48EE-8425-A7820B9541D8}" destId="{A5B4CA37-922B-43E8-9751-96FEAC8414D8}" srcOrd="0" destOrd="0" presId="urn:microsoft.com/office/officeart/2009/3/layout/StepUpProcess"/>
    <dgm:cxn modelId="{938FCF6D-A750-4F2E-9BFA-D05820C5C48C}" type="presOf" srcId="{17CA3EA3-026B-455F-8223-1962E54A8ED3}" destId="{974F12EB-228C-4E5D-B70D-6A3C7070C49D}" srcOrd="0" destOrd="0" presId="urn:microsoft.com/office/officeart/2009/3/layout/StepUpProcess"/>
    <dgm:cxn modelId="{6CE4ED86-573F-4798-BEDD-6DF311ABDD8C}" srcId="{1BBA6BC2-5E0A-4FFC-AAAE-7BE7A46C1243}" destId="{4B36DDA2-6039-4D07-A8BB-DA48C1F90AC8}" srcOrd="0" destOrd="0" parTransId="{79974A6E-D335-4FC2-8349-9A0FE043C629}" sibTransId="{621654B1-BF8E-4BAB-81AC-FC53CA4A5A27}"/>
    <dgm:cxn modelId="{B3209A26-650A-4B38-A214-361AE3899901}" srcId="{1BBA6BC2-5E0A-4FFC-AAAE-7BE7A46C1243}" destId="{1D45C614-C82B-40F4-8B4C-45FD9C8E4DF4}" srcOrd="4" destOrd="0" parTransId="{EBA7A52D-436E-458F-B9F2-A2588E327105}" sibTransId="{62D5AD3D-D197-4E69-8ED2-43A92B183665}"/>
    <dgm:cxn modelId="{3293CD9D-A59E-4279-8343-835EED0D98A4}" srcId="{1BBA6BC2-5E0A-4FFC-AAAE-7BE7A46C1243}" destId="{A9EE2852-EE3D-46D6-82CE-04FBD4062CA2}" srcOrd="3" destOrd="0" parTransId="{7D8FEDBD-793C-4033-A47D-BC1C1AEDCB1D}" sibTransId="{59457A64-0A08-4EB1-8D9A-9771DBC40CC4}"/>
    <dgm:cxn modelId="{DFE331D7-2D7C-4F35-86F9-73313E40BFBD}" type="presOf" srcId="{A9EE2852-EE3D-46D6-82CE-04FBD4062CA2}" destId="{B93DB936-5BD1-4007-A21F-E216E1326C0D}" srcOrd="0" destOrd="0" presId="urn:microsoft.com/office/officeart/2009/3/layout/StepUpProcess"/>
    <dgm:cxn modelId="{C111FA39-A3E9-4AD4-8EDE-4D74DC5F3674}" type="presOf" srcId="{1BBA6BC2-5E0A-4FFC-AAAE-7BE7A46C1243}" destId="{9A9A0E73-B44D-4A9A-A0BA-810C4A416A1C}" srcOrd="0" destOrd="0" presId="urn:microsoft.com/office/officeart/2009/3/layout/StepUpProcess"/>
    <dgm:cxn modelId="{6DDEDF97-D7BB-4A7D-9A56-F4B0C8AD9AAD}" type="presOf" srcId="{4B36DDA2-6039-4D07-A8BB-DA48C1F90AC8}" destId="{87BD5ABF-D035-484D-A796-D3B9381AA27B}" srcOrd="0" destOrd="0" presId="urn:microsoft.com/office/officeart/2009/3/layout/StepUpProcess"/>
    <dgm:cxn modelId="{9F880CC2-7419-414D-BB59-DF6220C3F1F2}" srcId="{1BBA6BC2-5E0A-4FFC-AAAE-7BE7A46C1243}" destId="{BC7A3EDF-A367-48EE-8425-A7820B9541D8}" srcOrd="1" destOrd="0" parTransId="{4245876F-5155-49D9-9A2C-5B481361FEB6}" sibTransId="{540B5FDA-07F9-4D11-9A25-EAF7374A9CCB}"/>
    <dgm:cxn modelId="{3CAF44E2-052F-4179-8EBA-BB4D0710B4AA}" srcId="{1BBA6BC2-5E0A-4FFC-AAAE-7BE7A46C1243}" destId="{17CA3EA3-026B-455F-8223-1962E54A8ED3}" srcOrd="5" destOrd="0" parTransId="{F969DBB8-AECD-4900-9D42-3B43BB1D31FB}" sibTransId="{75CE4393-E99F-4F51-9A92-D6A158049547}"/>
    <dgm:cxn modelId="{899155A0-B309-4006-A4C7-501FC0A2F679}" srcId="{1BBA6BC2-5E0A-4FFC-AAAE-7BE7A46C1243}" destId="{C5603092-CD96-4390-A3E3-81AD3192664E}" srcOrd="2" destOrd="0" parTransId="{8B3708F9-4BB0-4E34-9193-95AFE45023D7}" sibTransId="{C5D788FE-95D9-4FAC-9095-80E69369FE7B}"/>
    <dgm:cxn modelId="{538AA93A-517B-42C9-A5FC-DE97B11948D1}" type="presOf" srcId="{1D45C614-C82B-40F4-8B4C-45FD9C8E4DF4}" destId="{70B1C8CB-8BCE-460F-B126-1C02C6EC59DA}" srcOrd="0" destOrd="0" presId="urn:microsoft.com/office/officeart/2009/3/layout/StepUpProcess"/>
    <dgm:cxn modelId="{25166C5A-55F7-4AF0-AECC-3C11DDE84B48}" type="presOf" srcId="{C5603092-CD96-4390-A3E3-81AD3192664E}" destId="{CDCDFB7B-14E2-4588-8B45-C56D68D42B58}" srcOrd="0" destOrd="0" presId="urn:microsoft.com/office/officeart/2009/3/layout/StepUpProcess"/>
    <dgm:cxn modelId="{27A21A2D-B1C7-40E7-B44B-460B6C688330}" type="presParOf" srcId="{9A9A0E73-B44D-4A9A-A0BA-810C4A416A1C}" destId="{77B965C2-3629-4F5D-AC9F-A531D136754A}" srcOrd="0" destOrd="0" presId="urn:microsoft.com/office/officeart/2009/3/layout/StepUpProcess"/>
    <dgm:cxn modelId="{8E890C02-4107-4C7C-9A38-80EF3E25D110}" type="presParOf" srcId="{77B965C2-3629-4F5D-AC9F-A531D136754A}" destId="{AD376A60-3153-4B00-9CFF-DF2363948176}" srcOrd="0" destOrd="0" presId="urn:microsoft.com/office/officeart/2009/3/layout/StepUpProcess"/>
    <dgm:cxn modelId="{9352285D-A5F7-4B17-AE9F-91E4E7E0EAF3}" type="presParOf" srcId="{77B965C2-3629-4F5D-AC9F-A531D136754A}" destId="{87BD5ABF-D035-484D-A796-D3B9381AA27B}" srcOrd="1" destOrd="0" presId="urn:microsoft.com/office/officeart/2009/3/layout/StepUpProcess"/>
    <dgm:cxn modelId="{0183F023-0146-49B5-A992-5EBF48DE971B}" type="presParOf" srcId="{77B965C2-3629-4F5D-AC9F-A531D136754A}" destId="{D3EA3545-98DD-4BE3-BF30-B02727A41C45}" srcOrd="2" destOrd="0" presId="urn:microsoft.com/office/officeart/2009/3/layout/StepUpProcess"/>
    <dgm:cxn modelId="{6DEB6178-206B-4FD2-B641-DA91FDEB7368}" type="presParOf" srcId="{9A9A0E73-B44D-4A9A-A0BA-810C4A416A1C}" destId="{98AAD439-F1ED-4D9B-BD4E-FB557AA63459}" srcOrd="1" destOrd="0" presId="urn:microsoft.com/office/officeart/2009/3/layout/StepUpProcess"/>
    <dgm:cxn modelId="{7B32CA7B-1A7F-4A3E-A0F1-E704DAEFF0BA}" type="presParOf" srcId="{98AAD439-F1ED-4D9B-BD4E-FB557AA63459}" destId="{ED49D10A-5AB3-4BCA-B377-1F065A8CDC06}" srcOrd="0" destOrd="0" presId="urn:microsoft.com/office/officeart/2009/3/layout/StepUpProcess"/>
    <dgm:cxn modelId="{3F3B8119-BC2E-4847-9C2F-FC485D1F0D31}" type="presParOf" srcId="{9A9A0E73-B44D-4A9A-A0BA-810C4A416A1C}" destId="{161515F0-B637-430F-9971-037265A0052D}" srcOrd="2" destOrd="0" presId="urn:microsoft.com/office/officeart/2009/3/layout/StepUpProcess"/>
    <dgm:cxn modelId="{81184925-D6F7-45CF-9E6A-1E067E6DBFAB}" type="presParOf" srcId="{161515F0-B637-430F-9971-037265A0052D}" destId="{A26E3BD0-0F61-4474-AE57-201F4E733343}" srcOrd="0" destOrd="0" presId="urn:microsoft.com/office/officeart/2009/3/layout/StepUpProcess"/>
    <dgm:cxn modelId="{C36BEFD1-DC06-4B13-9847-F75FEBF86856}" type="presParOf" srcId="{161515F0-B637-430F-9971-037265A0052D}" destId="{A5B4CA37-922B-43E8-9751-96FEAC8414D8}" srcOrd="1" destOrd="0" presId="urn:microsoft.com/office/officeart/2009/3/layout/StepUpProcess"/>
    <dgm:cxn modelId="{3BB7840C-A6B7-4477-96C2-E69AFAE73DCE}" type="presParOf" srcId="{161515F0-B637-430F-9971-037265A0052D}" destId="{1DB08662-659E-412C-9A26-61FEB80D3BA3}" srcOrd="2" destOrd="0" presId="urn:microsoft.com/office/officeart/2009/3/layout/StepUpProcess"/>
    <dgm:cxn modelId="{8EE00686-D948-4FD3-9E7A-D1BA987BF8C3}" type="presParOf" srcId="{9A9A0E73-B44D-4A9A-A0BA-810C4A416A1C}" destId="{6B8A7F2C-F11A-4DFB-8261-A90EB6B7AF10}" srcOrd="3" destOrd="0" presId="urn:microsoft.com/office/officeart/2009/3/layout/StepUpProcess"/>
    <dgm:cxn modelId="{68A7EA91-78BD-44F5-9093-D029E26D1BB8}" type="presParOf" srcId="{6B8A7F2C-F11A-4DFB-8261-A90EB6B7AF10}" destId="{3F2CABFA-1BFD-4C66-9A0A-86CEEED0754C}" srcOrd="0" destOrd="0" presId="urn:microsoft.com/office/officeart/2009/3/layout/StepUpProcess"/>
    <dgm:cxn modelId="{E47D269A-5CF0-4C96-B4EF-DCEE160882BC}" type="presParOf" srcId="{9A9A0E73-B44D-4A9A-A0BA-810C4A416A1C}" destId="{363306EF-E42E-477E-89BE-76B93CE59C22}" srcOrd="4" destOrd="0" presId="urn:microsoft.com/office/officeart/2009/3/layout/StepUpProcess"/>
    <dgm:cxn modelId="{E44E766D-7249-40B2-B8C2-DC2E3E298480}" type="presParOf" srcId="{363306EF-E42E-477E-89BE-76B93CE59C22}" destId="{35D741E8-3D4E-4098-8D11-C6904A7AEB93}" srcOrd="0" destOrd="0" presId="urn:microsoft.com/office/officeart/2009/3/layout/StepUpProcess"/>
    <dgm:cxn modelId="{F45C9BDC-7733-4FEA-BF53-0FBFCACF4BB7}" type="presParOf" srcId="{363306EF-E42E-477E-89BE-76B93CE59C22}" destId="{CDCDFB7B-14E2-4588-8B45-C56D68D42B58}" srcOrd="1" destOrd="0" presId="urn:microsoft.com/office/officeart/2009/3/layout/StepUpProcess"/>
    <dgm:cxn modelId="{14C6DCC5-04D4-4CF4-94ED-2D6D68F2D33F}" type="presParOf" srcId="{363306EF-E42E-477E-89BE-76B93CE59C22}" destId="{1DDC079D-1C37-449A-B756-D4B5EA4AF50C}" srcOrd="2" destOrd="0" presId="urn:microsoft.com/office/officeart/2009/3/layout/StepUpProcess"/>
    <dgm:cxn modelId="{875E9DA2-73C0-4D7F-94DF-B9B91959BE64}" type="presParOf" srcId="{9A9A0E73-B44D-4A9A-A0BA-810C4A416A1C}" destId="{506A18D2-EF9D-40C3-BC1B-D314DB1EDE65}" srcOrd="5" destOrd="0" presId="urn:microsoft.com/office/officeart/2009/3/layout/StepUpProcess"/>
    <dgm:cxn modelId="{4B61DB24-E465-456E-88A3-C6E20EEFC7D1}" type="presParOf" srcId="{506A18D2-EF9D-40C3-BC1B-D314DB1EDE65}" destId="{1FA00524-EC03-4CC0-B44E-0434125763FC}" srcOrd="0" destOrd="0" presId="urn:microsoft.com/office/officeart/2009/3/layout/StepUpProcess"/>
    <dgm:cxn modelId="{671E01B3-CEC4-4AD0-80D8-8C36D9CD1BCC}" type="presParOf" srcId="{9A9A0E73-B44D-4A9A-A0BA-810C4A416A1C}" destId="{EEF0CC5F-F9C9-4102-899D-B1D671B313DA}" srcOrd="6" destOrd="0" presId="urn:microsoft.com/office/officeart/2009/3/layout/StepUpProcess"/>
    <dgm:cxn modelId="{47A6DB6C-9DE9-4B41-8C63-C8775C2FC601}" type="presParOf" srcId="{EEF0CC5F-F9C9-4102-899D-B1D671B313DA}" destId="{120D9DE4-9DDC-47AC-B638-F18DAD6D6BDB}" srcOrd="0" destOrd="0" presId="urn:microsoft.com/office/officeart/2009/3/layout/StepUpProcess"/>
    <dgm:cxn modelId="{65A4F2BC-8129-407B-B510-56888685441C}" type="presParOf" srcId="{EEF0CC5F-F9C9-4102-899D-B1D671B313DA}" destId="{B93DB936-5BD1-4007-A21F-E216E1326C0D}" srcOrd="1" destOrd="0" presId="urn:microsoft.com/office/officeart/2009/3/layout/StepUpProcess"/>
    <dgm:cxn modelId="{FAC47B28-6F04-4F27-9A5F-5CA9971D6585}" type="presParOf" srcId="{EEF0CC5F-F9C9-4102-899D-B1D671B313DA}" destId="{4DD9E425-AF12-4158-B853-CDFA60D39B3E}" srcOrd="2" destOrd="0" presId="urn:microsoft.com/office/officeart/2009/3/layout/StepUpProcess"/>
    <dgm:cxn modelId="{A11743A4-5F19-4F71-A8DC-7EBDA53182A4}" type="presParOf" srcId="{9A9A0E73-B44D-4A9A-A0BA-810C4A416A1C}" destId="{EF333BF5-6D51-4CAE-89AA-154246C47BA7}" srcOrd="7" destOrd="0" presId="urn:microsoft.com/office/officeart/2009/3/layout/StepUpProcess"/>
    <dgm:cxn modelId="{7EFE9F44-4F6A-44F2-A5A7-C4FA8B625E5D}" type="presParOf" srcId="{EF333BF5-6D51-4CAE-89AA-154246C47BA7}" destId="{E5954B5C-1EF1-43A4-9FF2-1E122F0C78C5}" srcOrd="0" destOrd="0" presId="urn:microsoft.com/office/officeart/2009/3/layout/StepUpProcess"/>
    <dgm:cxn modelId="{29A9946C-A725-4008-8F8E-5F36DEB72E8E}" type="presParOf" srcId="{9A9A0E73-B44D-4A9A-A0BA-810C4A416A1C}" destId="{9E848754-DFC4-4069-8601-867814CEB716}" srcOrd="8" destOrd="0" presId="urn:microsoft.com/office/officeart/2009/3/layout/StepUpProcess"/>
    <dgm:cxn modelId="{FA9DF663-8FD3-4A5C-A717-EEB98A13BDBD}" type="presParOf" srcId="{9E848754-DFC4-4069-8601-867814CEB716}" destId="{7577963E-E332-46DE-9A24-902C068517D5}" srcOrd="0" destOrd="0" presId="urn:microsoft.com/office/officeart/2009/3/layout/StepUpProcess"/>
    <dgm:cxn modelId="{790A0E19-84F4-4DEA-95BC-69A59D754D6D}" type="presParOf" srcId="{9E848754-DFC4-4069-8601-867814CEB716}" destId="{70B1C8CB-8BCE-460F-B126-1C02C6EC59DA}" srcOrd="1" destOrd="0" presId="urn:microsoft.com/office/officeart/2009/3/layout/StepUpProcess"/>
    <dgm:cxn modelId="{4AFB182E-22D8-4402-828B-F6434067CBEE}" type="presParOf" srcId="{9E848754-DFC4-4069-8601-867814CEB716}" destId="{13B34401-6E83-4582-BF20-15820622FDC0}" srcOrd="2" destOrd="0" presId="urn:microsoft.com/office/officeart/2009/3/layout/StepUpProcess"/>
    <dgm:cxn modelId="{52BE90D9-2C51-44F5-9B1B-315F6F6FC89F}" type="presParOf" srcId="{9A9A0E73-B44D-4A9A-A0BA-810C4A416A1C}" destId="{229E79E7-3898-4FBE-A59B-B84A37EC14E6}" srcOrd="9" destOrd="0" presId="urn:microsoft.com/office/officeart/2009/3/layout/StepUpProcess"/>
    <dgm:cxn modelId="{A2C6E59F-26B4-4D7C-BA6D-A67D547D1091}" type="presParOf" srcId="{229E79E7-3898-4FBE-A59B-B84A37EC14E6}" destId="{17ED2A3E-CDD7-4D87-9E57-B7FED7D52E5A}" srcOrd="0" destOrd="0" presId="urn:microsoft.com/office/officeart/2009/3/layout/StepUpProcess"/>
    <dgm:cxn modelId="{A82DAEDC-546B-4EB2-A73D-FD0E152C181B}" type="presParOf" srcId="{9A9A0E73-B44D-4A9A-A0BA-810C4A416A1C}" destId="{449B6734-6B61-4A23-A08D-E70449B35AEC}" srcOrd="10" destOrd="0" presId="urn:microsoft.com/office/officeart/2009/3/layout/StepUpProcess"/>
    <dgm:cxn modelId="{AEBEF3BE-09E9-4969-8C2E-EA5766C685E2}" type="presParOf" srcId="{449B6734-6B61-4A23-A08D-E70449B35AEC}" destId="{BB8A4CEE-6220-4B2A-A88E-F7DC956F2F3D}" srcOrd="0" destOrd="0" presId="urn:microsoft.com/office/officeart/2009/3/layout/StepUpProcess"/>
    <dgm:cxn modelId="{8EBF1374-8410-44BD-A7AC-48B9E7AB3757}" type="presParOf" srcId="{449B6734-6B61-4A23-A08D-E70449B35AEC}" destId="{974F12EB-228C-4E5D-B70D-6A3C7070C49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5D8C5D-A05F-4F32-9B5B-776BB0711D71}" type="doc">
      <dgm:prSet loTypeId="urn:microsoft.com/office/officeart/2005/8/layout/cycle4#1" loCatId="cycle" qsTypeId="urn:microsoft.com/office/officeart/2005/8/quickstyle/simple1" qsCatId="simple" csTypeId="urn:microsoft.com/office/officeart/2005/8/colors/accent4_4" csCatId="accent4" phldr="1"/>
      <dgm:spPr/>
      <dgm:t>
        <a:bodyPr/>
        <a:lstStyle/>
        <a:p>
          <a:endParaRPr lang="zh-CN" altLang="en-US"/>
        </a:p>
      </dgm:t>
    </dgm:pt>
    <dgm:pt modelId="{352779D5-AD58-44F2-B22F-72283D867636}">
      <dgm:prSet phldrT="[文本]" custT="1"/>
      <dgm:spPr>
        <a:ln>
          <a:solidFill>
            <a:schemeClr val="accent5"/>
          </a:solidFill>
        </a:ln>
      </dgm:spPr>
      <dgm:t>
        <a:bodyPr lIns="108000" tIns="36000"/>
        <a:lstStyle/>
        <a:p>
          <a:r>
            <a:rPr lang="zh-CN" altLang="en-US" sz="1200" dirty="0" smtClean="0">
              <a:latin typeface="微软雅黑" panose="020B0503020204020204" pitchFamily="34" charset="-122"/>
              <a:ea typeface="微软雅黑" panose="020B0503020204020204" pitchFamily="34" charset="-122"/>
            </a:rPr>
            <a:t>公共基础课</a:t>
          </a:r>
          <a:endParaRPr lang="zh-CN" altLang="en-US" sz="1200" dirty="0">
            <a:latin typeface="微软雅黑" panose="020B0503020204020204" pitchFamily="34" charset="-122"/>
            <a:ea typeface="微软雅黑" panose="020B0503020204020204" pitchFamily="34" charset="-122"/>
          </a:endParaRPr>
        </a:p>
      </dgm:t>
    </dgm:pt>
    <dgm:pt modelId="{448C4A76-092D-4DC8-AA56-6981AF117C79}" type="parTrans" cxnId="{477B6430-949E-461A-87C5-06C432687EE1}">
      <dgm:prSet/>
      <dgm:spPr/>
      <dgm:t>
        <a:bodyPr/>
        <a:lstStyle/>
        <a:p>
          <a:endParaRPr lang="zh-CN" altLang="en-US"/>
        </a:p>
      </dgm:t>
    </dgm:pt>
    <dgm:pt modelId="{5C96EEB0-DC50-46E7-A003-197DED5CABE2}" type="sibTrans" cxnId="{477B6430-949E-461A-87C5-06C432687EE1}">
      <dgm:prSet/>
      <dgm:spPr/>
      <dgm:t>
        <a:bodyPr/>
        <a:lstStyle/>
        <a:p>
          <a:endParaRPr lang="zh-CN" altLang="en-US"/>
        </a:p>
      </dgm:t>
    </dgm:pt>
    <dgm:pt modelId="{BBEDA34E-116F-447C-BAA5-103D17FAB06A}">
      <dgm:prSet phldrT="[文本]" custT="1"/>
      <dgm:spPr>
        <a:solidFill>
          <a:schemeClr val="accent1">
            <a:lumMod val="75000"/>
          </a:schemeClr>
        </a:solidFill>
      </dgm:spPr>
      <dgm:t>
        <a:bodyPr/>
        <a:lstStyle/>
        <a:p>
          <a:endParaRPr lang="zh-CN" altLang="en-US" sz="2000" dirty="0">
            <a:latin typeface="微软雅黑" panose="020B0503020204020204" pitchFamily="34" charset="-122"/>
            <a:ea typeface="微软雅黑" panose="020B0503020204020204" pitchFamily="34" charset="-122"/>
          </a:endParaRPr>
        </a:p>
      </dgm:t>
    </dgm:pt>
    <dgm:pt modelId="{02F1D889-9A33-4C6B-9229-BA02AFD0DBFC}" type="parTrans" cxnId="{4E878B24-6C13-429F-99D1-C085C1C56D83}">
      <dgm:prSet/>
      <dgm:spPr/>
      <dgm:t>
        <a:bodyPr/>
        <a:lstStyle/>
        <a:p>
          <a:endParaRPr lang="zh-CN" altLang="en-US"/>
        </a:p>
      </dgm:t>
    </dgm:pt>
    <dgm:pt modelId="{5CD229BB-EF06-4847-AC70-FF2896AF1A3D}" type="sibTrans" cxnId="{4E878B24-6C13-429F-99D1-C085C1C56D83}">
      <dgm:prSet/>
      <dgm:spPr/>
      <dgm:t>
        <a:bodyPr/>
        <a:lstStyle/>
        <a:p>
          <a:endParaRPr lang="zh-CN" altLang="en-US"/>
        </a:p>
      </dgm:t>
    </dgm:pt>
    <dgm:pt modelId="{52CFD3C1-21D0-407B-ACA9-4B4A95DEE50D}">
      <dgm:prSet phldrT="[文本]" custT="1"/>
      <dgm:spPr>
        <a:ln>
          <a:solidFill>
            <a:schemeClr val="accent5"/>
          </a:solidFill>
        </a:ln>
      </dgm:spPr>
      <dgm:t>
        <a:bodyPr lIns="144000" tIns="72000" rIns="108000" anchor="t" anchorCtr="0"/>
        <a:lstStyle/>
        <a:p>
          <a:pPr algn="r"/>
          <a:r>
            <a:rPr lang="zh-CN" altLang="en-US" sz="1200" dirty="0" smtClean="0">
              <a:latin typeface="微软雅黑" panose="020B0503020204020204" pitchFamily="34" charset="-122"/>
              <a:ea typeface="微软雅黑" panose="020B0503020204020204" pitchFamily="34" charset="-122"/>
            </a:rPr>
            <a:t>创业实践</a:t>
          </a:r>
          <a:endParaRPr lang="zh-CN" altLang="en-US" sz="1200" dirty="0">
            <a:latin typeface="微软雅黑" panose="020B0503020204020204" pitchFamily="34" charset="-122"/>
            <a:ea typeface="微软雅黑" panose="020B0503020204020204" pitchFamily="34" charset="-122"/>
          </a:endParaRPr>
        </a:p>
      </dgm:t>
    </dgm:pt>
    <dgm:pt modelId="{E21C64D9-4699-4D62-B1EE-6DE3B3B129DB}" type="parTrans" cxnId="{A9AD9ECC-9D32-401B-A4DB-E22BC9C18D6A}">
      <dgm:prSet/>
      <dgm:spPr/>
      <dgm:t>
        <a:bodyPr/>
        <a:lstStyle/>
        <a:p>
          <a:endParaRPr lang="zh-CN" altLang="en-US"/>
        </a:p>
      </dgm:t>
    </dgm:pt>
    <dgm:pt modelId="{AB0190DB-765C-4B9F-9013-A4D30D281C94}" type="sibTrans" cxnId="{A9AD9ECC-9D32-401B-A4DB-E22BC9C18D6A}">
      <dgm:prSet/>
      <dgm:spPr/>
      <dgm:t>
        <a:bodyPr/>
        <a:lstStyle/>
        <a:p>
          <a:endParaRPr lang="zh-CN" altLang="en-US"/>
        </a:p>
      </dgm:t>
    </dgm:pt>
    <dgm:pt modelId="{B4E89949-1333-47C4-8F09-D47A6D0BB8AC}">
      <dgm:prSet phldrT="[文本]" custT="1"/>
      <dgm:spPr>
        <a:solidFill>
          <a:srgbClr val="00B0F0"/>
        </a:solidFill>
      </dgm:spPr>
      <dgm:t>
        <a:bodyPr/>
        <a:lstStyle/>
        <a:p>
          <a:pPr algn="l"/>
          <a:endParaRPr lang="en-US" altLang="zh-CN" sz="2000" dirty="0" smtClean="0">
            <a:latin typeface="微软雅黑" panose="020B0503020204020204" pitchFamily="34" charset="-122"/>
            <a:ea typeface="微软雅黑" panose="020B0503020204020204" pitchFamily="34" charset="-122"/>
          </a:endParaRPr>
        </a:p>
      </dgm:t>
    </dgm:pt>
    <dgm:pt modelId="{43D461CF-FD52-4D47-9231-47EFEE07C2F4}" type="parTrans" cxnId="{76A820A4-3A6B-4194-8B32-A9C7A8638844}">
      <dgm:prSet/>
      <dgm:spPr/>
      <dgm:t>
        <a:bodyPr/>
        <a:lstStyle/>
        <a:p>
          <a:endParaRPr lang="zh-CN" altLang="en-US"/>
        </a:p>
      </dgm:t>
    </dgm:pt>
    <dgm:pt modelId="{2D76C3CD-B63E-4D03-9B6D-39A7430DB465}" type="sibTrans" cxnId="{76A820A4-3A6B-4194-8B32-A9C7A8638844}">
      <dgm:prSet/>
      <dgm:spPr/>
      <dgm:t>
        <a:bodyPr/>
        <a:lstStyle/>
        <a:p>
          <a:endParaRPr lang="zh-CN" altLang="en-US"/>
        </a:p>
      </dgm:t>
    </dgm:pt>
    <dgm:pt modelId="{20A87287-F5E5-4A92-B30B-6A211FC5BBA1}">
      <dgm:prSet phldrT="[文本]" custT="1"/>
      <dgm:spPr>
        <a:ln>
          <a:solidFill>
            <a:schemeClr val="accent5"/>
          </a:solidFill>
        </a:ln>
      </dgm:spPr>
      <dgm:t>
        <a:bodyPr lIns="72000" tIns="0" rIns="0" bIns="108000" anchor="b" anchorCtr="0"/>
        <a:lstStyle/>
        <a:p>
          <a:pPr marL="0" indent="0" algn="l">
            <a:lnSpc>
              <a:spcPct val="100000"/>
            </a:lnSpc>
            <a:spcAft>
              <a:spcPts val="0"/>
            </a:spcAft>
          </a:pPr>
          <a:r>
            <a:rPr lang="zh-CN" altLang="en-US" sz="1200" dirty="0" smtClean="0">
              <a:latin typeface="微软雅黑" panose="020B0503020204020204" pitchFamily="34" charset="-122"/>
              <a:ea typeface="微软雅黑" panose="020B0503020204020204" pitchFamily="34" charset="-122"/>
            </a:rPr>
            <a:t>专业基础课</a:t>
          </a:r>
          <a:endParaRPr lang="zh-CN" altLang="en-US" sz="1200" dirty="0">
            <a:latin typeface="微软雅黑" panose="020B0503020204020204" pitchFamily="34" charset="-122"/>
            <a:ea typeface="微软雅黑" panose="020B0503020204020204" pitchFamily="34" charset="-122"/>
          </a:endParaRPr>
        </a:p>
      </dgm:t>
    </dgm:pt>
    <dgm:pt modelId="{ABEF6329-E6A7-4BAB-BE53-3589C9B97F4C}" type="parTrans" cxnId="{9AB34EED-C259-4A5E-B4E5-6FAE3B6E5DF1}">
      <dgm:prSet/>
      <dgm:spPr/>
      <dgm:t>
        <a:bodyPr/>
        <a:lstStyle/>
        <a:p>
          <a:endParaRPr lang="zh-CN" altLang="en-US"/>
        </a:p>
      </dgm:t>
    </dgm:pt>
    <dgm:pt modelId="{8D8B3FB0-DA8A-4584-ACBF-837625C038A9}" type="sibTrans" cxnId="{9AB34EED-C259-4A5E-B4E5-6FAE3B6E5DF1}">
      <dgm:prSet/>
      <dgm:spPr/>
      <dgm:t>
        <a:bodyPr/>
        <a:lstStyle/>
        <a:p>
          <a:endParaRPr lang="zh-CN" altLang="en-US"/>
        </a:p>
      </dgm:t>
    </dgm:pt>
    <dgm:pt modelId="{411B02F4-1C70-4109-93A6-27958CCC69A5}">
      <dgm:prSet phldrT="[文本]" custT="1"/>
      <dgm:spPr>
        <a:ln>
          <a:solidFill>
            <a:schemeClr val="accent5"/>
          </a:solidFill>
        </a:ln>
      </dgm:spPr>
      <dgm:t>
        <a:bodyPr lIns="72000" tIns="108000" bIns="144000" anchor="ctr" anchorCtr="0"/>
        <a:lstStyle/>
        <a:p>
          <a:pPr marL="0" indent="0">
            <a:lnSpc>
              <a:spcPct val="100000"/>
            </a:lnSpc>
            <a:spcAft>
              <a:spcPts val="0"/>
            </a:spcAft>
          </a:pPr>
          <a:r>
            <a:rPr lang="zh-CN" altLang="en-US" sz="1200" dirty="0" smtClean="0">
              <a:latin typeface="微软雅黑" panose="020B0503020204020204" pitchFamily="34" charset="-122"/>
              <a:ea typeface="微软雅黑" panose="020B0503020204020204" pitchFamily="34" charset="-122"/>
            </a:rPr>
            <a:t>初级、中级、高级实训与实务操作课</a:t>
          </a:r>
          <a:endParaRPr lang="zh-CN" altLang="en-US" sz="1200" dirty="0">
            <a:latin typeface="微软雅黑" panose="020B0503020204020204" pitchFamily="34" charset="-122"/>
            <a:ea typeface="微软雅黑" panose="020B0503020204020204" pitchFamily="34" charset="-122"/>
          </a:endParaRPr>
        </a:p>
      </dgm:t>
    </dgm:pt>
    <dgm:pt modelId="{242C77AF-6C86-4865-9E54-000C3DB6A892}" type="parTrans" cxnId="{27BD21AE-1A5E-44D3-831A-554363CB8867}">
      <dgm:prSet/>
      <dgm:spPr/>
      <dgm:t>
        <a:bodyPr/>
        <a:lstStyle/>
        <a:p>
          <a:endParaRPr lang="zh-CN" altLang="en-US"/>
        </a:p>
      </dgm:t>
    </dgm:pt>
    <dgm:pt modelId="{25FF6B0A-8254-4E20-95A2-4C728710E3E8}" type="sibTrans" cxnId="{27BD21AE-1A5E-44D3-831A-554363CB8867}">
      <dgm:prSet/>
      <dgm:spPr/>
      <dgm:t>
        <a:bodyPr/>
        <a:lstStyle/>
        <a:p>
          <a:endParaRPr lang="zh-CN" altLang="en-US"/>
        </a:p>
      </dgm:t>
    </dgm:pt>
    <dgm:pt modelId="{BC6B5CD7-CDBE-449B-A0A6-78C38E6F4A11}">
      <dgm:prSet phldrT="[文本]" custT="1"/>
      <dgm:spPr>
        <a:ln>
          <a:solidFill>
            <a:schemeClr val="accent5"/>
          </a:solidFill>
        </a:ln>
      </dgm:spPr>
      <dgm:t>
        <a:bodyPr lIns="108000" tIns="36000"/>
        <a:lstStyle/>
        <a:p>
          <a:r>
            <a:rPr lang="zh-CN" altLang="en-US" sz="1200" dirty="0" smtClean="0">
              <a:latin typeface="微软雅黑" panose="020B0503020204020204" pitchFamily="34" charset="-122"/>
              <a:ea typeface="微软雅黑" panose="020B0503020204020204" pitchFamily="34" charset="-122"/>
            </a:rPr>
            <a:t>职业素养课</a:t>
          </a:r>
          <a:endParaRPr lang="zh-CN" altLang="en-US" sz="1200" dirty="0">
            <a:latin typeface="微软雅黑" panose="020B0503020204020204" pitchFamily="34" charset="-122"/>
            <a:ea typeface="微软雅黑" panose="020B0503020204020204" pitchFamily="34" charset="-122"/>
          </a:endParaRPr>
        </a:p>
      </dgm:t>
    </dgm:pt>
    <dgm:pt modelId="{FA266AC9-91D8-4BC1-AF3F-EEE796D07874}" type="parTrans" cxnId="{06BAD156-5E31-4321-A054-81F6B1D3A8FF}">
      <dgm:prSet/>
      <dgm:spPr/>
      <dgm:t>
        <a:bodyPr/>
        <a:lstStyle/>
        <a:p>
          <a:endParaRPr lang="zh-CN" altLang="en-US"/>
        </a:p>
      </dgm:t>
    </dgm:pt>
    <dgm:pt modelId="{B4D1BA53-EDEC-49EF-A624-D6B1BF4DB88D}" type="sibTrans" cxnId="{06BAD156-5E31-4321-A054-81F6B1D3A8FF}">
      <dgm:prSet/>
      <dgm:spPr/>
      <dgm:t>
        <a:bodyPr/>
        <a:lstStyle/>
        <a:p>
          <a:endParaRPr lang="zh-CN" altLang="en-US"/>
        </a:p>
      </dgm:t>
    </dgm:pt>
    <dgm:pt modelId="{3711D5E8-8096-4DBE-9ED9-024B37CA3FA8}">
      <dgm:prSet phldrT="[文本]" custT="1"/>
      <dgm:spPr>
        <a:ln>
          <a:solidFill>
            <a:schemeClr val="accent5"/>
          </a:solidFill>
        </a:ln>
      </dgm:spPr>
      <dgm:t>
        <a:bodyPr lIns="108000" tIns="36000"/>
        <a:lstStyle/>
        <a:p>
          <a:r>
            <a:rPr lang="zh-CN" altLang="en-US" sz="1200" dirty="0" smtClean="0">
              <a:latin typeface="微软雅黑" panose="020B0503020204020204" pitchFamily="34" charset="-122"/>
              <a:ea typeface="微软雅黑" panose="020B0503020204020204" pitchFamily="34" charset="-122"/>
            </a:rPr>
            <a:t>素质拓展课</a:t>
          </a:r>
          <a:endParaRPr lang="zh-CN" altLang="en-US" sz="1200" dirty="0">
            <a:latin typeface="微软雅黑" panose="020B0503020204020204" pitchFamily="34" charset="-122"/>
            <a:ea typeface="微软雅黑" panose="020B0503020204020204" pitchFamily="34" charset="-122"/>
          </a:endParaRPr>
        </a:p>
      </dgm:t>
    </dgm:pt>
    <dgm:pt modelId="{2856B5C9-9724-43C0-AF3E-5A58E30D946F}" type="parTrans" cxnId="{8D782530-2E13-4513-A789-79A7520644B1}">
      <dgm:prSet/>
      <dgm:spPr/>
      <dgm:t>
        <a:bodyPr/>
        <a:lstStyle/>
        <a:p>
          <a:endParaRPr lang="zh-CN" altLang="en-US"/>
        </a:p>
      </dgm:t>
    </dgm:pt>
    <dgm:pt modelId="{5ECD21E8-7DCF-4F27-9208-9FB386649A31}" type="sibTrans" cxnId="{8D782530-2E13-4513-A789-79A7520644B1}">
      <dgm:prSet/>
      <dgm:spPr/>
      <dgm:t>
        <a:bodyPr/>
        <a:lstStyle/>
        <a:p>
          <a:endParaRPr lang="zh-CN" altLang="en-US"/>
        </a:p>
      </dgm:t>
    </dgm:pt>
    <dgm:pt modelId="{0437AE77-8EC4-4957-87C7-0C80FC666311}">
      <dgm:prSet phldrT="[文本]" custT="1"/>
      <dgm:spPr>
        <a:ln>
          <a:solidFill>
            <a:schemeClr val="accent5"/>
          </a:solidFill>
        </a:ln>
      </dgm:spPr>
      <dgm:t>
        <a:bodyPr lIns="72000" tIns="108000" bIns="144000" anchor="ctr" anchorCtr="0"/>
        <a:lstStyle/>
        <a:p>
          <a:pPr marL="57150" indent="0">
            <a:lnSpc>
              <a:spcPct val="90000"/>
            </a:lnSpc>
            <a:spcAft>
              <a:spcPct val="15000"/>
            </a:spcAft>
          </a:pPr>
          <a:endParaRPr lang="zh-CN" altLang="en-US" sz="1200" dirty="0">
            <a:latin typeface="微软雅黑" panose="020B0503020204020204" pitchFamily="34" charset="-122"/>
            <a:ea typeface="微软雅黑" panose="020B0503020204020204" pitchFamily="34" charset="-122"/>
          </a:endParaRPr>
        </a:p>
      </dgm:t>
    </dgm:pt>
    <dgm:pt modelId="{C37339B2-686D-42AE-8BF7-B3896AD1098E}" type="parTrans" cxnId="{DE00A5D4-4022-489C-AB13-E5BF5B2C0B49}">
      <dgm:prSet/>
      <dgm:spPr/>
      <dgm:t>
        <a:bodyPr/>
        <a:lstStyle/>
        <a:p>
          <a:endParaRPr lang="zh-CN" altLang="en-US"/>
        </a:p>
      </dgm:t>
    </dgm:pt>
    <dgm:pt modelId="{98B3323D-A154-4DE8-8785-C210168E02E2}" type="sibTrans" cxnId="{DE00A5D4-4022-489C-AB13-E5BF5B2C0B49}">
      <dgm:prSet/>
      <dgm:spPr/>
      <dgm:t>
        <a:bodyPr/>
        <a:lstStyle/>
        <a:p>
          <a:endParaRPr lang="zh-CN" altLang="en-US"/>
        </a:p>
      </dgm:t>
    </dgm:pt>
    <dgm:pt modelId="{99636DAF-6E82-4DDB-8B3C-ED72336476B6}">
      <dgm:prSet phldrT="[文本]" custT="1"/>
      <dgm:spPr>
        <a:ln>
          <a:solidFill>
            <a:schemeClr val="accent5"/>
          </a:solidFill>
        </a:ln>
      </dgm:spPr>
      <dgm:t>
        <a:bodyPr lIns="72000" tIns="0" rIns="0" bIns="108000" anchor="b" anchorCtr="0"/>
        <a:lstStyle/>
        <a:p>
          <a:pPr marL="0" indent="0" algn="l">
            <a:lnSpc>
              <a:spcPct val="100000"/>
            </a:lnSpc>
            <a:spcAft>
              <a:spcPts val="0"/>
            </a:spcAft>
          </a:pPr>
          <a:r>
            <a:rPr lang="zh-CN" altLang="en-US" sz="1200" dirty="0" smtClean="0">
              <a:latin typeface="微软雅黑" panose="020B0503020204020204" pitchFamily="34" charset="-122"/>
              <a:ea typeface="微软雅黑" panose="020B0503020204020204" pitchFamily="34" charset="-122"/>
            </a:rPr>
            <a:t>专业核心课</a:t>
          </a:r>
          <a:endParaRPr lang="zh-CN" altLang="en-US" sz="1200" dirty="0">
            <a:latin typeface="微软雅黑" panose="020B0503020204020204" pitchFamily="34" charset="-122"/>
            <a:ea typeface="微软雅黑" panose="020B0503020204020204" pitchFamily="34" charset="-122"/>
          </a:endParaRPr>
        </a:p>
      </dgm:t>
    </dgm:pt>
    <dgm:pt modelId="{72D91D2A-1DA3-404F-881C-BEAF837E878B}" type="parTrans" cxnId="{AB820E27-9D27-4E72-9C70-CB33FC7AB0CB}">
      <dgm:prSet/>
      <dgm:spPr/>
      <dgm:t>
        <a:bodyPr/>
        <a:lstStyle/>
        <a:p>
          <a:endParaRPr lang="zh-CN" altLang="en-US"/>
        </a:p>
      </dgm:t>
    </dgm:pt>
    <dgm:pt modelId="{A2DB6334-6414-494F-91D0-F17FF2F1FEFB}" type="sibTrans" cxnId="{AB820E27-9D27-4E72-9C70-CB33FC7AB0CB}">
      <dgm:prSet/>
      <dgm:spPr/>
      <dgm:t>
        <a:bodyPr/>
        <a:lstStyle/>
        <a:p>
          <a:endParaRPr lang="zh-CN" altLang="en-US"/>
        </a:p>
      </dgm:t>
    </dgm:pt>
    <dgm:pt modelId="{6351BAD8-C1BC-46C3-9570-4374BECDCA5A}">
      <dgm:prSet phldrT="[文本]" custT="1"/>
      <dgm:spPr>
        <a:ln>
          <a:solidFill>
            <a:schemeClr val="accent5"/>
          </a:solidFill>
        </a:ln>
      </dgm:spPr>
      <dgm:t>
        <a:bodyPr lIns="72000" tIns="0" rIns="0" bIns="108000" anchor="b" anchorCtr="0"/>
        <a:lstStyle/>
        <a:p>
          <a:pPr marL="0" indent="0" algn="l">
            <a:lnSpc>
              <a:spcPct val="100000"/>
            </a:lnSpc>
            <a:spcAft>
              <a:spcPts val="0"/>
            </a:spcAft>
          </a:pPr>
          <a:r>
            <a:rPr lang="zh-CN" altLang="en-US" sz="1200" dirty="0" smtClean="0">
              <a:latin typeface="微软雅黑" panose="020B0503020204020204" pitchFamily="34" charset="-122"/>
              <a:ea typeface="微软雅黑" panose="020B0503020204020204" pitchFamily="34" charset="-122"/>
            </a:rPr>
            <a:t>专业拓展课</a:t>
          </a:r>
          <a:endParaRPr lang="zh-CN" altLang="en-US" sz="1200" dirty="0">
            <a:latin typeface="微软雅黑" panose="020B0503020204020204" pitchFamily="34" charset="-122"/>
            <a:ea typeface="微软雅黑" panose="020B0503020204020204" pitchFamily="34" charset="-122"/>
          </a:endParaRPr>
        </a:p>
      </dgm:t>
    </dgm:pt>
    <dgm:pt modelId="{42799288-C7E4-4B71-81B1-12FE840D495D}" type="parTrans" cxnId="{3BB391D5-52E1-4C09-BF88-3B38D8A1B693}">
      <dgm:prSet/>
      <dgm:spPr/>
      <dgm:t>
        <a:bodyPr/>
        <a:lstStyle/>
        <a:p>
          <a:endParaRPr lang="zh-CN" altLang="en-US"/>
        </a:p>
      </dgm:t>
    </dgm:pt>
    <dgm:pt modelId="{BBE9B576-1CA5-418E-BA53-8E307020A36C}" type="sibTrans" cxnId="{3BB391D5-52E1-4C09-BF88-3B38D8A1B693}">
      <dgm:prSet/>
      <dgm:spPr/>
      <dgm:t>
        <a:bodyPr/>
        <a:lstStyle/>
        <a:p>
          <a:endParaRPr lang="zh-CN" altLang="en-US"/>
        </a:p>
      </dgm:t>
    </dgm:pt>
    <dgm:pt modelId="{C461575A-86D0-4905-AAD7-D056A89B2C8D}">
      <dgm:prSet phldrT="[文本]" custT="1"/>
      <dgm:spPr>
        <a:ln>
          <a:solidFill>
            <a:schemeClr val="accent5"/>
          </a:solidFill>
        </a:ln>
      </dgm:spPr>
      <dgm:t>
        <a:bodyPr lIns="144000" tIns="72000" rIns="108000" anchor="t" anchorCtr="0"/>
        <a:lstStyle/>
        <a:p>
          <a:pPr algn="r"/>
          <a:r>
            <a:rPr lang="zh-CN" altLang="en-US" sz="1200" dirty="0" smtClean="0">
              <a:latin typeface="微软雅黑" panose="020B0503020204020204" pitchFamily="34" charset="-122"/>
              <a:ea typeface="微软雅黑" panose="020B0503020204020204" pitchFamily="34" charset="-122"/>
            </a:rPr>
            <a:t>企业管理</a:t>
          </a:r>
          <a:endParaRPr lang="zh-CN" altLang="en-US" sz="1200" dirty="0">
            <a:latin typeface="微软雅黑" panose="020B0503020204020204" pitchFamily="34" charset="-122"/>
            <a:ea typeface="微软雅黑" panose="020B0503020204020204" pitchFamily="34" charset="-122"/>
          </a:endParaRPr>
        </a:p>
      </dgm:t>
    </dgm:pt>
    <dgm:pt modelId="{7764A126-929B-4767-AB2B-8EAD6BBC2AEB}" type="sibTrans" cxnId="{617A4521-D962-4D3B-9812-32C85575603D}">
      <dgm:prSet/>
      <dgm:spPr/>
      <dgm:t>
        <a:bodyPr/>
        <a:lstStyle/>
        <a:p>
          <a:endParaRPr lang="zh-CN" altLang="en-US"/>
        </a:p>
      </dgm:t>
    </dgm:pt>
    <dgm:pt modelId="{35BC1B7E-E4BF-4186-97FF-F017BB74519E}" type="parTrans" cxnId="{617A4521-D962-4D3B-9812-32C85575603D}">
      <dgm:prSet/>
      <dgm:spPr/>
      <dgm:t>
        <a:bodyPr/>
        <a:lstStyle/>
        <a:p>
          <a:endParaRPr lang="zh-CN" altLang="en-US"/>
        </a:p>
      </dgm:t>
    </dgm:pt>
    <dgm:pt modelId="{1FC08970-0574-4F80-B058-2D3392EAF6A0}">
      <dgm:prSet phldrT="[文本]" custT="1"/>
      <dgm:spPr>
        <a:ln>
          <a:solidFill>
            <a:schemeClr val="accent5"/>
          </a:solidFill>
        </a:ln>
      </dgm:spPr>
      <dgm:t>
        <a:bodyPr lIns="144000" tIns="72000" rIns="108000" anchor="t" anchorCtr="0"/>
        <a:lstStyle/>
        <a:p>
          <a:pPr algn="r"/>
          <a:r>
            <a:rPr lang="zh-CN" altLang="en-US" sz="1200" dirty="0" smtClean="0">
              <a:latin typeface="微软雅黑" panose="020B0503020204020204" pitchFamily="34" charset="-122"/>
              <a:ea typeface="微软雅黑" panose="020B0503020204020204" pitchFamily="34" charset="-122"/>
            </a:rPr>
            <a:t>创业理念</a:t>
          </a:r>
          <a:endParaRPr lang="zh-CN" altLang="en-US" sz="1200" dirty="0">
            <a:latin typeface="微软雅黑" panose="020B0503020204020204" pitchFamily="34" charset="-122"/>
            <a:ea typeface="微软雅黑" panose="020B0503020204020204" pitchFamily="34" charset="-122"/>
          </a:endParaRPr>
        </a:p>
      </dgm:t>
    </dgm:pt>
    <dgm:pt modelId="{BB971ACD-0C68-417F-BC9E-1B768117E705}" type="sibTrans" cxnId="{AD1F6C85-849F-4F64-8BE9-394B0C59AFE5}">
      <dgm:prSet/>
      <dgm:spPr/>
      <dgm:t>
        <a:bodyPr/>
        <a:lstStyle/>
        <a:p>
          <a:endParaRPr lang="zh-CN" altLang="en-US"/>
        </a:p>
      </dgm:t>
    </dgm:pt>
    <dgm:pt modelId="{F2572D1A-3283-4168-8859-5BF5CA931EFC}" type="parTrans" cxnId="{AD1F6C85-849F-4F64-8BE9-394B0C59AFE5}">
      <dgm:prSet/>
      <dgm:spPr/>
      <dgm:t>
        <a:bodyPr/>
        <a:lstStyle/>
        <a:p>
          <a:endParaRPr lang="zh-CN" altLang="en-US"/>
        </a:p>
      </dgm:t>
    </dgm:pt>
    <dgm:pt modelId="{622FD627-C02D-4995-86C7-A9F262EA13F6}">
      <dgm:prSet phldrT="[文本]" custT="1"/>
      <dgm:spPr>
        <a:solidFill>
          <a:schemeClr val="accent1"/>
        </a:solidFill>
      </dgm:spPr>
      <dgm:t>
        <a:bodyPr/>
        <a:lstStyle/>
        <a:p>
          <a:endParaRPr lang="zh-CN" altLang="en-US" sz="2000" dirty="0">
            <a:latin typeface="微软雅黑" panose="020B0503020204020204" pitchFamily="34" charset="-122"/>
            <a:ea typeface="微软雅黑" panose="020B0503020204020204" pitchFamily="34" charset="-122"/>
          </a:endParaRPr>
        </a:p>
      </dgm:t>
    </dgm:pt>
    <dgm:pt modelId="{EF3F08B3-B2E8-4E32-9D05-083536645F3C}" type="sibTrans" cxnId="{33A37583-CCC3-4FD5-95C9-07EC2BC9B22F}">
      <dgm:prSet/>
      <dgm:spPr/>
      <dgm:t>
        <a:bodyPr/>
        <a:lstStyle/>
        <a:p>
          <a:endParaRPr lang="zh-CN" altLang="en-US"/>
        </a:p>
      </dgm:t>
    </dgm:pt>
    <dgm:pt modelId="{6659A045-A0A4-41E4-96C4-384011EC2B11}" type="parTrans" cxnId="{33A37583-CCC3-4FD5-95C9-07EC2BC9B22F}">
      <dgm:prSet/>
      <dgm:spPr/>
      <dgm:t>
        <a:bodyPr/>
        <a:lstStyle/>
        <a:p>
          <a:endParaRPr lang="zh-CN" altLang="en-US"/>
        </a:p>
      </dgm:t>
    </dgm:pt>
    <dgm:pt modelId="{1C8456DC-D3F2-4AD2-8C32-F33DE1570E37}">
      <dgm:prSet phldrT="[文本]" custT="1"/>
      <dgm:spPr>
        <a:solidFill>
          <a:schemeClr val="tx2">
            <a:lumMod val="60000"/>
            <a:lumOff val="40000"/>
          </a:schemeClr>
        </a:solidFill>
      </dgm:spPr>
      <dgm:t>
        <a:bodyPr/>
        <a:lstStyle/>
        <a:p>
          <a:pPr algn="l"/>
          <a:endParaRPr lang="zh-CN" altLang="en-US" sz="1800" dirty="0">
            <a:latin typeface="微软雅黑" panose="020B0503020204020204" pitchFamily="34" charset="-122"/>
            <a:ea typeface="微软雅黑" panose="020B0503020204020204" pitchFamily="34" charset="-122"/>
          </a:endParaRPr>
        </a:p>
      </dgm:t>
    </dgm:pt>
    <dgm:pt modelId="{BB7661C9-BF5E-4BC5-9F0A-4966776D9BBF}" type="sibTrans" cxnId="{7422A4BC-D794-42F2-8721-4665AD5F1540}">
      <dgm:prSet/>
      <dgm:spPr/>
      <dgm:t>
        <a:bodyPr/>
        <a:lstStyle/>
        <a:p>
          <a:endParaRPr lang="zh-CN" altLang="en-US"/>
        </a:p>
      </dgm:t>
    </dgm:pt>
    <dgm:pt modelId="{7E200557-8E12-4F1A-B713-7CAC9ACD9E3F}" type="parTrans" cxnId="{7422A4BC-D794-42F2-8721-4665AD5F1540}">
      <dgm:prSet/>
      <dgm:spPr/>
      <dgm:t>
        <a:bodyPr/>
        <a:lstStyle/>
        <a:p>
          <a:endParaRPr lang="zh-CN" altLang="en-US"/>
        </a:p>
      </dgm:t>
    </dgm:pt>
    <dgm:pt modelId="{32372289-03E8-441A-86D6-914FC477A7C2}">
      <dgm:prSet phldrT="[文本]" custT="1"/>
      <dgm:spPr>
        <a:ln>
          <a:solidFill>
            <a:schemeClr val="accent5"/>
          </a:solidFill>
        </a:ln>
      </dgm:spPr>
      <dgm:t>
        <a:bodyPr lIns="72000" tIns="108000" bIns="144000" anchor="ctr" anchorCtr="0"/>
        <a:lstStyle/>
        <a:p>
          <a:pPr marL="0" indent="0">
            <a:lnSpc>
              <a:spcPct val="100000"/>
            </a:lnSpc>
            <a:spcAft>
              <a:spcPts val="0"/>
            </a:spcAft>
          </a:pPr>
          <a:r>
            <a:rPr lang="zh-CN" altLang="en-US" sz="1200" dirty="0" smtClean="0">
              <a:latin typeface="微软雅黑" panose="020B0503020204020204" pitchFamily="34" charset="-122"/>
              <a:ea typeface="微软雅黑" panose="020B0503020204020204" pitchFamily="34" charset="-122"/>
            </a:rPr>
            <a:t>顶岗实习、企业参观考察</a:t>
          </a:r>
          <a:endParaRPr lang="zh-CN" altLang="en-US" sz="1200" dirty="0">
            <a:latin typeface="微软雅黑" panose="020B0503020204020204" pitchFamily="34" charset="-122"/>
            <a:ea typeface="微软雅黑" panose="020B0503020204020204" pitchFamily="34" charset="-122"/>
          </a:endParaRPr>
        </a:p>
      </dgm:t>
    </dgm:pt>
    <dgm:pt modelId="{F4DFB482-0B4F-41D5-886B-41B5AF57ECC3}" type="parTrans" cxnId="{66D8ED64-E2C9-4EE8-AF5E-B80895858F8D}">
      <dgm:prSet/>
      <dgm:spPr/>
      <dgm:t>
        <a:bodyPr/>
        <a:lstStyle/>
        <a:p>
          <a:endParaRPr lang="zh-CN" altLang="en-US"/>
        </a:p>
      </dgm:t>
    </dgm:pt>
    <dgm:pt modelId="{EA9C61AE-AAD0-4066-9772-D2A6CC7C99E6}" type="sibTrans" cxnId="{66D8ED64-E2C9-4EE8-AF5E-B80895858F8D}">
      <dgm:prSet/>
      <dgm:spPr/>
      <dgm:t>
        <a:bodyPr/>
        <a:lstStyle/>
        <a:p>
          <a:endParaRPr lang="zh-CN" altLang="en-US"/>
        </a:p>
      </dgm:t>
    </dgm:pt>
    <dgm:pt modelId="{777B7D1D-CE8D-4BD2-874A-7B9DA7B53C74}" type="pres">
      <dgm:prSet presAssocID="{715D8C5D-A05F-4F32-9B5B-776BB0711D71}" presName="cycleMatrixDiagram" presStyleCnt="0">
        <dgm:presLayoutVars>
          <dgm:chMax val="1"/>
          <dgm:dir/>
          <dgm:animLvl val="lvl"/>
          <dgm:resizeHandles val="exact"/>
        </dgm:presLayoutVars>
      </dgm:prSet>
      <dgm:spPr/>
      <dgm:t>
        <a:bodyPr/>
        <a:lstStyle/>
        <a:p>
          <a:endParaRPr lang="zh-CN" altLang="en-US"/>
        </a:p>
      </dgm:t>
    </dgm:pt>
    <dgm:pt modelId="{E0B93B25-D615-4162-A61E-3248B030AC7E}" type="pres">
      <dgm:prSet presAssocID="{715D8C5D-A05F-4F32-9B5B-776BB0711D71}" presName="children" presStyleCnt="0"/>
      <dgm:spPr/>
    </dgm:pt>
    <dgm:pt modelId="{8EFD676B-8FA8-44BB-8DE8-F5CE2B36489B}" type="pres">
      <dgm:prSet presAssocID="{715D8C5D-A05F-4F32-9B5B-776BB0711D71}" presName="child1group" presStyleCnt="0"/>
      <dgm:spPr/>
    </dgm:pt>
    <dgm:pt modelId="{F4D9FAC2-5C71-4126-854A-9A45B299A1DA}" type="pres">
      <dgm:prSet presAssocID="{715D8C5D-A05F-4F32-9B5B-776BB0711D71}" presName="child1" presStyleLbl="bgAcc1" presStyleIdx="0" presStyleCnt="4" custScaleY="95028" custLinFactNeighborX="117" custLinFactNeighborY="-5811"/>
      <dgm:spPr/>
      <dgm:t>
        <a:bodyPr/>
        <a:lstStyle/>
        <a:p>
          <a:endParaRPr lang="zh-CN" altLang="en-US"/>
        </a:p>
      </dgm:t>
    </dgm:pt>
    <dgm:pt modelId="{37A650EB-1357-400B-A6F5-D41BDDDEEC72}" type="pres">
      <dgm:prSet presAssocID="{715D8C5D-A05F-4F32-9B5B-776BB0711D71}" presName="child1Text" presStyleLbl="bgAcc1" presStyleIdx="0" presStyleCnt="4">
        <dgm:presLayoutVars>
          <dgm:bulletEnabled val="1"/>
        </dgm:presLayoutVars>
      </dgm:prSet>
      <dgm:spPr/>
      <dgm:t>
        <a:bodyPr/>
        <a:lstStyle/>
        <a:p>
          <a:endParaRPr lang="zh-CN" altLang="en-US"/>
        </a:p>
      </dgm:t>
    </dgm:pt>
    <dgm:pt modelId="{766FE984-05BA-475C-8B79-39123C229AAF}" type="pres">
      <dgm:prSet presAssocID="{715D8C5D-A05F-4F32-9B5B-776BB0711D71}" presName="child2group" presStyleCnt="0"/>
      <dgm:spPr/>
    </dgm:pt>
    <dgm:pt modelId="{9A9FF669-4B60-4258-B3E9-A9F501307CB7}" type="pres">
      <dgm:prSet presAssocID="{715D8C5D-A05F-4F32-9B5B-776BB0711D71}" presName="child2" presStyleLbl="bgAcc1" presStyleIdx="1" presStyleCnt="4" custScaleX="110756" custScaleY="87674" custLinFactY="100000" custLinFactNeighborY="118663"/>
      <dgm:spPr/>
      <dgm:t>
        <a:bodyPr/>
        <a:lstStyle/>
        <a:p>
          <a:endParaRPr lang="zh-CN" altLang="en-US"/>
        </a:p>
      </dgm:t>
    </dgm:pt>
    <dgm:pt modelId="{096F7BB5-BA4C-415F-A8D2-3B67A8E0A756}" type="pres">
      <dgm:prSet presAssocID="{715D8C5D-A05F-4F32-9B5B-776BB0711D71}" presName="child2Text" presStyleLbl="bgAcc1" presStyleIdx="1" presStyleCnt="4">
        <dgm:presLayoutVars>
          <dgm:bulletEnabled val="1"/>
        </dgm:presLayoutVars>
      </dgm:prSet>
      <dgm:spPr/>
      <dgm:t>
        <a:bodyPr/>
        <a:lstStyle/>
        <a:p>
          <a:endParaRPr lang="zh-CN" altLang="en-US"/>
        </a:p>
      </dgm:t>
    </dgm:pt>
    <dgm:pt modelId="{FC30C8CB-FF77-4B2E-A0DA-D133C971FB26}" type="pres">
      <dgm:prSet presAssocID="{715D8C5D-A05F-4F32-9B5B-776BB0711D71}" presName="child3group" presStyleCnt="0"/>
      <dgm:spPr/>
    </dgm:pt>
    <dgm:pt modelId="{21508FE2-829B-4DF3-8447-51CC8DB7248D}" type="pres">
      <dgm:prSet presAssocID="{715D8C5D-A05F-4F32-9B5B-776BB0711D71}" presName="child3" presStyleLbl="bgAcc1" presStyleIdx="2" presStyleCnt="4" custScaleY="87914" custLinFactY="-100000" custLinFactNeighborY="-119805"/>
      <dgm:spPr/>
      <dgm:t>
        <a:bodyPr/>
        <a:lstStyle/>
        <a:p>
          <a:endParaRPr lang="zh-CN" altLang="en-US"/>
        </a:p>
      </dgm:t>
    </dgm:pt>
    <dgm:pt modelId="{7B271B0D-A382-437A-A359-60399DD9FCDB}" type="pres">
      <dgm:prSet presAssocID="{715D8C5D-A05F-4F32-9B5B-776BB0711D71}" presName="child3Text" presStyleLbl="bgAcc1" presStyleIdx="2" presStyleCnt="4">
        <dgm:presLayoutVars>
          <dgm:bulletEnabled val="1"/>
        </dgm:presLayoutVars>
      </dgm:prSet>
      <dgm:spPr/>
      <dgm:t>
        <a:bodyPr/>
        <a:lstStyle/>
        <a:p>
          <a:endParaRPr lang="zh-CN" altLang="en-US"/>
        </a:p>
      </dgm:t>
    </dgm:pt>
    <dgm:pt modelId="{A65ABC9D-5D81-43AE-B719-D47FDC28EB9B}" type="pres">
      <dgm:prSet presAssocID="{715D8C5D-A05F-4F32-9B5B-776BB0711D71}" presName="child4group" presStyleCnt="0"/>
      <dgm:spPr/>
    </dgm:pt>
    <dgm:pt modelId="{683B162F-D0A7-4997-8E28-A4140BAA6D22}" type="pres">
      <dgm:prSet presAssocID="{715D8C5D-A05F-4F32-9B5B-776BB0711D71}" presName="child4" presStyleLbl="bgAcc1" presStyleIdx="3" presStyleCnt="4" custScaleY="121080"/>
      <dgm:spPr/>
      <dgm:t>
        <a:bodyPr/>
        <a:lstStyle/>
        <a:p>
          <a:endParaRPr lang="zh-CN" altLang="en-US"/>
        </a:p>
      </dgm:t>
    </dgm:pt>
    <dgm:pt modelId="{8496E518-EFF7-4966-84A9-D25EEF0E08D0}" type="pres">
      <dgm:prSet presAssocID="{715D8C5D-A05F-4F32-9B5B-776BB0711D71}" presName="child4Text" presStyleLbl="bgAcc1" presStyleIdx="3" presStyleCnt="4">
        <dgm:presLayoutVars>
          <dgm:bulletEnabled val="1"/>
        </dgm:presLayoutVars>
      </dgm:prSet>
      <dgm:spPr/>
      <dgm:t>
        <a:bodyPr/>
        <a:lstStyle/>
        <a:p>
          <a:endParaRPr lang="zh-CN" altLang="en-US"/>
        </a:p>
      </dgm:t>
    </dgm:pt>
    <dgm:pt modelId="{E7E8FD92-CEAD-4840-BCE0-0F4A64CA2187}" type="pres">
      <dgm:prSet presAssocID="{715D8C5D-A05F-4F32-9B5B-776BB0711D71}" presName="childPlaceholder" presStyleCnt="0"/>
      <dgm:spPr/>
    </dgm:pt>
    <dgm:pt modelId="{9B1B0237-24C2-4838-9A98-29CD4E782249}" type="pres">
      <dgm:prSet presAssocID="{715D8C5D-A05F-4F32-9B5B-776BB0711D71}" presName="circle" presStyleCnt="0"/>
      <dgm:spPr/>
    </dgm:pt>
    <dgm:pt modelId="{557430F8-0D12-47B9-B72C-56C58DFA221E}" type="pres">
      <dgm:prSet presAssocID="{715D8C5D-A05F-4F32-9B5B-776BB0711D71}" presName="quadrant1" presStyleLbl="node1" presStyleIdx="0" presStyleCnt="4">
        <dgm:presLayoutVars>
          <dgm:chMax val="1"/>
          <dgm:bulletEnabled val="1"/>
        </dgm:presLayoutVars>
      </dgm:prSet>
      <dgm:spPr/>
      <dgm:t>
        <a:bodyPr/>
        <a:lstStyle/>
        <a:p>
          <a:endParaRPr lang="zh-CN" altLang="en-US"/>
        </a:p>
      </dgm:t>
    </dgm:pt>
    <dgm:pt modelId="{9E8D2CBC-D1DC-46B0-8970-48A91E500B34}" type="pres">
      <dgm:prSet presAssocID="{715D8C5D-A05F-4F32-9B5B-776BB0711D71}" presName="quadrant2" presStyleLbl="node1" presStyleIdx="1" presStyleCnt="4">
        <dgm:presLayoutVars>
          <dgm:chMax val="1"/>
          <dgm:bulletEnabled val="1"/>
        </dgm:presLayoutVars>
      </dgm:prSet>
      <dgm:spPr/>
      <dgm:t>
        <a:bodyPr/>
        <a:lstStyle/>
        <a:p>
          <a:endParaRPr lang="zh-CN" altLang="en-US"/>
        </a:p>
      </dgm:t>
    </dgm:pt>
    <dgm:pt modelId="{A0B676B5-D7F5-4F06-A46C-8B1BB55A5378}" type="pres">
      <dgm:prSet presAssocID="{715D8C5D-A05F-4F32-9B5B-776BB0711D71}" presName="quadrant3" presStyleLbl="node1" presStyleIdx="2" presStyleCnt="4" custLinFactNeighborX="1224" custLinFactNeighborY="-612">
        <dgm:presLayoutVars>
          <dgm:chMax val="1"/>
          <dgm:bulletEnabled val="1"/>
        </dgm:presLayoutVars>
      </dgm:prSet>
      <dgm:spPr/>
      <dgm:t>
        <a:bodyPr/>
        <a:lstStyle/>
        <a:p>
          <a:endParaRPr lang="zh-CN" altLang="en-US"/>
        </a:p>
      </dgm:t>
    </dgm:pt>
    <dgm:pt modelId="{2D74C06F-8C96-4D37-B0FF-94AA34B6A4B3}" type="pres">
      <dgm:prSet presAssocID="{715D8C5D-A05F-4F32-9B5B-776BB0711D71}" presName="quadrant4" presStyleLbl="node1" presStyleIdx="3" presStyleCnt="4" custLinFactNeighborX="1215" custLinFactNeighborY="-1384">
        <dgm:presLayoutVars>
          <dgm:chMax val="1"/>
          <dgm:bulletEnabled val="1"/>
        </dgm:presLayoutVars>
      </dgm:prSet>
      <dgm:spPr/>
      <dgm:t>
        <a:bodyPr/>
        <a:lstStyle/>
        <a:p>
          <a:endParaRPr lang="zh-CN" altLang="en-US"/>
        </a:p>
      </dgm:t>
    </dgm:pt>
    <dgm:pt modelId="{0DC6F9F1-7336-45A3-B11F-5CB41AE0783D}" type="pres">
      <dgm:prSet presAssocID="{715D8C5D-A05F-4F32-9B5B-776BB0711D71}" presName="quadrantPlaceholder" presStyleCnt="0"/>
      <dgm:spPr/>
    </dgm:pt>
    <dgm:pt modelId="{69FCEBFD-9509-4B60-B61B-FAC0C3E1E0DC}" type="pres">
      <dgm:prSet presAssocID="{715D8C5D-A05F-4F32-9B5B-776BB0711D71}" presName="center1" presStyleLbl="fgShp" presStyleIdx="0" presStyleCnt="2"/>
      <dgm:spPr/>
    </dgm:pt>
    <dgm:pt modelId="{4DFEA8DE-F102-497B-BEAC-9215AEB8FCD7}" type="pres">
      <dgm:prSet presAssocID="{715D8C5D-A05F-4F32-9B5B-776BB0711D71}" presName="center2" presStyleLbl="fgShp" presStyleIdx="1" presStyleCnt="2"/>
      <dgm:spPr/>
    </dgm:pt>
  </dgm:ptLst>
  <dgm:cxnLst>
    <dgm:cxn modelId="{4C349408-1B8E-4CCD-A535-51F68830B736}" type="presOf" srcId="{6351BAD8-C1BC-46C3-9570-4374BECDCA5A}" destId="{21508FE2-829B-4DF3-8447-51CC8DB7248D}" srcOrd="0" destOrd="2" presId="urn:microsoft.com/office/officeart/2005/8/layout/cycle4#1"/>
    <dgm:cxn modelId="{CE288CA4-C25C-4B75-84E7-8D1C639B17E9}" type="presOf" srcId="{1C8456DC-D3F2-4AD2-8C32-F33DE1570E37}" destId="{2D74C06F-8C96-4D37-B0FF-94AA34B6A4B3}" srcOrd="0" destOrd="0" presId="urn:microsoft.com/office/officeart/2005/8/layout/cycle4#1"/>
    <dgm:cxn modelId="{4E878B24-6C13-429F-99D1-C085C1C56D83}" srcId="{715D8C5D-A05F-4F32-9B5B-776BB0711D71}" destId="{BBEDA34E-116F-447C-BAA5-103D17FAB06A}" srcOrd="1" destOrd="0" parTransId="{02F1D889-9A33-4C6B-9229-BA02AFD0DBFC}" sibTransId="{5CD229BB-EF06-4847-AC70-FF2896AF1A3D}"/>
    <dgm:cxn modelId="{9A7975ED-684B-4AAE-8317-00C28518337E}" type="presOf" srcId="{715D8C5D-A05F-4F32-9B5B-776BB0711D71}" destId="{777B7D1D-CE8D-4BD2-874A-7B9DA7B53C74}" srcOrd="0" destOrd="0" presId="urn:microsoft.com/office/officeart/2005/8/layout/cycle4#1"/>
    <dgm:cxn modelId="{4FB8D580-D605-4A60-AFD3-30ADAA046ECD}" type="presOf" srcId="{C461575A-86D0-4905-AAD7-D056A89B2C8D}" destId="{096F7BB5-BA4C-415F-A8D2-3B67A8E0A756}" srcOrd="1" destOrd="2" presId="urn:microsoft.com/office/officeart/2005/8/layout/cycle4#1"/>
    <dgm:cxn modelId="{CE45A58F-7244-4C1B-AC15-5286436174FF}" type="presOf" srcId="{99636DAF-6E82-4DDB-8B3C-ED72336476B6}" destId="{7B271B0D-A382-437A-A359-60399DD9FCDB}" srcOrd="1" destOrd="1" presId="urn:microsoft.com/office/officeart/2005/8/layout/cycle4#1"/>
    <dgm:cxn modelId="{BBC7A783-D22E-402E-849F-E17E7A57623F}" type="presOf" srcId="{411B02F4-1C70-4109-93A6-27958CCC69A5}" destId="{683B162F-D0A7-4997-8E28-A4140BAA6D22}" srcOrd="0" destOrd="0" presId="urn:microsoft.com/office/officeart/2005/8/layout/cycle4#1"/>
    <dgm:cxn modelId="{074EE3BD-F125-4D36-9029-23C0DC251EBE}" type="presOf" srcId="{52CFD3C1-21D0-407B-ACA9-4B4A95DEE50D}" destId="{096F7BB5-BA4C-415F-A8D2-3B67A8E0A756}" srcOrd="1" destOrd="0" presId="urn:microsoft.com/office/officeart/2005/8/layout/cycle4#1"/>
    <dgm:cxn modelId="{7422A4BC-D794-42F2-8721-4665AD5F1540}" srcId="{715D8C5D-A05F-4F32-9B5B-776BB0711D71}" destId="{1C8456DC-D3F2-4AD2-8C32-F33DE1570E37}" srcOrd="3" destOrd="0" parTransId="{7E200557-8E12-4F1A-B713-7CAC9ACD9E3F}" sibTransId="{BB7661C9-BF5E-4BC5-9F0A-4966776D9BBF}"/>
    <dgm:cxn modelId="{76A820A4-3A6B-4194-8B32-A9C7A8638844}" srcId="{715D8C5D-A05F-4F32-9B5B-776BB0711D71}" destId="{B4E89949-1333-47C4-8F09-D47A6D0BB8AC}" srcOrd="2" destOrd="0" parTransId="{43D461CF-FD52-4D47-9231-47EFEE07C2F4}" sibTransId="{2D76C3CD-B63E-4D03-9B6D-39A7430DB465}"/>
    <dgm:cxn modelId="{C5EFB4DF-C29F-490E-9B00-C472A51220FD}" type="presOf" srcId="{BC6B5CD7-CDBE-449B-A0A6-78C38E6F4A11}" destId="{37A650EB-1357-400B-A6F5-D41BDDDEEC72}" srcOrd="1" destOrd="1" presId="urn:microsoft.com/office/officeart/2005/8/layout/cycle4#1"/>
    <dgm:cxn modelId="{05EA63E8-D8A0-4C4D-B311-F0FEDF1CB825}" type="presOf" srcId="{352779D5-AD58-44F2-B22F-72283D867636}" destId="{37A650EB-1357-400B-A6F5-D41BDDDEEC72}" srcOrd="1" destOrd="0" presId="urn:microsoft.com/office/officeart/2005/8/layout/cycle4#1"/>
    <dgm:cxn modelId="{AB820E27-9D27-4E72-9C70-CB33FC7AB0CB}" srcId="{B4E89949-1333-47C4-8F09-D47A6D0BB8AC}" destId="{99636DAF-6E82-4DDB-8B3C-ED72336476B6}" srcOrd="1" destOrd="0" parTransId="{72D91D2A-1DA3-404F-881C-BEAF837E878B}" sibTransId="{A2DB6334-6414-494F-91D0-F17FF2F1FEFB}"/>
    <dgm:cxn modelId="{33A37583-CCC3-4FD5-95C9-07EC2BC9B22F}" srcId="{715D8C5D-A05F-4F32-9B5B-776BB0711D71}" destId="{622FD627-C02D-4995-86C7-A9F262EA13F6}" srcOrd="0" destOrd="0" parTransId="{6659A045-A0A4-41E4-96C4-384011EC2B11}" sibTransId="{EF3F08B3-B2E8-4E32-9D05-083536645F3C}"/>
    <dgm:cxn modelId="{DE00A5D4-4022-489C-AB13-E5BF5B2C0B49}" srcId="{1C8456DC-D3F2-4AD2-8C32-F33DE1570E37}" destId="{0437AE77-8EC4-4957-87C7-0C80FC666311}" srcOrd="2" destOrd="0" parTransId="{C37339B2-686D-42AE-8BF7-B3896AD1098E}" sibTransId="{98B3323D-A154-4DE8-8785-C210168E02E2}"/>
    <dgm:cxn modelId="{27BD21AE-1A5E-44D3-831A-554363CB8867}" srcId="{1C8456DC-D3F2-4AD2-8C32-F33DE1570E37}" destId="{411B02F4-1C70-4109-93A6-27958CCC69A5}" srcOrd="0" destOrd="0" parTransId="{242C77AF-6C86-4865-9E54-000C3DB6A892}" sibTransId="{25FF6B0A-8254-4E20-95A2-4C728710E3E8}"/>
    <dgm:cxn modelId="{68604715-E008-4498-9AAF-9382C6835E37}" type="presOf" srcId="{622FD627-C02D-4995-86C7-A9F262EA13F6}" destId="{557430F8-0D12-47B9-B72C-56C58DFA221E}" srcOrd="0" destOrd="0" presId="urn:microsoft.com/office/officeart/2005/8/layout/cycle4#1"/>
    <dgm:cxn modelId="{8D782530-2E13-4513-A789-79A7520644B1}" srcId="{622FD627-C02D-4995-86C7-A9F262EA13F6}" destId="{3711D5E8-8096-4DBE-9ED9-024B37CA3FA8}" srcOrd="2" destOrd="0" parTransId="{2856B5C9-9724-43C0-AF3E-5A58E30D946F}" sibTransId="{5ECD21E8-7DCF-4F27-9208-9FB386649A31}"/>
    <dgm:cxn modelId="{15AA3118-FB71-4215-B9B5-BB6B3E29BB0E}" type="presOf" srcId="{32372289-03E8-441A-86D6-914FC477A7C2}" destId="{683B162F-D0A7-4997-8E28-A4140BAA6D22}" srcOrd="0" destOrd="1" presId="urn:microsoft.com/office/officeart/2005/8/layout/cycle4#1"/>
    <dgm:cxn modelId="{E026BDA4-4B9B-4AD3-83D8-2793781CC41B}" type="presOf" srcId="{32372289-03E8-441A-86D6-914FC477A7C2}" destId="{8496E518-EFF7-4966-84A9-D25EEF0E08D0}" srcOrd="1" destOrd="1" presId="urn:microsoft.com/office/officeart/2005/8/layout/cycle4#1"/>
    <dgm:cxn modelId="{1377A46B-B9CB-4881-98AD-533137FD54B6}" type="presOf" srcId="{411B02F4-1C70-4109-93A6-27958CCC69A5}" destId="{8496E518-EFF7-4966-84A9-D25EEF0E08D0}" srcOrd="1" destOrd="0" presId="urn:microsoft.com/office/officeart/2005/8/layout/cycle4#1"/>
    <dgm:cxn modelId="{2156AF80-F540-4179-9E08-6FA521659BA1}" type="presOf" srcId="{C461575A-86D0-4905-AAD7-D056A89B2C8D}" destId="{9A9FF669-4B60-4258-B3E9-A9F501307CB7}" srcOrd="0" destOrd="2" presId="urn:microsoft.com/office/officeart/2005/8/layout/cycle4#1"/>
    <dgm:cxn modelId="{7016C604-D980-4057-8ACE-BFDB4192D2EB}" type="presOf" srcId="{99636DAF-6E82-4DDB-8B3C-ED72336476B6}" destId="{21508FE2-829B-4DF3-8447-51CC8DB7248D}" srcOrd="0" destOrd="1" presId="urn:microsoft.com/office/officeart/2005/8/layout/cycle4#1"/>
    <dgm:cxn modelId="{66D8ED64-E2C9-4EE8-AF5E-B80895858F8D}" srcId="{1C8456DC-D3F2-4AD2-8C32-F33DE1570E37}" destId="{32372289-03E8-441A-86D6-914FC477A7C2}" srcOrd="1" destOrd="0" parTransId="{F4DFB482-0B4F-41D5-886B-41B5AF57ECC3}" sibTransId="{EA9C61AE-AAD0-4066-9772-D2A6CC7C99E6}"/>
    <dgm:cxn modelId="{0B5D523A-E74A-488B-B8D9-882C6BF79B9C}" type="presOf" srcId="{20A87287-F5E5-4A92-B30B-6A211FC5BBA1}" destId="{21508FE2-829B-4DF3-8447-51CC8DB7248D}" srcOrd="0" destOrd="0" presId="urn:microsoft.com/office/officeart/2005/8/layout/cycle4#1"/>
    <dgm:cxn modelId="{AB943561-D991-4625-9C4B-BDE7295C3961}" type="presOf" srcId="{3711D5E8-8096-4DBE-9ED9-024B37CA3FA8}" destId="{F4D9FAC2-5C71-4126-854A-9A45B299A1DA}" srcOrd="0" destOrd="2" presId="urn:microsoft.com/office/officeart/2005/8/layout/cycle4#1"/>
    <dgm:cxn modelId="{0B1D8691-2633-4143-B31C-53AB1EAC48E3}" type="presOf" srcId="{1FC08970-0574-4F80-B058-2D3392EAF6A0}" destId="{9A9FF669-4B60-4258-B3E9-A9F501307CB7}" srcOrd="0" destOrd="1" presId="urn:microsoft.com/office/officeart/2005/8/layout/cycle4#1"/>
    <dgm:cxn modelId="{477B6430-949E-461A-87C5-06C432687EE1}" srcId="{622FD627-C02D-4995-86C7-A9F262EA13F6}" destId="{352779D5-AD58-44F2-B22F-72283D867636}" srcOrd="0" destOrd="0" parTransId="{448C4A76-092D-4DC8-AA56-6981AF117C79}" sibTransId="{5C96EEB0-DC50-46E7-A003-197DED5CABE2}"/>
    <dgm:cxn modelId="{E2F6E728-FCED-4E1B-AE50-4A08D0C7F63F}" type="presOf" srcId="{6351BAD8-C1BC-46C3-9570-4374BECDCA5A}" destId="{7B271B0D-A382-437A-A359-60399DD9FCDB}" srcOrd="1" destOrd="2" presId="urn:microsoft.com/office/officeart/2005/8/layout/cycle4#1"/>
    <dgm:cxn modelId="{C05CA773-6D82-43A3-8DB6-0E5BE0086BF2}" type="presOf" srcId="{0437AE77-8EC4-4957-87C7-0C80FC666311}" destId="{683B162F-D0A7-4997-8E28-A4140BAA6D22}" srcOrd="0" destOrd="2" presId="urn:microsoft.com/office/officeart/2005/8/layout/cycle4#1"/>
    <dgm:cxn modelId="{31E61EFF-9684-47AF-AD96-18ECFDA66E11}" type="presOf" srcId="{B4E89949-1333-47C4-8F09-D47A6D0BB8AC}" destId="{A0B676B5-D7F5-4F06-A46C-8B1BB55A5378}" srcOrd="0" destOrd="0" presId="urn:microsoft.com/office/officeart/2005/8/layout/cycle4#1"/>
    <dgm:cxn modelId="{E7DD721F-6F06-4D73-9573-FB3E3CD7F6C9}" type="presOf" srcId="{352779D5-AD58-44F2-B22F-72283D867636}" destId="{F4D9FAC2-5C71-4126-854A-9A45B299A1DA}" srcOrd="0" destOrd="0" presId="urn:microsoft.com/office/officeart/2005/8/layout/cycle4#1"/>
    <dgm:cxn modelId="{B182483D-9EF8-46A6-9206-A3672BF2543E}" type="presOf" srcId="{0437AE77-8EC4-4957-87C7-0C80FC666311}" destId="{8496E518-EFF7-4966-84A9-D25EEF0E08D0}" srcOrd="1" destOrd="2" presId="urn:microsoft.com/office/officeart/2005/8/layout/cycle4#1"/>
    <dgm:cxn modelId="{06BAD156-5E31-4321-A054-81F6B1D3A8FF}" srcId="{622FD627-C02D-4995-86C7-A9F262EA13F6}" destId="{BC6B5CD7-CDBE-449B-A0A6-78C38E6F4A11}" srcOrd="1" destOrd="0" parTransId="{FA266AC9-91D8-4BC1-AF3F-EEE796D07874}" sibTransId="{B4D1BA53-EDEC-49EF-A624-D6B1BF4DB88D}"/>
    <dgm:cxn modelId="{3BB391D5-52E1-4C09-BF88-3B38D8A1B693}" srcId="{B4E89949-1333-47C4-8F09-D47A6D0BB8AC}" destId="{6351BAD8-C1BC-46C3-9570-4374BECDCA5A}" srcOrd="2" destOrd="0" parTransId="{42799288-C7E4-4B71-81B1-12FE840D495D}" sibTransId="{BBE9B576-1CA5-418E-BA53-8E307020A36C}"/>
    <dgm:cxn modelId="{3C9ECC19-15B0-406B-AB82-7D04C8DF0806}" type="presOf" srcId="{BC6B5CD7-CDBE-449B-A0A6-78C38E6F4A11}" destId="{F4D9FAC2-5C71-4126-854A-9A45B299A1DA}" srcOrd="0" destOrd="1" presId="urn:microsoft.com/office/officeart/2005/8/layout/cycle4#1"/>
    <dgm:cxn modelId="{617A4521-D962-4D3B-9812-32C85575603D}" srcId="{BBEDA34E-116F-447C-BAA5-103D17FAB06A}" destId="{C461575A-86D0-4905-AAD7-D056A89B2C8D}" srcOrd="2" destOrd="0" parTransId="{35BC1B7E-E4BF-4186-97FF-F017BB74519E}" sibTransId="{7764A126-929B-4767-AB2B-8EAD6BBC2AEB}"/>
    <dgm:cxn modelId="{090584E3-47FD-4F91-ACB6-929546CF6B5A}" type="presOf" srcId="{3711D5E8-8096-4DBE-9ED9-024B37CA3FA8}" destId="{37A650EB-1357-400B-A6F5-D41BDDDEEC72}" srcOrd="1" destOrd="2" presId="urn:microsoft.com/office/officeart/2005/8/layout/cycle4#1"/>
    <dgm:cxn modelId="{6AC1A4C4-2760-474E-9995-DF8D12C9F1B4}" type="presOf" srcId="{52CFD3C1-21D0-407B-ACA9-4B4A95DEE50D}" destId="{9A9FF669-4B60-4258-B3E9-A9F501307CB7}" srcOrd="0" destOrd="0" presId="urn:microsoft.com/office/officeart/2005/8/layout/cycle4#1"/>
    <dgm:cxn modelId="{3971648E-946C-4BEF-94B8-577EC5FE0A22}" type="presOf" srcId="{BBEDA34E-116F-447C-BAA5-103D17FAB06A}" destId="{9E8D2CBC-D1DC-46B0-8970-48A91E500B34}" srcOrd="0" destOrd="0" presId="urn:microsoft.com/office/officeart/2005/8/layout/cycle4#1"/>
    <dgm:cxn modelId="{AD1F6C85-849F-4F64-8BE9-394B0C59AFE5}" srcId="{BBEDA34E-116F-447C-BAA5-103D17FAB06A}" destId="{1FC08970-0574-4F80-B058-2D3392EAF6A0}" srcOrd="1" destOrd="0" parTransId="{F2572D1A-3283-4168-8859-5BF5CA931EFC}" sibTransId="{BB971ACD-0C68-417F-BC9E-1B768117E705}"/>
    <dgm:cxn modelId="{A9AD9ECC-9D32-401B-A4DB-E22BC9C18D6A}" srcId="{BBEDA34E-116F-447C-BAA5-103D17FAB06A}" destId="{52CFD3C1-21D0-407B-ACA9-4B4A95DEE50D}" srcOrd="0" destOrd="0" parTransId="{E21C64D9-4699-4D62-B1EE-6DE3B3B129DB}" sibTransId="{AB0190DB-765C-4B9F-9013-A4D30D281C94}"/>
    <dgm:cxn modelId="{1409028F-BD5D-4901-BDBF-5AAD490EE4C2}" type="presOf" srcId="{20A87287-F5E5-4A92-B30B-6A211FC5BBA1}" destId="{7B271B0D-A382-437A-A359-60399DD9FCDB}" srcOrd="1" destOrd="0" presId="urn:microsoft.com/office/officeart/2005/8/layout/cycle4#1"/>
    <dgm:cxn modelId="{9AB34EED-C259-4A5E-B4E5-6FAE3B6E5DF1}" srcId="{B4E89949-1333-47C4-8F09-D47A6D0BB8AC}" destId="{20A87287-F5E5-4A92-B30B-6A211FC5BBA1}" srcOrd="0" destOrd="0" parTransId="{ABEF6329-E6A7-4BAB-BE53-3589C9B97F4C}" sibTransId="{8D8B3FB0-DA8A-4584-ACBF-837625C038A9}"/>
    <dgm:cxn modelId="{D69D2D12-9FD4-4AFC-B2AB-B6AACAA2604E}" type="presOf" srcId="{1FC08970-0574-4F80-B058-2D3392EAF6A0}" destId="{096F7BB5-BA4C-415F-A8D2-3B67A8E0A756}" srcOrd="1" destOrd="1" presId="urn:microsoft.com/office/officeart/2005/8/layout/cycle4#1"/>
    <dgm:cxn modelId="{8C3F9631-123D-40AA-BC61-88F0A067D443}" type="presParOf" srcId="{777B7D1D-CE8D-4BD2-874A-7B9DA7B53C74}" destId="{E0B93B25-D615-4162-A61E-3248B030AC7E}" srcOrd="0" destOrd="0" presId="urn:microsoft.com/office/officeart/2005/8/layout/cycle4#1"/>
    <dgm:cxn modelId="{83A60890-859E-432A-9DA5-301806B187F5}" type="presParOf" srcId="{E0B93B25-D615-4162-A61E-3248B030AC7E}" destId="{8EFD676B-8FA8-44BB-8DE8-F5CE2B36489B}" srcOrd="0" destOrd="0" presId="urn:microsoft.com/office/officeart/2005/8/layout/cycle4#1"/>
    <dgm:cxn modelId="{B7C50A3D-F189-4769-A5D8-1311B15A8E8E}" type="presParOf" srcId="{8EFD676B-8FA8-44BB-8DE8-F5CE2B36489B}" destId="{F4D9FAC2-5C71-4126-854A-9A45B299A1DA}" srcOrd="0" destOrd="0" presId="urn:microsoft.com/office/officeart/2005/8/layout/cycle4#1"/>
    <dgm:cxn modelId="{3A697B23-0CDD-4518-88D2-6D748B9F13CE}" type="presParOf" srcId="{8EFD676B-8FA8-44BB-8DE8-F5CE2B36489B}" destId="{37A650EB-1357-400B-A6F5-D41BDDDEEC72}" srcOrd="1" destOrd="0" presId="urn:microsoft.com/office/officeart/2005/8/layout/cycle4#1"/>
    <dgm:cxn modelId="{0912F64E-C332-47C2-89C1-E81247F89895}" type="presParOf" srcId="{E0B93B25-D615-4162-A61E-3248B030AC7E}" destId="{766FE984-05BA-475C-8B79-39123C229AAF}" srcOrd="1" destOrd="0" presId="urn:microsoft.com/office/officeart/2005/8/layout/cycle4#1"/>
    <dgm:cxn modelId="{32755D52-D838-47B8-AACD-E97AC0C4A484}" type="presParOf" srcId="{766FE984-05BA-475C-8B79-39123C229AAF}" destId="{9A9FF669-4B60-4258-B3E9-A9F501307CB7}" srcOrd="0" destOrd="0" presId="urn:microsoft.com/office/officeart/2005/8/layout/cycle4#1"/>
    <dgm:cxn modelId="{73D3D969-8CED-4576-AE72-3C41DF4A6CE9}" type="presParOf" srcId="{766FE984-05BA-475C-8B79-39123C229AAF}" destId="{096F7BB5-BA4C-415F-A8D2-3B67A8E0A756}" srcOrd="1" destOrd="0" presId="urn:microsoft.com/office/officeart/2005/8/layout/cycle4#1"/>
    <dgm:cxn modelId="{DA76571A-0861-4274-A228-014D9A338FD7}" type="presParOf" srcId="{E0B93B25-D615-4162-A61E-3248B030AC7E}" destId="{FC30C8CB-FF77-4B2E-A0DA-D133C971FB26}" srcOrd="2" destOrd="0" presId="urn:microsoft.com/office/officeart/2005/8/layout/cycle4#1"/>
    <dgm:cxn modelId="{27F4501F-C5C9-454F-A28F-5873D29F5816}" type="presParOf" srcId="{FC30C8CB-FF77-4B2E-A0DA-D133C971FB26}" destId="{21508FE2-829B-4DF3-8447-51CC8DB7248D}" srcOrd="0" destOrd="0" presId="urn:microsoft.com/office/officeart/2005/8/layout/cycle4#1"/>
    <dgm:cxn modelId="{D3D3CF46-6709-4591-8DC1-47702E49A445}" type="presParOf" srcId="{FC30C8CB-FF77-4B2E-A0DA-D133C971FB26}" destId="{7B271B0D-A382-437A-A359-60399DD9FCDB}" srcOrd="1" destOrd="0" presId="urn:microsoft.com/office/officeart/2005/8/layout/cycle4#1"/>
    <dgm:cxn modelId="{6CA70795-F660-48FF-82A6-9F1EBED7D6B5}" type="presParOf" srcId="{E0B93B25-D615-4162-A61E-3248B030AC7E}" destId="{A65ABC9D-5D81-43AE-B719-D47FDC28EB9B}" srcOrd="3" destOrd="0" presId="urn:microsoft.com/office/officeart/2005/8/layout/cycle4#1"/>
    <dgm:cxn modelId="{17D8D470-6EDA-49DC-9E9C-3179B8AED169}" type="presParOf" srcId="{A65ABC9D-5D81-43AE-B719-D47FDC28EB9B}" destId="{683B162F-D0A7-4997-8E28-A4140BAA6D22}" srcOrd="0" destOrd="0" presId="urn:microsoft.com/office/officeart/2005/8/layout/cycle4#1"/>
    <dgm:cxn modelId="{08255871-0793-42F8-9E18-BEF3FE27319F}" type="presParOf" srcId="{A65ABC9D-5D81-43AE-B719-D47FDC28EB9B}" destId="{8496E518-EFF7-4966-84A9-D25EEF0E08D0}" srcOrd="1" destOrd="0" presId="urn:microsoft.com/office/officeart/2005/8/layout/cycle4#1"/>
    <dgm:cxn modelId="{A76B10AA-E5EE-4042-A3DD-58EF163E4D8C}" type="presParOf" srcId="{E0B93B25-D615-4162-A61E-3248B030AC7E}" destId="{E7E8FD92-CEAD-4840-BCE0-0F4A64CA2187}" srcOrd="4" destOrd="0" presId="urn:microsoft.com/office/officeart/2005/8/layout/cycle4#1"/>
    <dgm:cxn modelId="{ABB73793-9271-46BA-9993-24DC87A09036}" type="presParOf" srcId="{777B7D1D-CE8D-4BD2-874A-7B9DA7B53C74}" destId="{9B1B0237-24C2-4838-9A98-29CD4E782249}" srcOrd="1" destOrd="0" presId="urn:microsoft.com/office/officeart/2005/8/layout/cycle4#1"/>
    <dgm:cxn modelId="{DDB59830-CC3F-4495-81AC-8A454F20EB87}" type="presParOf" srcId="{9B1B0237-24C2-4838-9A98-29CD4E782249}" destId="{557430F8-0D12-47B9-B72C-56C58DFA221E}" srcOrd="0" destOrd="0" presId="urn:microsoft.com/office/officeart/2005/8/layout/cycle4#1"/>
    <dgm:cxn modelId="{C78D8E54-CC15-4F33-84BB-B620AE320686}" type="presParOf" srcId="{9B1B0237-24C2-4838-9A98-29CD4E782249}" destId="{9E8D2CBC-D1DC-46B0-8970-48A91E500B34}" srcOrd="1" destOrd="0" presId="urn:microsoft.com/office/officeart/2005/8/layout/cycle4#1"/>
    <dgm:cxn modelId="{4AF1257E-1807-45AE-A97B-5031792136EA}" type="presParOf" srcId="{9B1B0237-24C2-4838-9A98-29CD4E782249}" destId="{A0B676B5-D7F5-4F06-A46C-8B1BB55A5378}" srcOrd="2" destOrd="0" presId="urn:microsoft.com/office/officeart/2005/8/layout/cycle4#1"/>
    <dgm:cxn modelId="{73651624-B0E7-4ACE-BA5B-D806F68FBB32}" type="presParOf" srcId="{9B1B0237-24C2-4838-9A98-29CD4E782249}" destId="{2D74C06F-8C96-4D37-B0FF-94AA34B6A4B3}" srcOrd="3" destOrd="0" presId="urn:microsoft.com/office/officeart/2005/8/layout/cycle4#1"/>
    <dgm:cxn modelId="{E114F863-6466-4E30-8A3E-8A814F13170E}" type="presParOf" srcId="{9B1B0237-24C2-4838-9A98-29CD4E782249}" destId="{0DC6F9F1-7336-45A3-B11F-5CB41AE0783D}" srcOrd="4" destOrd="0" presId="urn:microsoft.com/office/officeart/2005/8/layout/cycle4#1"/>
    <dgm:cxn modelId="{B06CE334-C090-47A0-B413-3EFB3EB0A1F5}" type="presParOf" srcId="{777B7D1D-CE8D-4BD2-874A-7B9DA7B53C74}" destId="{69FCEBFD-9509-4B60-B61B-FAC0C3E1E0DC}" srcOrd="2" destOrd="0" presId="urn:microsoft.com/office/officeart/2005/8/layout/cycle4#1"/>
    <dgm:cxn modelId="{8ED746FB-B976-4C20-A2E1-4C8D301800D4}" type="presParOf" srcId="{777B7D1D-CE8D-4BD2-874A-7B9DA7B53C74}" destId="{4DFEA8DE-F102-497B-BEAC-9215AEB8FCD7}"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31F078-EE9F-4AD6-A68B-A9096E4D11C5}" type="doc">
      <dgm:prSet loTypeId="urn:microsoft.com/office/officeart/2005/8/layout/hList9" loCatId="list" qsTypeId="urn:microsoft.com/office/officeart/2005/8/quickstyle/simple1" qsCatId="simple" csTypeId="urn:microsoft.com/office/officeart/2005/8/colors/colorful3" csCatId="colorful" phldr="1"/>
      <dgm:spPr/>
      <dgm:t>
        <a:bodyPr/>
        <a:lstStyle/>
        <a:p>
          <a:endParaRPr lang="zh-CN" altLang="en-US"/>
        </a:p>
      </dgm:t>
    </dgm:pt>
    <dgm:pt modelId="{E09E3A1F-D50E-4121-8A99-7A3E7B1E9577}">
      <dgm:prSet phldrT="[文本]" custT="1"/>
      <dgm:spPr>
        <a:xfrm>
          <a:off x="783" y="192855"/>
          <a:ext cx="835095" cy="835095"/>
        </a:xfrm>
        <a:solidFill>
          <a:schemeClr val="bg2">
            <a:lumMod val="75000"/>
          </a:schemeClr>
        </a:solidFill>
        <a:ln w="25400" cap="flat" cmpd="sng" algn="ctr">
          <a:solidFill>
            <a:sysClr val="window" lastClr="FFFFFF">
              <a:hueOff val="0"/>
              <a:satOff val="0"/>
              <a:lumOff val="0"/>
              <a:alphaOff val="0"/>
            </a:sysClr>
          </a:solidFill>
          <a:prstDash val="solid"/>
        </a:ln>
        <a:effectLst/>
      </dgm:spPr>
      <dgm:t>
        <a:bodyPr/>
        <a:lstStyle/>
        <a:p>
          <a:r>
            <a:rPr lang="zh-CN" altLang="en-US" sz="2000" dirty="0">
              <a:solidFill>
                <a:sysClr val="window" lastClr="FFFFFF"/>
              </a:solidFill>
              <a:latin typeface="微软雅黑" panose="020B0503020204020204" pitchFamily="34" charset="-122"/>
              <a:ea typeface="微软雅黑" panose="020B0503020204020204" pitchFamily="34" charset="-122"/>
              <a:cs typeface="+mn-cs"/>
            </a:rPr>
            <a:t>学生</a:t>
          </a:r>
        </a:p>
      </dgm:t>
    </dgm:pt>
    <dgm:pt modelId="{093C6EAE-64B8-4C0B-B121-2D2D9AE5AEBE}" type="parTrans" cxnId="{5B71ACE1-4A06-4C43-917C-13407AECED31}">
      <dgm:prSet/>
      <dgm:spPr/>
      <dgm:t>
        <a:bodyPr/>
        <a:lstStyle/>
        <a:p>
          <a:endParaRPr lang="zh-CN" altLang="en-US"/>
        </a:p>
      </dgm:t>
    </dgm:pt>
    <dgm:pt modelId="{D0FD654D-57EC-48D4-8E57-94E05464BAA3}" type="sibTrans" cxnId="{5B71ACE1-4A06-4C43-917C-13407AECED31}">
      <dgm:prSet/>
      <dgm:spPr/>
      <dgm:t>
        <a:bodyPr/>
        <a:lstStyle/>
        <a:p>
          <a:endParaRPr lang="zh-CN" altLang="en-US"/>
        </a:p>
      </dgm:t>
    </dgm:pt>
    <dgm:pt modelId="{882E7B0D-CADB-49CE-89DE-66153338FF4D}">
      <dgm:prSet phldrT="[文本]" custT="1"/>
      <dgm:spPr>
        <a:xfrm>
          <a:off x="668859" y="526893"/>
          <a:ext cx="1252643" cy="835513"/>
        </a:xfrm>
        <a:solidFill>
          <a:srgbClr val="9BBB59">
            <a:tint val="40000"/>
            <a:alpha val="90000"/>
            <a:hueOff val="0"/>
            <a:satOff val="0"/>
            <a:lumOff val="0"/>
            <a:alphaOff val="0"/>
          </a:srgbClr>
        </a:solidFill>
        <a:ln w="25400" cap="flat" cmpd="sng" algn="ctr">
          <a:solidFill>
            <a:srgbClr val="9BBB59">
              <a:tint val="40000"/>
              <a:alpha val="90000"/>
              <a:hueOff val="0"/>
              <a:satOff val="0"/>
              <a:lumOff val="0"/>
              <a:alphaOff val="0"/>
            </a:srgbClr>
          </a:solidFill>
          <a:prstDash val="solid"/>
        </a:ln>
        <a:effectLst/>
      </dgm:spPr>
      <dgm:t>
        <a:bodyPr/>
        <a:lstStyle/>
        <a:p>
          <a:endParaRPr lang="en-US" altLang="zh-CN" sz="8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基础教材</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实训教材</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学生学习手册</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endParaRPr lang="zh-CN" altLang="en-US" sz="8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138E858B-E263-4142-B85A-9DC0A3507D6B}" type="parTrans" cxnId="{FA15F080-EBF0-4D20-A8E8-4F5D57858EFD}">
      <dgm:prSet/>
      <dgm:spPr/>
      <dgm:t>
        <a:bodyPr/>
        <a:lstStyle/>
        <a:p>
          <a:endParaRPr lang="zh-CN" altLang="en-US"/>
        </a:p>
      </dgm:t>
    </dgm:pt>
    <dgm:pt modelId="{FCEA9705-9224-45FA-9855-2DD7D47017DB}" type="sibTrans" cxnId="{FA15F080-EBF0-4D20-A8E8-4F5D57858EFD}">
      <dgm:prSet/>
      <dgm:spPr/>
      <dgm:t>
        <a:bodyPr/>
        <a:lstStyle/>
        <a:p>
          <a:endParaRPr lang="zh-CN" altLang="en-US"/>
        </a:p>
      </dgm:t>
    </dgm:pt>
    <dgm:pt modelId="{AEAF0F07-A3CF-4BB5-A482-475CD57C4E8D}">
      <dgm:prSet phldrT="[文本]" custT="1"/>
      <dgm:spPr>
        <a:xfrm>
          <a:off x="668859" y="1362406"/>
          <a:ext cx="1252643" cy="835513"/>
        </a:xfrm>
        <a:solidFill>
          <a:srgbClr val="9BBB59">
            <a:tint val="40000"/>
            <a:alpha val="90000"/>
            <a:hueOff val="3572283"/>
            <a:satOff val="-4598"/>
            <a:lumOff val="-358"/>
            <a:alphaOff val="0"/>
          </a:srgbClr>
        </a:solidFill>
        <a:ln w="25400" cap="flat" cmpd="sng" algn="ctr">
          <a:solidFill>
            <a:srgbClr val="9BBB59">
              <a:tint val="40000"/>
              <a:alpha val="90000"/>
              <a:hueOff val="3572283"/>
              <a:satOff val="-4598"/>
              <a:lumOff val="-358"/>
              <a:alphaOff val="0"/>
            </a:srgbClr>
          </a:solidFill>
          <a:prstDash val="solid"/>
        </a:ln>
        <a:effectLst/>
      </dgm:spPr>
      <dgm:t>
        <a:bodyPr/>
        <a:lstStyle/>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习题册</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推荐书目清单</a:t>
          </a:r>
        </a:p>
      </dgm:t>
    </dgm:pt>
    <dgm:pt modelId="{45D2B969-6B9B-4D31-98CE-AA286D40E00A}" type="parTrans" cxnId="{BFCABE77-175C-48FD-A3AE-81B93F5580D0}">
      <dgm:prSet/>
      <dgm:spPr/>
      <dgm:t>
        <a:bodyPr/>
        <a:lstStyle/>
        <a:p>
          <a:endParaRPr lang="zh-CN" altLang="en-US"/>
        </a:p>
      </dgm:t>
    </dgm:pt>
    <dgm:pt modelId="{D06214A6-A143-4B62-B6D1-12386A0C878F}" type="sibTrans" cxnId="{BFCABE77-175C-48FD-A3AE-81B93F5580D0}">
      <dgm:prSet/>
      <dgm:spPr/>
      <dgm:t>
        <a:bodyPr/>
        <a:lstStyle/>
        <a:p>
          <a:endParaRPr lang="zh-CN" altLang="en-US"/>
        </a:p>
      </dgm:t>
    </dgm:pt>
    <dgm:pt modelId="{03C460E5-EF9C-4A17-9F42-CE150627B89A}">
      <dgm:prSet phldrT="[文本]" custT="1"/>
      <dgm:spPr>
        <a:xfrm>
          <a:off x="2088522" y="192855"/>
          <a:ext cx="835095" cy="835095"/>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2000" dirty="0">
              <a:solidFill>
                <a:sysClr val="window" lastClr="FFFFFF"/>
              </a:solidFill>
              <a:latin typeface="微软雅黑" panose="020B0503020204020204" pitchFamily="34" charset="-122"/>
              <a:ea typeface="微软雅黑" panose="020B0503020204020204" pitchFamily="34" charset="-122"/>
              <a:cs typeface="+mn-cs"/>
            </a:rPr>
            <a:t>教师</a:t>
          </a:r>
        </a:p>
      </dgm:t>
    </dgm:pt>
    <dgm:pt modelId="{527CDBAA-3EDA-434F-B842-8514DE0789BB}" type="parTrans" cxnId="{4E128E7E-1DA6-44C5-BB2D-01411C759DA0}">
      <dgm:prSet/>
      <dgm:spPr/>
      <dgm:t>
        <a:bodyPr/>
        <a:lstStyle/>
        <a:p>
          <a:endParaRPr lang="zh-CN" altLang="en-US"/>
        </a:p>
      </dgm:t>
    </dgm:pt>
    <dgm:pt modelId="{B3AAC20C-9347-4A9C-AB0B-818FCC0BCFC0}" type="sibTrans" cxnId="{4E128E7E-1DA6-44C5-BB2D-01411C759DA0}">
      <dgm:prSet/>
      <dgm:spPr/>
      <dgm:t>
        <a:bodyPr/>
        <a:lstStyle/>
        <a:p>
          <a:endParaRPr lang="zh-CN" altLang="en-US"/>
        </a:p>
      </dgm:t>
    </dgm:pt>
    <dgm:pt modelId="{7EDCFA30-6AEF-4252-9CA4-3578DCC18B0B}">
      <dgm:prSet phldrT="[文本]" custT="1"/>
      <dgm:spPr>
        <a:xfrm>
          <a:off x="2756598" y="526893"/>
          <a:ext cx="1252643" cy="835513"/>
        </a:xfrm>
        <a:solidFill>
          <a:srgbClr val="9BBB59">
            <a:tint val="40000"/>
            <a:alpha val="90000"/>
            <a:hueOff val="7144567"/>
            <a:satOff val="-9195"/>
            <a:lumOff val="-717"/>
            <a:alphaOff val="0"/>
          </a:srgbClr>
        </a:solidFill>
        <a:ln w="25400" cap="flat" cmpd="sng" algn="ctr">
          <a:solidFill>
            <a:srgbClr val="9BBB59">
              <a:tint val="40000"/>
              <a:alpha val="90000"/>
              <a:hueOff val="7144567"/>
              <a:satOff val="-9195"/>
              <a:lumOff val="-717"/>
              <a:alphaOff val="0"/>
            </a:srgbClr>
          </a:solidFill>
          <a:prstDash val="solid"/>
        </a:ln>
        <a:effectLst/>
      </dgm:spPr>
      <dgm:t>
        <a:bodyPr/>
        <a:lstStyle/>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基础教材</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实训教材</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教学大纲</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F8BB6688-4D76-433F-9DED-95E634AB6587}" type="parTrans" cxnId="{A9F31FEE-5A7C-4C8F-8777-845A2BED1D32}">
      <dgm:prSet/>
      <dgm:spPr/>
      <dgm:t>
        <a:bodyPr/>
        <a:lstStyle/>
        <a:p>
          <a:endParaRPr lang="zh-CN" altLang="en-US"/>
        </a:p>
      </dgm:t>
    </dgm:pt>
    <dgm:pt modelId="{9E48B302-83A3-4331-BE36-5B8415DC0125}" type="sibTrans" cxnId="{A9F31FEE-5A7C-4C8F-8777-845A2BED1D32}">
      <dgm:prSet/>
      <dgm:spPr/>
      <dgm:t>
        <a:bodyPr/>
        <a:lstStyle/>
        <a:p>
          <a:endParaRPr lang="zh-CN" altLang="en-US"/>
        </a:p>
      </dgm:t>
    </dgm:pt>
    <dgm:pt modelId="{738DFD98-94FC-402B-89DA-95E5D7D8C246}">
      <dgm:prSet phldrT="[文本]" custT="1"/>
      <dgm:spPr>
        <a:xfrm>
          <a:off x="2757381" y="1343356"/>
          <a:ext cx="1252643" cy="835513"/>
        </a:xfrm>
        <a:solidFill>
          <a:srgbClr val="9BBB59">
            <a:tint val="40000"/>
            <a:alpha val="90000"/>
            <a:hueOff val="10716850"/>
            <a:satOff val="-13793"/>
            <a:lumOff val="-1075"/>
            <a:alphaOff val="0"/>
          </a:srgbClr>
        </a:solidFill>
        <a:ln w="25400" cap="flat" cmpd="sng" algn="ctr">
          <a:solidFill>
            <a:srgbClr val="9BBB59">
              <a:tint val="40000"/>
              <a:alpha val="90000"/>
              <a:hueOff val="10716850"/>
              <a:satOff val="-13793"/>
              <a:lumOff val="-1075"/>
              <a:alphaOff val="0"/>
            </a:srgbClr>
          </a:solidFill>
          <a:prstDash val="solid"/>
        </a:ln>
        <a:effectLst/>
      </dgm:spPr>
      <dgm:t>
        <a:bodyPr/>
        <a:lstStyle/>
        <a:p>
          <a:pPr>
            <a:lnSpc>
              <a:spcPct val="90000"/>
            </a:lnSpc>
            <a:spcAft>
              <a:spcPct val="35000"/>
            </a:spcAft>
          </a:pP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a:lnSpc>
              <a:spcPct val="100000"/>
            </a:lnSpc>
            <a:spcAft>
              <a:spcPts val="200"/>
            </a:spcAft>
          </a:pPr>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教学计划</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a:lnSpc>
              <a:spcPct val="100000"/>
            </a:lnSpc>
            <a:spcAft>
              <a:spcPts val="200"/>
            </a:spcAft>
          </a:pPr>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教学案例库</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a:lnSpc>
              <a:spcPct val="100000"/>
            </a:lnSpc>
            <a:spcAft>
              <a:spcPts val="200"/>
            </a:spcAft>
          </a:pPr>
          <a:r>
            <a:rPr lang="zh-CN" altLang="en-US"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试题库</a:t>
          </a:r>
          <a:endParaRPr lang="en-US" altLang="zh-CN" sz="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a:lnSpc>
              <a:spcPct val="90000"/>
            </a:lnSpc>
            <a:spcAft>
              <a:spcPct val="35000"/>
            </a:spcAft>
          </a:pPr>
          <a:endPar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79FFDC58-139C-4435-848A-5D622814831B}" type="parTrans" cxnId="{BC82169D-7F61-4657-ABA1-7FDDA46B62A1}">
      <dgm:prSet/>
      <dgm:spPr/>
      <dgm:t>
        <a:bodyPr/>
        <a:lstStyle/>
        <a:p>
          <a:endParaRPr lang="zh-CN" altLang="en-US"/>
        </a:p>
      </dgm:t>
    </dgm:pt>
    <dgm:pt modelId="{FA2F96F0-A475-4481-884E-96ECF17D51A1}" type="sibTrans" cxnId="{BC82169D-7F61-4657-ABA1-7FDDA46B62A1}">
      <dgm:prSet/>
      <dgm:spPr/>
      <dgm:t>
        <a:bodyPr/>
        <a:lstStyle/>
        <a:p>
          <a:endParaRPr lang="zh-CN" altLang="en-US"/>
        </a:p>
      </dgm:t>
    </dgm:pt>
    <dgm:pt modelId="{893F2203-77E9-47F4-B657-EC6B2A5A1BD1}" type="pres">
      <dgm:prSet presAssocID="{6C31F078-EE9F-4AD6-A68B-A9096E4D11C5}" presName="list" presStyleCnt="0">
        <dgm:presLayoutVars>
          <dgm:dir/>
          <dgm:animLvl val="lvl"/>
        </dgm:presLayoutVars>
      </dgm:prSet>
      <dgm:spPr/>
      <dgm:t>
        <a:bodyPr/>
        <a:lstStyle/>
        <a:p>
          <a:endParaRPr lang="zh-CN" altLang="en-US"/>
        </a:p>
      </dgm:t>
    </dgm:pt>
    <dgm:pt modelId="{1F1DE081-3E89-4D82-8650-0A48C9879D7A}" type="pres">
      <dgm:prSet presAssocID="{E09E3A1F-D50E-4121-8A99-7A3E7B1E9577}" presName="posSpace" presStyleCnt="0"/>
      <dgm:spPr/>
    </dgm:pt>
    <dgm:pt modelId="{B590727B-1217-4894-94C2-FB5E6C7E62B6}" type="pres">
      <dgm:prSet presAssocID="{E09E3A1F-D50E-4121-8A99-7A3E7B1E9577}" presName="vertFlow" presStyleCnt="0"/>
      <dgm:spPr/>
    </dgm:pt>
    <dgm:pt modelId="{89E63F6C-9C16-4FE1-9172-F2E9EF84C4F5}" type="pres">
      <dgm:prSet presAssocID="{E09E3A1F-D50E-4121-8A99-7A3E7B1E9577}" presName="topSpace" presStyleCnt="0"/>
      <dgm:spPr/>
    </dgm:pt>
    <dgm:pt modelId="{FB92C417-8DBB-40CB-9AE8-A6F11DB372AC}" type="pres">
      <dgm:prSet presAssocID="{E09E3A1F-D50E-4121-8A99-7A3E7B1E9577}" presName="firstComp" presStyleCnt="0"/>
      <dgm:spPr/>
    </dgm:pt>
    <dgm:pt modelId="{A750BA73-2C40-49B0-899A-8C91A7813CF9}" type="pres">
      <dgm:prSet presAssocID="{E09E3A1F-D50E-4121-8A99-7A3E7B1E9577}" presName="firstChild" presStyleLbl="bgAccFollowNode1" presStyleIdx="0" presStyleCnt="4"/>
      <dgm:spPr>
        <a:prstGeom prst="rect">
          <a:avLst/>
        </a:prstGeom>
      </dgm:spPr>
      <dgm:t>
        <a:bodyPr/>
        <a:lstStyle/>
        <a:p>
          <a:endParaRPr lang="zh-CN" altLang="en-US"/>
        </a:p>
      </dgm:t>
    </dgm:pt>
    <dgm:pt modelId="{66758128-8760-42BA-9723-D113C9BFFC17}" type="pres">
      <dgm:prSet presAssocID="{E09E3A1F-D50E-4121-8A99-7A3E7B1E9577}" presName="firstChildTx" presStyleLbl="bgAccFollowNode1" presStyleIdx="0" presStyleCnt="4">
        <dgm:presLayoutVars>
          <dgm:bulletEnabled val="1"/>
        </dgm:presLayoutVars>
      </dgm:prSet>
      <dgm:spPr/>
      <dgm:t>
        <a:bodyPr/>
        <a:lstStyle/>
        <a:p>
          <a:endParaRPr lang="zh-CN" altLang="en-US"/>
        </a:p>
      </dgm:t>
    </dgm:pt>
    <dgm:pt modelId="{45408695-D571-4FD1-8313-D93D23A57A70}" type="pres">
      <dgm:prSet presAssocID="{AEAF0F07-A3CF-4BB5-A482-475CD57C4E8D}" presName="comp" presStyleCnt="0"/>
      <dgm:spPr/>
    </dgm:pt>
    <dgm:pt modelId="{3C91F3F0-41AC-4C25-8DC8-0DE19A8C84BD}" type="pres">
      <dgm:prSet presAssocID="{AEAF0F07-A3CF-4BB5-A482-475CD57C4E8D}" presName="child" presStyleLbl="bgAccFollowNode1" presStyleIdx="1" presStyleCnt="4"/>
      <dgm:spPr>
        <a:prstGeom prst="rect">
          <a:avLst/>
        </a:prstGeom>
      </dgm:spPr>
      <dgm:t>
        <a:bodyPr/>
        <a:lstStyle/>
        <a:p>
          <a:endParaRPr lang="zh-CN" altLang="en-US"/>
        </a:p>
      </dgm:t>
    </dgm:pt>
    <dgm:pt modelId="{D0C0460F-ABCC-4B99-84FF-8EB3B48E233B}" type="pres">
      <dgm:prSet presAssocID="{AEAF0F07-A3CF-4BB5-A482-475CD57C4E8D}" presName="childTx" presStyleLbl="bgAccFollowNode1" presStyleIdx="1" presStyleCnt="4">
        <dgm:presLayoutVars>
          <dgm:bulletEnabled val="1"/>
        </dgm:presLayoutVars>
      </dgm:prSet>
      <dgm:spPr/>
      <dgm:t>
        <a:bodyPr/>
        <a:lstStyle/>
        <a:p>
          <a:endParaRPr lang="zh-CN" altLang="en-US"/>
        </a:p>
      </dgm:t>
    </dgm:pt>
    <dgm:pt modelId="{A7896159-7127-4AD6-845E-B8922F34AF8D}" type="pres">
      <dgm:prSet presAssocID="{E09E3A1F-D50E-4121-8A99-7A3E7B1E9577}" presName="negSpace" presStyleCnt="0"/>
      <dgm:spPr/>
    </dgm:pt>
    <dgm:pt modelId="{15631314-ACCB-4521-8B6B-BBF0DD6E2B44}" type="pres">
      <dgm:prSet presAssocID="{E09E3A1F-D50E-4121-8A99-7A3E7B1E9577}" presName="circle" presStyleLbl="node1" presStyleIdx="0" presStyleCnt="2" custScaleX="82471" custScaleY="82471" custLinFactNeighborX="11778"/>
      <dgm:spPr>
        <a:prstGeom prst="ellipse">
          <a:avLst/>
        </a:prstGeom>
      </dgm:spPr>
      <dgm:t>
        <a:bodyPr/>
        <a:lstStyle/>
        <a:p>
          <a:endParaRPr lang="zh-CN" altLang="en-US"/>
        </a:p>
      </dgm:t>
    </dgm:pt>
    <dgm:pt modelId="{D57FC78F-200D-4008-AF7C-59377A4F9607}" type="pres">
      <dgm:prSet presAssocID="{D0FD654D-57EC-48D4-8E57-94E05464BAA3}" presName="transSpace" presStyleCnt="0"/>
      <dgm:spPr/>
    </dgm:pt>
    <dgm:pt modelId="{0BC0B2A5-5A5A-441A-8C2B-AF658268EE57}" type="pres">
      <dgm:prSet presAssocID="{03C460E5-EF9C-4A17-9F42-CE150627B89A}" presName="posSpace" presStyleCnt="0"/>
      <dgm:spPr/>
    </dgm:pt>
    <dgm:pt modelId="{C53E0F01-C7ED-4D88-98B2-1C26AFF6ADC0}" type="pres">
      <dgm:prSet presAssocID="{03C460E5-EF9C-4A17-9F42-CE150627B89A}" presName="vertFlow" presStyleCnt="0"/>
      <dgm:spPr/>
    </dgm:pt>
    <dgm:pt modelId="{2AD58287-B842-40A3-87A6-3739CE45A3AC}" type="pres">
      <dgm:prSet presAssocID="{03C460E5-EF9C-4A17-9F42-CE150627B89A}" presName="topSpace" presStyleCnt="0"/>
      <dgm:spPr/>
    </dgm:pt>
    <dgm:pt modelId="{4020E10E-7C87-4BA7-9104-50A42230D25A}" type="pres">
      <dgm:prSet presAssocID="{03C460E5-EF9C-4A17-9F42-CE150627B89A}" presName="firstComp" presStyleCnt="0"/>
      <dgm:spPr/>
    </dgm:pt>
    <dgm:pt modelId="{21F123CF-161F-4130-9F3D-9AFEE525E5A7}" type="pres">
      <dgm:prSet presAssocID="{03C460E5-EF9C-4A17-9F42-CE150627B89A}" presName="firstChild" presStyleLbl="bgAccFollowNode1" presStyleIdx="2" presStyleCnt="4"/>
      <dgm:spPr>
        <a:prstGeom prst="rect">
          <a:avLst/>
        </a:prstGeom>
      </dgm:spPr>
      <dgm:t>
        <a:bodyPr/>
        <a:lstStyle/>
        <a:p>
          <a:endParaRPr lang="zh-CN" altLang="en-US"/>
        </a:p>
      </dgm:t>
    </dgm:pt>
    <dgm:pt modelId="{12BA9EEE-0194-41E9-91B7-444777737B60}" type="pres">
      <dgm:prSet presAssocID="{03C460E5-EF9C-4A17-9F42-CE150627B89A}" presName="firstChildTx" presStyleLbl="bgAccFollowNode1" presStyleIdx="2" presStyleCnt="4">
        <dgm:presLayoutVars>
          <dgm:bulletEnabled val="1"/>
        </dgm:presLayoutVars>
      </dgm:prSet>
      <dgm:spPr/>
      <dgm:t>
        <a:bodyPr/>
        <a:lstStyle/>
        <a:p>
          <a:endParaRPr lang="zh-CN" altLang="en-US"/>
        </a:p>
      </dgm:t>
    </dgm:pt>
    <dgm:pt modelId="{FDD8A66C-2871-492A-8CC9-F42381C9A8AF}" type="pres">
      <dgm:prSet presAssocID="{738DFD98-94FC-402B-89DA-95E5D7D8C246}" presName="comp" presStyleCnt="0"/>
      <dgm:spPr/>
    </dgm:pt>
    <dgm:pt modelId="{A5F46A20-A07C-4100-94EA-7A7ACBF6FFFE}" type="pres">
      <dgm:prSet presAssocID="{738DFD98-94FC-402B-89DA-95E5D7D8C246}" presName="child" presStyleLbl="bgAccFollowNode1" presStyleIdx="3" presStyleCnt="4" custLinFactNeighborX="63" custLinFactNeighborY="-2280"/>
      <dgm:spPr>
        <a:prstGeom prst="rect">
          <a:avLst/>
        </a:prstGeom>
      </dgm:spPr>
      <dgm:t>
        <a:bodyPr/>
        <a:lstStyle/>
        <a:p>
          <a:endParaRPr lang="zh-CN" altLang="en-US"/>
        </a:p>
      </dgm:t>
    </dgm:pt>
    <dgm:pt modelId="{C8F5C9A6-D215-436D-A32F-47DD15C2DD55}" type="pres">
      <dgm:prSet presAssocID="{738DFD98-94FC-402B-89DA-95E5D7D8C246}" presName="childTx" presStyleLbl="bgAccFollowNode1" presStyleIdx="3" presStyleCnt="4">
        <dgm:presLayoutVars>
          <dgm:bulletEnabled val="1"/>
        </dgm:presLayoutVars>
      </dgm:prSet>
      <dgm:spPr/>
      <dgm:t>
        <a:bodyPr/>
        <a:lstStyle/>
        <a:p>
          <a:endParaRPr lang="zh-CN" altLang="en-US"/>
        </a:p>
      </dgm:t>
    </dgm:pt>
    <dgm:pt modelId="{B65B2DF0-899C-43AD-8C81-74BE5ADA2F89}" type="pres">
      <dgm:prSet presAssocID="{03C460E5-EF9C-4A17-9F42-CE150627B89A}" presName="negSpace" presStyleCnt="0"/>
      <dgm:spPr/>
    </dgm:pt>
    <dgm:pt modelId="{6655AC12-D0B1-438D-B9D2-9DC776B6CC30}" type="pres">
      <dgm:prSet presAssocID="{03C460E5-EF9C-4A17-9F42-CE150627B89A}" presName="circle" presStyleLbl="node1" presStyleIdx="1" presStyleCnt="2" custScaleX="85469" custScaleY="85469" custLinFactNeighborX="7683"/>
      <dgm:spPr>
        <a:prstGeom prst="ellipse">
          <a:avLst/>
        </a:prstGeom>
      </dgm:spPr>
      <dgm:t>
        <a:bodyPr/>
        <a:lstStyle/>
        <a:p>
          <a:endParaRPr lang="zh-CN" altLang="en-US"/>
        </a:p>
      </dgm:t>
    </dgm:pt>
  </dgm:ptLst>
  <dgm:cxnLst>
    <dgm:cxn modelId="{16E953D4-A56E-4134-A462-4A8E653E67F4}" type="presOf" srcId="{882E7B0D-CADB-49CE-89DE-66153338FF4D}" destId="{A750BA73-2C40-49B0-899A-8C91A7813CF9}" srcOrd="0" destOrd="0" presId="urn:microsoft.com/office/officeart/2005/8/layout/hList9"/>
    <dgm:cxn modelId="{9469F4D8-5516-46BE-8E8C-BCE97D796005}" type="presOf" srcId="{7EDCFA30-6AEF-4252-9CA4-3578DCC18B0B}" destId="{12BA9EEE-0194-41E9-91B7-444777737B60}" srcOrd="1" destOrd="0" presId="urn:microsoft.com/office/officeart/2005/8/layout/hList9"/>
    <dgm:cxn modelId="{195B6C6B-6ECF-434C-BF8C-64D8D031978F}" type="presOf" srcId="{E09E3A1F-D50E-4121-8A99-7A3E7B1E9577}" destId="{15631314-ACCB-4521-8B6B-BBF0DD6E2B44}" srcOrd="0" destOrd="0" presId="urn:microsoft.com/office/officeart/2005/8/layout/hList9"/>
    <dgm:cxn modelId="{4E128E7E-1DA6-44C5-BB2D-01411C759DA0}" srcId="{6C31F078-EE9F-4AD6-A68B-A9096E4D11C5}" destId="{03C460E5-EF9C-4A17-9F42-CE150627B89A}" srcOrd="1" destOrd="0" parTransId="{527CDBAA-3EDA-434F-B842-8514DE0789BB}" sibTransId="{B3AAC20C-9347-4A9C-AB0B-818FCC0BCFC0}"/>
    <dgm:cxn modelId="{FA15F080-EBF0-4D20-A8E8-4F5D57858EFD}" srcId="{E09E3A1F-D50E-4121-8A99-7A3E7B1E9577}" destId="{882E7B0D-CADB-49CE-89DE-66153338FF4D}" srcOrd="0" destOrd="0" parTransId="{138E858B-E263-4142-B85A-9DC0A3507D6B}" sibTransId="{FCEA9705-9224-45FA-9855-2DD7D47017DB}"/>
    <dgm:cxn modelId="{BFCABE77-175C-48FD-A3AE-81B93F5580D0}" srcId="{E09E3A1F-D50E-4121-8A99-7A3E7B1E9577}" destId="{AEAF0F07-A3CF-4BB5-A482-475CD57C4E8D}" srcOrd="1" destOrd="0" parTransId="{45D2B969-6B9B-4D31-98CE-AA286D40E00A}" sibTransId="{D06214A6-A143-4B62-B6D1-12386A0C878F}"/>
    <dgm:cxn modelId="{14231B0E-2B59-4DEF-BC32-614CDC572F26}" type="presOf" srcId="{7EDCFA30-6AEF-4252-9CA4-3578DCC18B0B}" destId="{21F123CF-161F-4130-9F3D-9AFEE525E5A7}" srcOrd="0" destOrd="0" presId="urn:microsoft.com/office/officeart/2005/8/layout/hList9"/>
    <dgm:cxn modelId="{A9F31FEE-5A7C-4C8F-8777-845A2BED1D32}" srcId="{03C460E5-EF9C-4A17-9F42-CE150627B89A}" destId="{7EDCFA30-6AEF-4252-9CA4-3578DCC18B0B}" srcOrd="0" destOrd="0" parTransId="{F8BB6688-4D76-433F-9DED-95E634AB6587}" sibTransId="{9E48B302-83A3-4331-BE36-5B8415DC0125}"/>
    <dgm:cxn modelId="{5B71ACE1-4A06-4C43-917C-13407AECED31}" srcId="{6C31F078-EE9F-4AD6-A68B-A9096E4D11C5}" destId="{E09E3A1F-D50E-4121-8A99-7A3E7B1E9577}" srcOrd="0" destOrd="0" parTransId="{093C6EAE-64B8-4C0B-B121-2D2D9AE5AEBE}" sibTransId="{D0FD654D-57EC-48D4-8E57-94E05464BAA3}"/>
    <dgm:cxn modelId="{C02F0C60-EE5D-4E8B-8222-CB1B0C81C07A}" type="presOf" srcId="{AEAF0F07-A3CF-4BB5-A482-475CD57C4E8D}" destId="{3C91F3F0-41AC-4C25-8DC8-0DE19A8C84BD}" srcOrd="0" destOrd="0" presId="urn:microsoft.com/office/officeart/2005/8/layout/hList9"/>
    <dgm:cxn modelId="{BC82169D-7F61-4657-ABA1-7FDDA46B62A1}" srcId="{03C460E5-EF9C-4A17-9F42-CE150627B89A}" destId="{738DFD98-94FC-402B-89DA-95E5D7D8C246}" srcOrd="1" destOrd="0" parTransId="{79FFDC58-139C-4435-848A-5D622814831B}" sibTransId="{FA2F96F0-A475-4481-884E-96ECF17D51A1}"/>
    <dgm:cxn modelId="{3C029706-DBEC-4A62-A913-904202A82DDB}" type="presOf" srcId="{03C460E5-EF9C-4A17-9F42-CE150627B89A}" destId="{6655AC12-D0B1-438D-B9D2-9DC776B6CC30}" srcOrd="0" destOrd="0" presId="urn:microsoft.com/office/officeart/2005/8/layout/hList9"/>
    <dgm:cxn modelId="{0CD79A2A-357A-4E9B-A35D-E6A5B0CE94F6}" type="presOf" srcId="{AEAF0F07-A3CF-4BB5-A482-475CD57C4E8D}" destId="{D0C0460F-ABCC-4B99-84FF-8EB3B48E233B}" srcOrd="1" destOrd="0" presId="urn:microsoft.com/office/officeart/2005/8/layout/hList9"/>
    <dgm:cxn modelId="{2C4F0E8E-9CF3-4C96-8265-ABEAF1A19B89}" type="presOf" srcId="{738DFD98-94FC-402B-89DA-95E5D7D8C246}" destId="{C8F5C9A6-D215-436D-A32F-47DD15C2DD55}" srcOrd="1" destOrd="0" presId="urn:microsoft.com/office/officeart/2005/8/layout/hList9"/>
    <dgm:cxn modelId="{3C8C3B54-76C0-4F40-9F10-6D3A9E6C36DA}" type="presOf" srcId="{738DFD98-94FC-402B-89DA-95E5D7D8C246}" destId="{A5F46A20-A07C-4100-94EA-7A7ACBF6FFFE}" srcOrd="0" destOrd="0" presId="urn:microsoft.com/office/officeart/2005/8/layout/hList9"/>
    <dgm:cxn modelId="{3AC68337-A4BC-4714-B848-DD7EB71B83BC}" type="presOf" srcId="{882E7B0D-CADB-49CE-89DE-66153338FF4D}" destId="{66758128-8760-42BA-9723-D113C9BFFC17}" srcOrd="1" destOrd="0" presId="urn:microsoft.com/office/officeart/2005/8/layout/hList9"/>
    <dgm:cxn modelId="{7F863DB8-CE1F-4B77-B139-2A5E5123E0A7}" type="presOf" srcId="{6C31F078-EE9F-4AD6-A68B-A9096E4D11C5}" destId="{893F2203-77E9-47F4-B657-EC6B2A5A1BD1}" srcOrd="0" destOrd="0" presId="urn:microsoft.com/office/officeart/2005/8/layout/hList9"/>
    <dgm:cxn modelId="{F956D3AE-96B1-4674-A673-310E96856663}" type="presParOf" srcId="{893F2203-77E9-47F4-B657-EC6B2A5A1BD1}" destId="{1F1DE081-3E89-4D82-8650-0A48C9879D7A}" srcOrd="0" destOrd="0" presId="urn:microsoft.com/office/officeart/2005/8/layout/hList9"/>
    <dgm:cxn modelId="{3B299F47-15A0-4F4A-AD64-630C399CC1D2}" type="presParOf" srcId="{893F2203-77E9-47F4-B657-EC6B2A5A1BD1}" destId="{B590727B-1217-4894-94C2-FB5E6C7E62B6}" srcOrd="1" destOrd="0" presId="urn:microsoft.com/office/officeart/2005/8/layout/hList9"/>
    <dgm:cxn modelId="{6ABB56BC-25FC-4A3B-875E-49C91A1D1422}" type="presParOf" srcId="{B590727B-1217-4894-94C2-FB5E6C7E62B6}" destId="{89E63F6C-9C16-4FE1-9172-F2E9EF84C4F5}" srcOrd="0" destOrd="0" presId="urn:microsoft.com/office/officeart/2005/8/layout/hList9"/>
    <dgm:cxn modelId="{36915D73-4B2B-442A-B910-F4BC0B14DFF8}" type="presParOf" srcId="{B590727B-1217-4894-94C2-FB5E6C7E62B6}" destId="{FB92C417-8DBB-40CB-9AE8-A6F11DB372AC}" srcOrd="1" destOrd="0" presId="urn:microsoft.com/office/officeart/2005/8/layout/hList9"/>
    <dgm:cxn modelId="{2F26BA88-13FE-4E24-B948-DCB61F327643}" type="presParOf" srcId="{FB92C417-8DBB-40CB-9AE8-A6F11DB372AC}" destId="{A750BA73-2C40-49B0-899A-8C91A7813CF9}" srcOrd="0" destOrd="0" presId="urn:microsoft.com/office/officeart/2005/8/layout/hList9"/>
    <dgm:cxn modelId="{ED83E77C-3814-4062-884B-92CB9F8BA3BE}" type="presParOf" srcId="{FB92C417-8DBB-40CB-9AE8-A6F11DB372AC}" destId="{66758128-8760-42BA-9723-D113C9BFFC17}" srcOrd="1" destOrd="0" presId="urn:microsoft.com/office/officeart/2005/8/layout/hList9"/>
    <dgm:cxn modelId="{384CB611-2DA0-4022-BDFC-90220C7CA1F1}" type="presParOf" srcId="{B590727B-1217-4894-94C2-FB5E6C7E62B6}" destId="{45408695-D571-4FD1-8313-D93D23A57A70}" srcOrd="2" destOrd="0" presId="urn:microsoft.com/office/officeart/2005/8/layout/hList9"/>
    <dgm:cxn modelId="{674B19E8-B610-409C-8C25-D7D0FE75B34C}" type="presParOf" srcId="{45408695-D571-4FD1-8313-D93D23A57A70}" destId="{3C91F3F0-41AC-4C25-8DC8-0DE19A8C84BD}" srcOrd="0" destOrd="0" presId="urn:microsoft.com/office/officeart/2005/8/layout/hList9"/>
    <dgm:cxn modelId="{DC88E4C2-031B-401E-BB57-B27EEED01A89}" type="presParOf" srcId="{45408695-D571-4FD1-8313-D93D23A57A70}" destId="{D0C0460F-ABCC-4B99-84FF-8EB3B48E233B}" srcOrd="1" destOrd="0" presId="urn:microsoft.com/office/officeart/2005/8/layout/hList9"/>
    <dgm:cxn modelId="{78CB48D4-D182-43B7-9D08-E80DBE0BC0B8}" type="presParOf" srcId="{893F2203-77E9-47F4-B657-EC6B2A5A1BD1}" destId="{A7896159-7127-4AD6-845E-B8922F34AF8D}" srcOrd="2" destOrd="0" presId="urn:microsoft.com/office/officeart/2005/8/layout/hList9"/>
    <dgm:cxn modelId="{E06C755B-53EC-4CB8-9E51-A6F97AAD1C0A}" type="presParOf" srcId="{893F2203-77E9-47F4-B657-EC6B2A5A1BD1}" destId="{15631314-ACCB-4521-8B6B-BBF0DD6E2B44}" srcOrd="3" destOrd="0" presId="urn:microsoft.com/office/officeart/2005/8/layout/hList9"/>
    <dgm:cxn modelId="{9988908D-359E-4A81-9E55-65154AA852DB}" type="presParOf" srcId="{893F2203-77E9-47F4-B657-EC6B2A5A1BD1}" destId="{D57FC78F-200D-4008-AF7C-59377A4F9607}" srcOrd="4" destOrd="0" presId="urn:microsoft.com/office/officeart/2005/8/layout/hList9"/>
    <dgm:cxn modelId="{6143F201-068E-45EE-B5CD-A9CD6F92F2EF}" type="presParOf" srcId="{893F2203-77E9-47F4-B657-EC6B2A5A1BD1}" destId="{0BC0B2A5-5A5A-441A-8C2B-AF658268EE57}" srcOrd="5" destOrd="0" presId="urn:microsoft.com/office/officeart/2005/8/layout/hList9"/>
    <dgm:cxn modelId="{0B634100-5F62-4067-9D58-72010B35629B}" type="presParOf" srcId="{893F2203-77E9-47F4-B657-EC6B2A5A1BD1}" destId="{C53E0F01-C7ED-4D88-98B2-1C26AFF6ADC0}" srcOrd="6" destOrd="0" presId="urn:microsoft.com/office/officeart/2005/8/layout/hList9"/>
    <dgm:cxn modelId="{42DB32FD-A945-4D39-97B3-20F81137B852}" type="presParOf" srcId="{C53E0F01-C7ED-4D88-98B2-1C26AFF6ADC0}" destId="{2AD58287-B842-40A3-87A6-3739CE45A3AC}" srcOrd="0" destOrd="0" presId="urn:microsoft.com/office/officeart/2005/8/layout/hList9"/>
    <dgm:cxn modelId="{2DDFECA3-72FD-4F3B-925D-D9E2FF459871}" type="presParOf" srcId="{C53E0F01-C7ED-4D88-98B2-1C26AFF6ADC0}" destId="{4020E10E-7C87-4BA7-9104-50A42230D25A}" srcOrd="1" destOrd="0" presId="urn:microsoft.com/office/officeart/2005/8/layout/hList9"/>
    <dgm:cxn modelId="{53C16E20-BB87-4156-8E40-E4B96BA0EF68}" type="presParOf" srcId="{4020E10E-7C87-4BA7-9104-50A42230D25A}" destId="{21F123CF-161F-4130-9F3D-9AFEE525E5A7}" srcOrd="0" destOrd="0" presId="urn:microsoft.com/office/officeart/2005/8/layout/hList9"/>
    <dgm:cxn modelId="{10F5530D-C04A-45DC-B247-A9E1A97F8997}" type="presParOf" srcId="{4020E10E-7C87-4BA7-9104-50A42230D25A}" destId="{12BA9EEE-0194-41E9-91B7-444777737B60}" srcOrd="1" destOrd="0" presId="urn:microsoft.com/office/officeart/2005/8/layout/hList9"/>
    <dgm:cxn modelId="{F1010CEF-FAAC-4338-8C9B-968017637790}" type="presParOf" srcId="{C53E0F01-C7ED-4D88-98B2-1C26AFF6ADC0}" destId="{FDD8A66C-2871-492A-8CC9-F42381C9A8AF}" srcOrd="2" destOrd="0" presId="urn:microsoft.com/office/officeart/2005/8/layout/hList9"/>
    <dgm:cxn modelId="{2E7FF8E3-7271-4DEF-A30B-E94F9C884588}" type="presParOf" srcId="{FDD8A66C-2871-492A-8CC9-F42381C9A8AF}" destId="{A5F46A20-A07C-4100-94EA-7A7ACBF6FFFE}" srcOrd="0" destOrd="0" presId="urn:microsoft.com/office/officeart/2005/8/layout/hList9"/>
    <dgm:cxn modelId="{A8A2F313-D3BC-4243-91C0-EE7EB0CC208A}" type="presParOf" srcId="{FDD8A66C-2871-492A-8CC9-F42381C9A8AF}" destId="{C8F5C9A6-D215-436D-A32F-47DD15C2DD55}" srcOrd="1" destOrd="0" presId="urn:microsoft.com/office/officeart/2005/8/layout/hList9"/>
    <dgm:cxn modelId="{8AD8B759-2A35-45D8-9237-783458EA4906}" type="presParOf" srcId="{893F2203-77E9-47F4-B657-EC6B2A5A1BD1}" destId="{B65B2DF0-899C-43AD-8C81-74BE5ADA2F89}" srcOrd="7" destOrd="0" presId="urn:microsoft.com/office/officeart/2005/8/layout/hList9"/>
    <dgm:cxn modelId="{C0A2C6DE-A50B-417B-8B4A-0DC07A2C39A8}" type="presParOf" srcId="{893F2203-77E9-47F4-B657-EC6B2A5A1BD1}" destId="{6655AC12-D0B1-438D-B9D2-9DC776B6CC30}" srcOrd="8" destOrd="0" presId="urn:microsoft.com/office/officeart/2005/8/layout/hList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9D8471-AB65-428E-BF5D-C5618D0DB277}"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zh-CN" altLang="en-US"/>
        </a:p>
      </dgm:t>
    </dgm:pt>
    <dgm:pt modelId="{BBF54ADF-5BFD-4585-A0DB-AE5CF1EF4ADA}">
      <dgm:prSet phldrT="[文本]" custT="1"/>
      <dgm:spPr/>
      <dgm:t>
        <a:bodyPr/>
        <a:lstStyle/>
        <a:p>
          <a:pPr algn="ctr"/>
          <a:r>
            <a:rPr lang="zh-CN" altLang="en-US" sz="1600" b="1" dirty="0" smtClean="0">
              <a:latin typeface="微软雅黑" pitchFamily="34" charset="-122"/>
              <a:ea typeface="微软雅黑" pitchFamily="34" charset="-122"/>
            </a:rPr>
            <a:t>目标</a:t>
          </a:r>
          <a:endParaRPr lang="zh-CN" altLang="en-US" sz="1600" b="1" dirty="0">
            <a:latin typeface="微软雅黑" pitchFamily="34" charset="-122"/>
            <a:ea typeface="微软雅黑" pitchFamily="34" charset="-122"/>
          </a:endParaRPr>
        </a:p>
      </dgm:t>
    </dgm:pt>
    <dgm:pt modelId="{38248DAF-7F3A-449D-8871-2B339B3DBFA2}" type="parTrans" cxnId="{651E2796-E472-4E5D-A184-1E7C64C2C662}">
      <dgm:prSet/>
      <dgm:spPr/>
      <dgm:t>
        <a:bodyPr/>
        <a:lstStyle/>
        <a:p>
          <a:endParaRPr lang="zh-CN" altLang="en-US"/>
        </a:p>
      </dgm:t>
    </dgm:pt>
    <dgm:pt modelId="{4F3EB53A-81D7-49F5-AB16-4A5B2F556FA6}" type="sibTrans" cxnId="{651E2796-E472-4E5D-A184-1E7C64C2C662}">
      <dgm:prSet/>
      <dgm:spPr/>
      <dgm:t>
        <a:bodyPr/>
        <a:lstStyle/>
        <a:p>
          <a:endParaRPr lang="zh-CN" altLang="en-US"/>
        </a:p>
      </dgm:t>
    </dgm:pt>
    <dgm:pt modelId="{9C05818C-001A-41A4-B08B-E8505A95275D}">
      <dgm:prSet phldrT="[文本]" custT="1"/>
      <dgm:spPr/>
      <dgm:t>
        <a:bodyPr/>
        <a:lstStyle/>
        <a:p>
          <a:r>
            <a:rPr lang="zh-CN" altLang="en-US" sz="1200" b="1" dirty="0" smtClean="0">
              <a:latin typeface="微软雅黑" pitchFamily="34" charset="-122"/>
              <a:ea typeface="微软雅黑" pitchFamily="34" charset="-122"/>
            </a:rPr>
            <a:t>     既能从事实践教学，又能够适应技能型人才培养。</a:t>
          </a:r>
          <a:endParaRPr lang="zh-CN" altLang="en-US" sz="1200" b="1" dirty="0">
            <a:latin typeface="微软雅黑" pitchFamily="34" charset="-122"/>
            <a:ea typeface="微软雅黑" pitchFamily="34" charset="-122"/>
          </a:endParaRPr>
        </a:p>
      </dgm:t>
    </dgm:pt>
    <dgm:pt modelId="{447BE49B-3A9F-40C2-9625-1D43983C274F}" type="parTrans" cxnId="{67E8CD8F-4B7F-4410-8A12-77CE2D8938B2}">
      <dgm:prSet/>
      <dgm:spPr/>
      <dgm:t>
        <a:bodyPr/>
        <a:lstStyle/>
        <a:p>
          <a:endParaRPr lang="zh-CN" altLang="en-US"/>
        </a:p>
      </dgm:t>
    </dgm:pt>
    <dgm:pt modelId="{5826175E-8D2C-4694-A07F-E0BAD14BC3A9}" type="sibTrans" cxnId="{67E8CD8F-4B7F-4410-8A12-77CE2D8938B2}">
      <dgm:prSet/>
      <dgm:spPr/>
      <dgm:t>
        <a:bodyPr/>
        <a:lstStyle/>
        <a:p>
          <a:endParaRPr lang="zh-CN" altLang="en-US"/>
        </a:p>
      </dgm:t>
    </dgm:pt>
    <dgm:pt modelId="{30FEE093-B81E-4E79-8021-B0A05AD5D607}">
      <dgm:prSet phldrT="[文本]" custT="1"/>
      <dgm:spPr/>
      <dgm:t>
        <a:bodyPr/>
        <a:lstStyle/>
        <a:p>
          <a:r>
            <a:rPr lang="zh-CN" altLang="en-US" sz="1600" b="1" dirty="0" smtClean="0">
              <a:solidFill>
                <a:schemeClr val="tx1"/>
              </a:solidFill>
              <a:latin typeface="微软雅黑" pitchFamily="34" charset="-122"/>
              <a:ea typeface="微软雅黑" pitchFamily="34" charset="-122"/>
            </a:rPr>
            <a:t>途径</a:t>
          </a:r>
          <a:endParaRPr lang="zh-CN" altLang="en-US" sz="1600" b="1" dirty="0">
            <a:solidFill>
              <a:schemeClr val="tx1"/>
            </a:solidFill>
            <a:latin typeface="微软雅黑" pitchFamily="34" charset="-122"/>
            <a:ea typeface="微软雅黑" pitchFamily="34" charset="-122"/>
          </a:endParaRPr>
        </a:p>
      </dgm:t>
    </dgm:pt>
    <dgm:pt modelId="{DEE3852A-7216-407B-BBB2-5F60F199864B}" type="parTrans" cxnId="{1F059CA0-D318-43DB-92CB-5D7B972058A4}">
      <dgm:prSet/>
      <dgm:spPr/>
      <dgm:t>
        <a:bodyPr/>
        <a:lstStyle/>
        <a:p>
          <a:endParaRPr lang="zh-CN" altLang="en-US"/>
        </a:p>
      </dgm:t>
    </dgm:pt>
    <dgm:pt modelId="{33A9F335-D556-42C4-9460-6CAC3415200F}" type="sibTrans" cxnId="{1F059CA0-D318-43DB-92CB-5D7B972058A4}">
      <dgm:prSet/>
      <dgm:spPr/>
      <dgm:t>
        <a:bodyPr/>
        <a:lstStyle/>
        <a:p>
          <a:endParaRPr lang="zh-CN" altLang="en-US"/>
        </a:p>
      </dgm:t>
    </dgm:pt>
    <dgm:pt modelId="{B49663D0-C890-4A72-8E83-7F23485D3E3E}">
      <dgm:prSet phldrT="[文本]" custT="1"/>
      <dgm:spPr/>
      <dgm:t>
        <a:bodyPr/>
        <a:lstStyle/>
        <a:p>
          <a:r>
            <a:rPr lang="zh-CN" altLang="en-US" sz="1200" b="1" dirty="0" smtClean="0">
              <a:latin typeface="微软雅黑" pitchFamily="34" charset="-122"/>
              <a:ea typeface="微软雅黑" pitchFamily="34" charset="-122"/>
            </a:rPr>
            <a:t>     引入企业顶岗锻炼机会，使得教师知识面、理念和技能与市场接轨。</a:t>
          </a:r>
          <a:endParaRPr lang="zh-CN" altLang="en-US" sz="1200" b="1" dirty="0">
            <a:latin typeface="微软雅黑" pitchFamily="34" charset="-122"/>
            <a:ea typeface="微软雅黑" pitchFamily="34" charset="-122"/>
          </a:endParaRPr>
        </a:p>
      </dgm:t>
    </dgm:pt>
    <dgm:pt modelId="{59D40E4A-9A63-46EE-A73C-C7C9B811FA58}" type="parTrans" cxnId="{EBF84AE7-FC63-4EF3-860D-3EABF3CCD530}">
      <dgm:prSet/>
      <dgm:spPr/>
      <dgm:t>
        <a:bodyPr/>
        <a:lstStyle/>
        <a:p>
          <a:endParaRPr lang="zh-CN" altLang="en-US"/>
        </a:p>
      </dgm:t>
    </dgm:pt>
    <dgm:pt modelId="{16639BAC-8152-4144-A560-40BDB4DB4DA6}" type="sibTrans" cxnId="{EBF84AE7-FC63-4EF3-860D-3EABF3CCD530}">
      <dgm:prSet/>
      <dgm:spPr/>
      <dgm:t>
        <a:bodyPr/>
        <a:lstStyle/>
        <a:p>
          <a:endParaRPr lang="zh-CN" altLang="en-US"/>
        </a:p>
      </dgm:t>
    </dgm:pt>
    <dgm:pt modelId="{C49BFEEF-D133-4C51-89E9-2A2463ACA969}">
      <dgm:prSet phldrT="[文本]" custT="1"/>
      <dgm:spPr/>
      <dgm:t>
        <a:bodyPr/>
        <a:lstStyle/>
        <a:p>
          <a:r>
            <a:rPr lang="zh-CN" altLang="en-US" sz="1100" b="1" dirty="0" smtClean="0">
              <a:latin typeface="微软雅黑" pitchFamily="34" charset="-122"/>
              <a:ea typeface="微软雅黑" pitchFamily="34" charset="-122"/>
            </a:rPr>
            <a:t>     搜索各行各业实业人才资源，在教育云平台上建立储备师资库，协助引进企业师资。</a:t>
          </a:r>
          <a:endParaRPr lang="zh-CN" altLang="en-US" sz="1100" b="1" dirty="0">
            <a:latin typeface="微软雅黑" pitchFamily="34" charset="-122"/>
            <a:ea typeface="微软雅黑" pitchFamily="34" charset="-122"/>
          </a:endParaRPr>
        </a:p>
      </dgm:t>
    </dgm:pt>
    <dgm:pt modelId="{B68A65DA-D540-4EEB-B2DB-8C6DB5C62B0B}" type="sibTrans" cxnId="{DA0C80C9-FE00-40FB-978C-4FE2E3011239}">
      <dgm:prSet/>
      <dgm:spPr/>
      <dgm:t>
        <a:bodyPr/>
        <a:lstStyle/>
        <a:p>
          <a:endParaRPr lang="zh-CN" altLang="en-US"/>
        </a:p>
      </dgm:t>
    </dgm:pt>
    <dgm:pt modelId="{B15635B8-3334-49B0-B2AD-FC86B9C316DA}" type="parTrans" cxnId="{DA0C80C9-FE00-40FB-978C-4FE2E3011239}">
      <dgm:prSet/>
      <dgm:spPr/>
      <dgm:t>
        <a:bodyPr/>
        <a:lstStyle/>
        <a:p>
          <a:endParaRPr lang="zh-CN" altLang="en-US"/>
        </a:p>
      </dgm:t>
    </dgm:pt>
    <dgm:pt modelId="{529EA104-106A-495C-B482-8CF548102A66}" type="pres">
      <dgm:prSet presAssocID="{B79D8471-AB65-428E-BF5D-C5618D0DB277}" presName="Name0" presStyleCnt="0">
        <dgm:presLayoutVars>
          <dgm:dir/>
        </dgm:presLayoutVars>
      </dgm:prSet>
      <dgm:spPr/>
      <dgm:t>
        <a:bodyPr/>
        <a:lstStyle/>
        <a:p>
          <a:endParaRPr lang="zh-CN" altLang="en-US"/>
        </a:p>
      </dgm:t>
    </dgm:pt>
    <dgm:pt modelId="{1DFCC467-1058-469A-8F49-59136B688281}" type="pres">
      <dgm:prSet presAssocID="{BBF54ADF-5BFD-4585-A0DB-AE5CF1EF4ADA}" presName="withChildren" presStyleCnt="0"/>
      <dgm:spPr/>
    </dgm:pt>
    <dgm:pt modelId="{C4A2C411-F985-49FA-866D-71AE33D22658}" type="pres">
      <dgm:prSet presAssocID="{BBF54ADF-5BFD-4585-A0DB-AE5CF1EF4ADA}" presName="bigCircle" presStyleLbl="vennNode1" presStyleIdx="0" presStyleCnt="5" custLinFactNeighborX="0"/>
      <dgm:spPr>
        <a:solidFill>
          <a:schemeClr val="accent5">
            <a:lumMod val="40000"/>
            <a:lumOff val="60000"/>
            <a:alpha val="50000"/>
          </a:schemeClr>
        </a:solidFill>
      </dgm:spPr>
      <dgm:t>
        <a:bodyPr/>
        <a:lstStyle/>
        <a:p>
          <a:endParaRPr lang="zh-CN" altLang="en-US"/>
        </a:p>
      </dgm:t>
    </dgm:pt>
    <dgm:pt modelId="{2B4668F0-7EBE-47A0-B968-15C1FF401556}" type="pres">
      <dgm:prSet presAssocID="{BBF54ADF-5BFD-4585-A0DB-AE5CF1EF4ADA}" presName="medCircle" presStyleLbl="vennNode1" presStyleIdx="1" presStyleCnt="5" custScaleX="178700" custScaleY="172090"/>
      <dgm:spPr>
        <a:solidFill>
          <a:schemeClr val="accent5">
            <a:lumMod val="40000"/>
            <a:lumOff val="60000"/>
            <a:alpha val="50000"/>
          </a:schemeClr>
        </a:solidFill>
      </dgm:spPr>
      <dgm:t>
        <a:bodyPr/>
        <a:lstStyle/>
        <a:p>
          <a:endParaRPr lang="zh-CN" altLang="en-US"/>
        </a:p>
      </dgm:t>
    </dgm:pt>
    <dgm:pt modelId="{F044FCD3-ECB0-46DD-84F6-707F99549724}" type="pres">
      <dgm:prSet presAssocID="{BBF54ADF-5BFD-4585-A0DB-AE5CF1EF4ADA}" presName="txLvl1" presStyleLbl="revTx" presStyleIdx="0" presStyleCnt="5" custScaleX="29826" custLinFactNeighborX="-51601" custLinFactNeighborY="-1234"/>
      <dgm:spPr/>
      <dgm:t>
        <a:bodyPr/>
        <a:lstStyle/>
        <a:p>
          <a:endParaRPr lang="zh-CN" altLang="en-US"/>
        </a:p>
      </dgm:t>
    </dgm:pt>
    <dgm:pt modelId="{3AECF530-0DEC-429A-896A-A2747519891D}" type="pres">
      <dgm:prSet presAssocID="{BBF54ADF-5BFD-4585-A0DB-AE5CF1EF4ADA}" presName="lin" presStyleCnt="0"/>
      <dgm:spPr/>
    </dgm:pt>
    <dgm:pt modelId="{D891833E-F55A-4D5F-9942-EE31AB0DB5B2}" type="pres">
      <dgm:prSet presAssocID="{9C05818C-001A-41A4-B08B-E8505A95275D}" presName="txLvl2" presStyleLbl="revTx" presStyleIdx="1" presStyleCnt="5" custScaleX="90504" custScaleY="735535" custLinFactNeighborX="-570" custLinFactNeighborY="-19880"/>
      <dgm:spPr/>
      <dgm:t>
        <a:bodyPr/>
        <a:lstStyle/>
        <a:p>
          <a:endParaRPr lang="zh-CN" altLang="en-US"/>
        </a:p>
      </dgm:t>
    </dgm:pt>
    <dgm:pt modelId="{B60DC985-6CBF-47FA-A469-52EFED55A9C2}" type="pres">
      <dgm:prSet presAssocID="{BBF54ADF-5BFD-4585-A0DB-AE5CF1EF4ADA}" presName="overlap" presStyleCnt="0"/>
      <dgm:spPr/>
    </dgm:pt>
    <dgm:pt modelId="{47117D44-5426-4569-986D-E6E243069B2F}" type="pres">
      <dgm:prSet presAssocID="{30FEE093-B81E-4E79-8021-B0A05AD5D607}" presName="withChildren" presStyleCnt="0"/>
      <dgm:spPr/>
    </dgm:pt>
    <dgm:pt modelId="{984AB458-F567-46D4-84BF-DF9E41E619B5}" type="pres">
      <dgm:prSet presAssocID="{30FEE093-B81E-4E79-8021-B0A05AD5D607}" presName="bigCircle" presStyleLbl="vennNode1" presStyleIdx="2" presStyleCnt="5" custLinFactNeighborX="1582"/>
      <dgm:spPr>
        <a:solidFill>
          <a:srgbClr val="0070C0">
            <a:alpha val="50000"/>
          </a:srgbClr>
        </a:solidFill>
        <a:ln>
          <a:solidFill>
            <a:schemeClr val="accent5"/>
          </a:solidFill>
        </a:ln>
      </dgm:spPr>
      <dgm:t>
        <a:bodyPr/>
        <a:lstStyle/>
        <a:p>
          <a:endParaRPr lang="zh-CN" altLang="en-US"/>
        </a:p>
      </dgm:t>
    </dgm:pt>
    <dgm:pt modelId="{8B7F68E7-7F30-4DF7-BE80-DB6DE5E541F1}" type="pres">
      <dgm:prSet presAssocID="{30FEE093-B81E-4E79-8021-B0A05AD5D607}" presName="medCircle" presStyleLbl="vennNode1" presStyleIdx="3" presStyleCnt="5" custScaleX="160639" custScaleY="157859" custLinFactNeighborX="-2591" custLinFactNeighborY="2591"/>
      <dgm:spPr>
        <a:solidFill>
          <a:srgbClr val="0070C0">
            <a:alpha val="50000"/>
          </a:srgbClr>
        </a:solidFill>
      </dgm:spPr>
      <dgm:t>
        <a:bodyPr/>
        <a:lstStyle/>
        <a:p>
          <a:endParaRPr lang="zh-CN" altLang="en-US"/>
        </a:p>
      </dgm:t>
    </dgm:pt>
    <dgm:pt modelId="{EBDA927B-BB95-4C25-9A7F-16AA587DA7DF}" type="pres">
      <dgm:prSet presAssocID="{30FEE093-B81E-4E79-8021-B0A05AD5D607}" presName="txLvl1" presStyleLbl="revTx" presStyleIdx="2" presStyleCnt="5" custScaleX="22306" custScaleY="100169" custLinFactNeighborX="-46622" custLinFactNeighborY="7159"/>
      <dgm:spPr/>
      <dgm:t>
        <a:bodyPr/>
        <a:lstStyle/>
        <a:p>
          <a:endParaRPr lang="zh-CN" altLang="en-US"/>
        </a:p>
      </dgm:t>
    </dgm:pt>
    <dgm:pt modelId="{0C9AA93D-AB63-4DCA-B73A-FAD1210BF055}" type="pres">
      <dgm:prSet presAssocID="{30FEE093-B81E-4E79-8021-B0A05AD5D607}" presName="lin" presStyleCnt="0"/>
      <dgm:spPr/>
    </dgm:pt>
    <dgm:pt modelId="{1129A056-9B04-4927-8E36-C119899EC820}" type="pres">
      <dgm:prSet presAssocID="{B49663D0-C890-4A72-8E83-7F23485D3E3E}" presName="txLvl2" presStyleLbl="revTx" presStyleIdx="3" presStyleCnt="5" custScaleX="82904" custScaleY="182363" custLinFactNeighborX="2894" custLinFactNeighborY="69121"/>
      <dgm:spPr/>
      <dgm:t>
        <a:bodyPr/>
        <a:lstStyle/>
        <a:p>
          <a:endParaRPr lang="zh-CN" altLang="en-US"/>
        </a:p>
      </dgm:t>
    </dgm:pt>
    <dgm:pt modelId="{A791F158-3CC4-4AE6-8B9D-173D3BEE1311}" type="pres">
      <dgm:prSet presAssocID="{16639BAC-8152-4144-A560-40BDB4DB4DA6}" presName="smCircle" presStyleLbl="vennNode1" presStyleIdx="4" presStyleCnt="5" custLinFactX="-400000" custLinFactY="346025" custLinFactNeighborX="-410124" custLinFactNeighborY="400000"/>
      <dgm:spPr/>
    </dgm:pt>
    <dgm:pt modelId="{49119246-BA6D-4239-A326-B5AC113037AB}" type="pres">
      <dgm:prSet presAssocID="{C49BFEEF-D133-4C51-89E9-2A2463ACA969}" presName="txLvl2" presStyleLbl="revTx" presStyleIdx="4" presStyleCnt="5" custScaleX="95309" custScaleY="156891" custLinFactY="100000" custLinFactNeighborX="-410" custLinFactNeighborY="158534"/>
      <dgm:spPr/>
      <dgm:t>
        <a:bodyPr/>
        <a:lstStyle/>
        <a:p>
          <a:endParaRPr lang="zh-CN" altLang="en-US"/>
        </a:p>
      </dgm:t>
    </dgm:pt>
  </dgm:ptLst>
  <dgm:cxnLst>
    <dgm:cxn modelId="{3E877C24-368B-4B48-9F54-47504B2C74F6}" type="presOf" srcId="{30FEE093-B81E-4E79-8021-B0A05AD5D607}" destId="{EBDA927B-BB95-4C25-9A7F-16AA587DA7DF}" srcOrd="0" destOrd="0" presId="urn:microsoft.com/office/officeart/2008/layout/VerticalCircleList"/>
    <dgm:cxn modelId="{1F059CA0-D318-43DB-92CB-5D7B972058A4}" srcId="{B79D8471-AB65-428E-BF5D-C5618D0DB277}" destId="{30FEE093-B81E-4E79-8021-B0A05AD5D607}" srcOrd="1" destOrd="0" parTransId="{DEE3852A-7216-407B-BBB2-5F60F199864B}" sibTransId="{33A9F335-D556-42C4-9460-6CAC3415200F}"/>
    <dgm:cxn modelId="{67E8CD8F-4B7F-4410-8A12-77CE2D8938B2}" srcId="{BBF54ADF-5BFD-4585-A0DB-AE5CF1EF4ADA}" destId="{9C05818C-001A-41A4-B08B-E8505A95275D}" srcOrd="0" destOrd="0" parTransId="{447BE49B-3A9F-40C2-9625-1D43983C274F}" sibTransId="{5826175E-8D2C-4694-A07F-E0BAD14BC3A9}"/>
    <dgm:cxn modelId="{EBF84AE7-FC63-4EF3-860D-3EABF3CCD530}" srcId="{30FEE093-B81E-4E79-8021-B0A05AD5D607}" destId="{B49663D0-C890-4A72-8E83-7F23485D3E3E}" srcOrd="0" destOrd="0" parTransId="{59D40E4A-9A63-46EE-A73C-C7C9B811FA58}" sibTransId="{16639BAC-8152-4144-A560-40BDB4DB4DA6}"/>
    <dgm:cxn modelId="{DA0C80C9-FE00-40FB-978C-4FE2E3011239}" srcId="{30FEE093-B81E-4E79-8021-B0A05AD5D607}" destId="{C49BFEEF-D133-4C51-89E9-2A2463ACA969}" srcOrd="1" destOrd="0" parTransId="{B15635B8-3334-49B0-B2AD-FC86B9C316DA}" sibTransId="{B68A65DA-D540-4EEB-B2DB-8C6DB5C62B0B}"/>
    <dgm:cxn modelId="{67321A2C-05F0-4A2A-A806-24455FCE0B9D}" type="presOf" srcId="{B49663D0-C890-4A72-8E83-7F23485D3E3E}" destId="{1129A056-9B04-4927-8E36-C119899EC820}" srcOrd="0" destOrd="0" presId="urn:microsoft.com/office/officeart/2008/layout/VerticalCircleList"/>
    <dgm:cxn modelId="{0392729D-9568-474C-B0E3-A3AC4CC68275}" type="presOf" srcId="{B79D8471-AB65-428E-BF5D-C5618D0DB277}" destId="{529EA104-106A-495C-B482-8CF548102A66}" srcOrd="0" destOrd="0" presId="urn:microsoft.com/office/officeart/2008/layout/VerticalCircleList"/>
    <dgm:cxn modelId="{F6C7FFA0-AF88-40F0-9E23-317C215A965F}" type="presOf" srcId="{BBF54ADF-5BFD-4585-A0DB-AE5CF1EF4ADA}" destId="{F044FCD3-ECB0-46DD-84F6-707F99549724}" srcOrd="0" destOrd="0" presId="urn:microsoft.com/office/officeart/2008/layout/VerticalCircleList"/>
    <dgm:cxn modelId="{651E2796-E472-4E5D-A184-1E7C64C2C662}" srcId="{B79D8471-AB65-428E-BF5D-C5618D0DB277}" destId="{BBF54ADF-5BFD-4585-A0DB-AE5CF1EF4ADA}" srcOrd="0" destOrd="0" parTransId="{38248DAF-7F3A-449D-8871-2B339B3DBFA2}" sibTransId="{4F3EB53A-81D7-49F5-AB16-4A5B2F556FA6}"/>
    <dgm:cxn modelId="{C5AB0AA9-F3D8-47C2-8E66-862CEE961560}" type="presOf" srcId="{9C05818C-001A-41A4-B08B-E8505A95275D}" destId="{D891833E-F55A-4D5F-9942-EE31AB0DB5B2}" srcOrd="0" destOrd="0" presId="urn:microsoft.com/office/officeart/2008/layout/VerticalCircleList"/>
    <dgm:cxn modelId="{3C3E7448-7570-4BC6-A82E-A33D5724B9DB}" type="presOf" srcId="{C49BFEEF-D133-4C51-89E9-2A2463ACA969}" destId="{49119246-BA6D-4239-A326-B5AC113037AB}" srcOrd="0" destOrd="0" presId="urn:microsoft.com/office/officeart/2008/layout/VerticalCircleList"/>
    <dgm:cxn modelId="{D3971889-8728-4D24-829E-C89F4570575C}" type="presParOf" srcId="{529EA104-106A-495C-B482-8CF548102A66}" destId="{1DFCC467-1058-469A-8F49-59136B688281}" srcOrd="0" destOrd="0" presId="urn:microsoft.com/office/officeart/2008/layout/VerticalCircleList"/>
    <dgm:cxn modelId="{2DA22A00-26E7-4DD9-A4FE-0434BCAF7644}" type="presParOf" srcId="{1DFCC467-1058-469A-8F49-59136B688281}" destId="{C4A2C411-F985-49FA-866D-71AE33D22658}" srcOrd="0" destOrd="0" presId="urn:microsoft.com/office/officeart/2008/layout/VerticalCircleList"/>
    <dgm:cxn modelId="{DD7213AE-CF9F-4E1C-9BFF-5752B682FDCA}" type="presParOf" srcId="{1DFCC467-1058-469A-8F49-59136B688281}" destId="{2B4668F0-7EBE-47A0-B968-15C1FF401556}" srcOrd="1" destOrd="0" presId="urn:microsoft.com/office/officeart/2008/layout/VerticalCircleList"/>
    <dgm:cxn modelId="{B9922928-BCAF-4B68-9E91-0666BCE4A3B7}" type="presParOf" srcId="{1DFCC467-1058-469A-8F49-59136B688281}" destId="{F044FCD3-ECB0-46DD-84F6-707F99549724}" srcOrd="2" destOrd="0" presId="urn:microsoft.com/office/officeart/2008/layout/VerticalCircleList"/>
    <dgm:cxn modelId="{16BB228F-952C-4BE9-BC0E-F07F35CEF33C}" type="presParOf" srcId="{1DFCC467-1058-469A-8F49-59136B688281}" destId="{3AECF530-0DEC-429A-896A-A2747519891D}" srcOrd="3" destOrd="0" presId="urn:microsoft.com/office/officeart/2008/layout/VerticalCircleList"/>
    <dgm:cxn modelId="{86BC788C-35C2-452B-8BC4-91C9048810EC}" type="presParOf" srcId="{3AECF530-0DEC-429A-896A-A2747519891D}" destId="{D891833E-F55A-4D5F-9942-EE31AB0DB5B2}" srcOrd="0" destOrd="0" presId="urn:microsoft.com/office/officeart/2008/layout/VerticalCircleList"/>
    <dgm:cxn modelId="{A841A31F-1B33-457B-9437-317EB216912C}" type="presParOf" srcId="{529EA104-106A-495C-B482-8CF548102A66}" destId="{B60DC985-6CBF-47FA-A469-52EFED55A9C2}" srcOrd="1" destOrd="0" presId="urn:microsoft.com/office/officeart/2008/layout/VerticalCircleList"/>
    <dgm:cxn modelId="{5980CDDF-2582-4910-9CFC-C679110EE018}" type="presParOf" srcId="{529EA104-106A-495C-B482-8CF548102A66}" destId="{47117D44-5426-4569-986D-E6E243069B2F}" srcOrd="2" destOrd="0" presId="urn:microsoft.com/office/officeart/2008/layout/VerticalCircleList"/>
    <dgm:cxn modelId="{F0E5CEAA-9AB4-4412-ACFC-D602A072842A}" type="presParOf" srcId="{47117D44-5426-4569-986D-E6E243069B2F}" destId="{984AB458-F567-46D4-84BF-DF9E41E619B5}" srcOrd="0" destOrd="0" presId="urn:microsoft.com/office/officeart/2008/layout/VerticalCircleList"/>
    <dgm:cxn modelId="{BD43D574-1F57-4FF6-B1C8-3C0AE4D85694}" type="presParOf" srcId="{47117D44-5426-4569-986D-E6E243069B2F}" destId="{8B7F68E7-7F30-4DF7-BE80-DB6DE5E541F1}" srcOrd="1" destOrd="0" presId="urn:microsoft.com/office/officeart/2008/layout/VerticalCircleList"/>
    <dgm:cxn modelId="{590AFD42-BFBD-437F-A09C-98EB3FAB68D7}" type="presParOf" srcId="{47117D44-5426-4569-986D-E6E243069B2F}" destId="{EBDA927B-BB95-4C25-9A7F-16AA587DA7DF}" srcOrd="2" destOrd="0" presId="urn:microsoft.com/office/officeart/2008/layout/VerticalCircleList"/>
    <dgm:cxn modelId="{ECF471F0-5DDB-4157-93D4-753A867F4391}" type="presParOf" srcId="{47117D44-5426-4569-986D-E6E243069B2F}" destId="{0C9AA93D-AB63-4DCA-B73A-FAD1210BF055}" srcOrd="3" destOrd="0" presId="urn:microsoft.com/office/officeart/2008/layout/VerticalCircleList"/>
    <dgm:cxn modelId="{60BD3E69-3678-47C0-99DA-59C40A85A5D2}" type="presParOf" srcId="{0C9AA93D-AB63-4DCA-B73A-FAD1210BF055}" destId="{1129A056-9B04-4927-8E36-C119899EC820}" srcOrd="0" destOrd="0" presId="urn:microsoft.com/office/officeart/2008/layout/VerticalCircleList"/>
    <dgm:cxn modelId="{402E1B55-A03C-457C-8D6E-4B2B28E5701C}" type="presParOf" srcId="{0C9AA93D-AB63-4DCA-B73A-FAD1210BF055}" destId="{A791F158-3CC4-4AE6-8B9D-173D3BEE1311}" srcOrd="1" destOrd="0" presId="urn:microsoft.com/office/officeart/2008/layout/VerticalCircleList"/>
    <dgm:cxn modelId="{D102B2EF-DC2E-477D-A722-D6ABFF4D1426}" type="presParOf" srcId="{0C9AA93D-AB63-4DCA-B73A-FAD1210BF055}" destId="{49119246-BA6D-4239-A326-B5AC113037AB}"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778A3E-ED36-42DE-B9BB-E6EC0B497EB1}" type="doc">
      <dgm:prSet loTypeId="urn:microsoft.com/office/officeart/2005/8/layout/cycle2" loCatId="cycle" qsTypeId="urn:microsoft.com/office/officeart/2005/8/quickstyle/simple4" qsCatId="simple" csTypeId="urn:microsoft.com/office/officeart/2005/8/colors/colorful4" csCatId="colorful" phldr="1"/>
      <dgm:spPr/>
      <dgm:t>
        <a:bodyPr/>
        <a:lstStyle/>
        <a:p>
          <a:endParaRPr lang="zh-CN" altLang="en-US"/>
        </a:p>
      </dgm:t>
    </dgm:pt>
    <dgm:pt modelId="{DF7A9F53-A024-44B9-9CEB-B39C18670CC8}">
      <dgm:prSet phldrT="[文本]" custT="1"/>
      <dgm:spPr>
        <a:solidFill>
          <a:schemeClr val="bg1">
            <a:lumMod val="65000"/>
          </a:schemeClr>
        </a:solidFill>
      </dgm:spPr>
      <dgm:t>
        <a:bodyPr/>
        <a:lstStyle/>
        <a:p>
          <a:r>
            <a:rPr lang="zh-CN" altLang="en-US" sz="2400" dirty="0" smtClean="0">
              <a:latin typeface="微软雅黑" panose="020B0503020204020204" pitchFamily="34" charset="-122"/>
              <a:ea typeface="微软雅黑" panose="020B0503020204020204" pitchFamily="34" charset="-122"/>
            </a:rPr>
            <a:t>教</a:t>
          </a:r>
          <a:endParaRPr lang="zh-CN" altLang="en-US" sz="2400" dirty="0">
            <a:latin typeface="微软雅黑" panose="020B0503020204020204" pitchFamily="34" charset="-122"/>
            <a:ea typeface="微软雅黑" panose="020B0503020204020204" pitchFamily="34" charset="-122"/>
          </a:endParaRPr>
        </a:p>
      </dgm:t>
    </dgm:pt>
    <dgm:pt modelId="{F153322E-1F50-424F-A3A7-B12687164331}" type="parTrans" cxnId="{C32A57F8-A0E8-4128-AB80-6B580573DF54}">
      <dgm:prSet/>
      <dgm:spPr/>
      <dgm:t>
        <a:bodyPr/>
        <a:lstStyle/>
        <a:p>
          <a:endParaRPr lang="zh-CN" altLang="en-US"/>
        </a:p>
      </dgm:t>
    </dgm:pt>
    <dgm:pt modelId="{4A4972D5-6E83-4412-AC09-14A3E364D7EE}" type="sibTrans" cxnId="{C32A57F8-A0E8-4128-AB80-6B580573DF54}">
      <dgm:prSet/>
      <dgm:spPr>
        <a:solidFill>
          <a:schemeClr val="bg1">
            <a:lumMod val="65000"/>
          </a:schemeClr>
        </a:solidFill>
      </dgm:spPr>
      <dgm:t>
        <a:bodyPr/>
        <a:lstStyle/>
        <a:p>
          <a:endParaRPr lang="zh-CN" altLang="en-US"/>
        </a:p>
      </dgm:t>
    </dgm:pt>
    <dgm:pt modelId="{52E60580-2E92-46A2-8E2E-65401B4B162A}">
      <dgm:prSet phldrT="[文本]" custT="1"/>
      <dgm:spPr>
        <a:solidFill>
          <a:schemeClr val="accent1">
            <a:lumMod val="60000"/>
            <a:lumOff val="40000"/>
          </a:schemeClr>
        </a:solidFill>
      </dgm:spPr>
      <dgm:t>
        <a:bodyPr/>
        <a:lstStyle/>
        <a:p>
          <a:r>
            <a:rPr lang="zh-CN" altLang="en-US" sz="2400" dirty="0" smtClean="0">
              <a:latin typeface="微软雅黑" panose="020B0503020204020204" pitchFamily="34" charset="-122"/>
              <a:ea typeface="微软雅黑" panose="020B0503020204020204" pitchFamily="34" charset="-122"/>
            </a:rPr>
            <a:t>学</a:t>
          </a:r>
          <a:endParaRPr lang="zh-CN" altLang="en-US" sz="2400" dirty="0">
            <a:latin typeface="微软雅黑" panose="020B0503020204020204" pitchFamily="34" charset="-122"/>
            <a:ea typeface="微软雅黑" panose="020B0503020204020204" pitchFamily="34" charset="-122"/>
          </a:endParaRPr>
        </a:p>
      </dgm:t>
    </dgm:pt>
    <dgm:pt modelId="{32D7199B-6B30-4D22-BF22-44F00EAD3773}" type="parTrans" cxnId="{55520473-885F-492E-9222-C3908B5A89B2}">
      <dgm:prSet/>
      <dgm:spPr/>
      <dgm:t>
        <a:bodyPr/>
        <a:lstStyle/>
        <a:p>
          <a:endParaRPr lang="zh-CN" altLang="en-US"/>
        </a:p>
      </dgm:t>
    </dgm:pt>
    <dgm:pt modelId="{A46C493F-9876-4250-8F98-3FC5BFC3C89D}" type="sibTrans" cxnId="{55520473-885F-492E-9222-C3908B5A89B2}">
      <dgm:prSet/>
      <dgm:spPr>
        <a:solidFill>
          <a:schemeClr val="accent1">
            <a:lumMod val="60000"/>
            <a:lumOff val="40000"/>
          </a:schemeClr>
        </a:solidFill>
      </dgm:spPr>
      <dgm:t>
        <a:bodyPr/>
        <a:lstStyle/>
        <a:p>
          <a:endParaRPr lang="zh-CN" altLang="en-US"/>
        </a:p>
      </dgm:t>
    </dgm:pt>
    <dgm:pt modelId="{A0E10693-7980-4E35-9D37-E7ACEA12838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创</a:t>
          </a:r>
          <a:endParaRPr lang="zh-CN" altLang="en-US" sz="2400" dirty="0">
            <a:latin typeface="微软雅黑" panose="020B0503020204020204" pitchFamily="34" charset="-122"/>
            <a:ea typeface="微软雅黑" panose="020B0503020204020204" pitchFamily="34" charset="-122"/>
          </a:endParaRPr>
        </a:p>
      </dgm:t>
    </dgm:pt>
    <dgm:pt modelId="{2C6183F7-2B43-4CC9-831F-055EFBCB2051}" type="parTrans" cxnId="{FAE4F6D0-B97B-46EE-8AB8-D2DA4EF3B5EE}">
      <dgm:prSet/>
      <dgm:spPr/>
      <dgm:t>
        <a:bodyPr/>
        <a:lstStyle/>
        <a:p>
          <a:endParaRPr lang="zh-CN" altLang="en-US"/>
        </a:p>
      </dgm:t>
    </dgm:pt>
    <dgm:pt modelId="{E50F1FBD-7C4B-46CB-A8AD-4623EB82254B}" type="sibTrans" cxnId="{FAE4F6D0-B97B-46EE-8AB8-D2DA4EF3B5EE}">
      <dgm:prSet/>
      <dgm:spPr/>
      <dgm:t>
        <a:bodyPr/>
        <a:lstStyle/>
        <a:p>
          <a:endParaRPr lang="zh-CN" altLang="en-US"/>
        </a:p>
      </dgm:t>
    </dgm:pt>
    <dgm:pt modelId="{EB2766D7-4155-44D2-BB52-9FB584E45D63}">
      <dgm:prSet phldrT="[文本]"/>
      <dgm:spPr>
        <a:solidFill>
          <a:schemeClr val="accent5">
            <a:lumMod val="75000"/>
          </a:schemeClr>
        </a:solidFill>
      </dgm:spPr>
      <dgm:t>
        <a:bodyPr/>
        <a:lstStyle/>
        <a:p>
          <a:r>
            <a:rPr lang="zh-CN" altLang="en-US" dirty="0" smtClean="0">
              <a:latin typeface="微软雅黑" panose="020B0503020204020204" pitchFamily="34" charset="-122"/>
              <a:ea typeface="微软雅黑" panose="020B0503020204020204" pitchFamily="34" charset="-122"/>
            </a:rPr>
            <a:t>做</a:t>
          </a:r>
          <a:endParaRPr lang="zh-CN" altLang="en-US" dirty="0">
            <a:latin typeface="微软雅黑" panose="020B0503020204020204" pitchFamily="34" charset="-122"/>
            <a:ea typeface="微软雅黑" panose="020B0503020204020204" pitchFamily="34" charset="-122"/>
          </a:endParaRPr>
        </a:p>
      </dgm:t>
    </dgm:pt>
    <dgm:pt modelId="{88AE53E2-7198-4413-B698-C479F56735AF}" type="parTrans" cxnId="{BBA57A1B-97F8-4CDD-8BA1-508050A3CCB2}">
      <dgm:prSet/>
      <dgm:spPr/>
      <dgm:t>
        <a:bodyPr/>
        <a:lstStyle/>
        <a:p>
          <a:endParaRPr lang="zh-CN" altLang="en-US"/>
        </a:p>
      </dgm:t>
    </dgm:pt>
    <dgm:pt modelId="{D6F937ED-34E1-4C05-8D51-755000A1E136}" type="sibTrans" cxnId="{BBA57A1B-97F8-4CDD-8BA1-508050A3CCB2}">
      <dgm:prSet/>
      <dgm:spPr>
        <a:solidFill>
          <a:schemeClr val="accent5">
            <a:lumMod val="75000"/>
          </a:schemeClr>
        </a:solidFill>
      </dgm:spPr>
      <dgm:t>
        <a:bodyPr/>
        <a:lstStyle/>
        <a:p>
          <a:endParaRPr lang="zh-CN" altLang="en-US"/>
        </a:p>
      </dgm:t>
    </dgm:pt>
    <dgm:pt modelId="{DA64C7A8-15A1-4036-95AD-AC0003E97F07}" type="pres">
      <dgm:prSet presAssocID="{D9778A3E-ED36-42DE-B9BB-E6EC0B497EB1}" presName="cycle" presStyleCnt="0">
        <dgm:presLayoutVars>
          <dgm:dir/>
          <dgm:resizeHandles val="exact"/>
        </dgm:presLayoutVars>
      </dgm:prSet>
      <dgm:spPr/>
      <dgm:t>
        <a:bodyPr/>
        <a:lstStyle/>
        <a:p>
          <a:endParaRPr lang="zh-CN" altLang="en-US"/>
        </a:p>
      </dgm:t>
    </dgm:pt>
    <dgm:pt modelId="{82865B0E-CC95-4263-8D91-558D01887AF3}" type="pres">
      <dgm:prSet presAssocID="{DF7A9F53-A024-44B9-9CEB-B39C18670CC8}" presName="node" presStyleLbl="node1" presStyleIdx="0" presStyleCnt="4">
        <dgm:presLayoutVars>
          <dgm:bulletEnabled val="1"/>
        </dgm:presLayoutVars>
      </dgm:prSet>
      <dgm:spPr/>
      <dgm:t>
        <a:bodyPr/>
        <a:lstStyle/>
        <a:p>
          <a:endParaRPr lang="zh-CN" altLang="en-US"/>
        </a:p>
      </dgm:t>
    </dgm:pt>
    <dgm:pt modelId="{F681D767-4143-4992-BAAF-43A7E6AF55A3}" type="pres">
      <dgm:prSet presAssocID="{4A4972D5-6E83-4412-AC09-14A3E364D7EE}" presName="sibTrans" presStyleLbl="sibTrans2D1" presStyleIdx="0" presStyleCnt="4"/>
      <dgm:spPr/>
      <dgm:t>
        <a:bodyPr/>
        <a:lstStyle/>
        <a:p>
          <a:endParaRPr lang="zh-CN" altLang="en-US"/>
        </a:p>
      </dgm:t>
    </dgm:pt>
    <dgm:pt modelId="{3608D231-1A36-4FF9-8F4B-968E2FEA5FDC}" type="pres">
      <dgm:prSet presAssocID="{4A4972D5-6E83-4412-AC09-14A3E364D7EE}" presName="connectorText" presStyleLbl="sibTrans2D1" presStyleIdx="0" presStyleCnt="4"/>
      <dgm:spPr/>
      <dgm:t>
        <a:bodyPr/>
        <a:lstStyle/>
        <a:p>
          <a:endParaRPr lang="zh-CN" altLang="en-US"/>
        </a:p>
      </dgm:t>
    </dgm:pt>
    <dgm:pt modelId="{04890EFF-817C-4178-A16C-3BF260C76011}" type="pres">
      <dgm:prSet presAssocID="{52E60580-2E92-46A2-8E2E-65401B4B162A}" presName="node" presStyleLbl="node1" presStyleIdx="1" presStyleCnt="4">
        <dgm:presLayoutVars>
          <dgm:bulletEnabled val="1"/>
        </dgm:presLayoutVars>
      </dgm:prSet>
      <dgm:spPr/>
      <dgm:t>
        <a:bodyPr/>
        <a:lstStyle/>
        <a:p>
          <a:endParaRPr lang="zh-CN" altLang="en-US"/>
        </a:p>
      </dgm:t>
    </dgm:pt>
    <dgm:pt modelId="{AB5CF8BB-6EAE-4D91-BE6D-16CC1F577A1B}" type="pres">
      <dgm:prSet presAssocID="{A46C493F-9876-4250-8F98-3FC5BFC3C89D}" presName="sibTrans" presStyleLbl="sibTrans2D1" presStyleIdx="1" presStyleCnt="4"/>
      <dgm:spPr/>
      <dgm:t>
        <a:bodyPr/>
        <a:lstStyle/>
        <a:p>
          <a:endParaRPr lang="zh-CN" altLang="en-US"/>
        </a:p>
      </dgm:t>
    </dgm:pt>
    <dgm:pt modelId="{7C9A6668-BB93-49D7-AB1F-290D62AA0202}" type="pres">
      <dgm:prSet presAssocID="{A46C493F-9876-4250-8F98-3FC5BFC3C89D}" presName="connectorText" presStyleLbl="sibTrans2D1" presStyleIdx="1" presStyleCnt="4"/>
      <dgm:spPr/>
      <dgm:t>
        <a:bodyPr/>
        <a:lstStyle/>
        <a:p>
          <a:endParaRPr lang="zh-CN" altLang="en-US"/>
        </a:p>
      </dgm:t>
    </dgm:pt>
    <dgm:pt modelId="{79B32FE3-8DB8-4A8E-B502-6F0D6F0CBC37}" type="pres">
      <dgm:prSet presAssocID="{EB2766D7-4155-44D2-BB52-9FB584E45D63}" presName="node" presStyleLbl="node1" presStyleIdx="2" presStyleCnt="4">
        <dgm:presLayoutVars>
          <dgm:bulletEnabled val="1"/>
        </dgm:presLayoutVars>
      </dgm:prSet>
      <dgm:spPr/>
      <dgm:t>
        <a:bodyPr/>
        <a:lstStyle/>
        <a:p>
          <a:endParaRPr lang="zh-CN" altLang="en-US"/>
        </a:p>
      </dgm:t>
    </dgm:pt>
    <dgm:pt modelId="{2736C80C-7B49-4F71-8351-E829A101CB25}" type="pres">
      <dgm:prSet presAssocID="{D6F937ED-34E1-4C05-8D51-755000A1E136}" presName="sibTrans" presStyleLbl="sibTrans2D1" presStyleIdx="2" presStyleCnt="4"/>
      <dgm:spPr/>
      <dgm:t>
        <a:bodyPr/>
        <a:lstStyle/>
        <a:p>
          <a:endParaRPr lang="zh-CN" altLang="en-US"/>
        </a:p>
      </dgm:t>
    </dgm:pt>
    <dgm:pt modelId="{C7DA387C-6076-4644-B263-D9992A7A0CE3}" type="pres">
      <dgm:prSet presAssocID="{D6F937ED-34E1-4C05-8D51-755000A1E136}" presName="connectorText" presStyleLbl="sibTrans2D1" presStyleIdx="2" presStyleCnt="4"/>
      <dgm:spPr/>
      <dgm:t>
        <a:bodyPr/>
        <a:lstStyle/>
        <a:p>
          <a:endParaRPr lang="zh-CN" altLang="en-US"/>
        </a:p>
      </dgm:t>
    </dgm:pt>
    <dgm:pt modelId="{6633279C-D4AB-4F57-9982-3DFC826BB13D}" type="pres">
      <dgm:prSet presAssocID="{A0E10693-7980-4E35-9D37-E7ACEA128388}" presName="node" presStyleLbl="node1" presStyleIdx="3" presStyleCnt="4">
        <dgm:presLayoutVars>
          <dgm:bulletEnabled val="1"/>
        </dgm:presLayoutVars>
      </dgm:prSet>
      <dgm:spPr/>
      <dgm:t>
        <a:bodyPr/>
        <a:lstStyle/>
        <a:p>
          <a:endParaRPr lang="zh-CN" altLang="en-US"/>
        </a:p>
      </dgm:t>
    </dgm:pt>
    <dgm:pt modelId="{D7296272-998E-4D64-9987-7ED6E0FD1C74}" type="pres">
      <dgm:prSet presAssocID="{E50F1FBD-7C4B-46CB-A8AD-4623EB82254B}" presName="sibTrans" presStyleLbl="sibTrans2D1" presStyleIdx="3" presStyleCnt="4"/>
      <dgm:spPr/>
      <dgm:t>
        <a:bodyPr/>
        <a:lstStyle/>
        <a:p>
          <a:endParaRPr lang="zh-CN" altLang="en-US"/>
        </a:p>
      </dgm:t>
    </dgm:pt>
    <dgm:pt modelId="{E673BC4C-BB1F-470B-B855-DA087E7D94D3}" type="pres">
      <dgm:prSet presAssocID="{E50F1FBD-7C4B-46CB-A8AD-4623EB82254B}" presName="connectorText" presStyleLbl="sibTrans2D1" presStyleIdx="3" presStyleCnt="4"/>
      <dgm:spPr/>
      <dgm:t>
        <a:bodyPr/>
        <a:lstStyle/>
        <a:p>
          <a:endParaRPr lang="zh-CN" altLang="en-US"/>
        </a:p>
      </dgm:t>
    </dgm:pt>
  </dgm:ptLst>
  <dgm:cxnLst>
    <dgm:cxn modelId="{E07EA59E-3761-450B-831F-461A18E18F3C}" type="presOf" srcId="{4A4972D5-6E83-4412-AC09-14A3E364D7EE}" destId="{F681D767-4143-4992-BAAF-43A7E6AF55A3}" srcOrd="0" destOrd="0" presId="urn:microsoft.com/office/officeart/2005/8/layout/cycle2"/>
    <dgm:cxn modelId="{A9858940-CC99-44CA-A69C-36B0ECF0B870}" type="presOf" srcId="{A46C493F-9876-4250-8F98-3FC5BFC3C89D}" destId="{AB5CF8BB-6EAE-4D91-BE6D-16CC1F577A1B}" srcOrd="0" destOrd="0" presId="urn:microsoft.com/office/officeart/2005/8/layout/cycle2"/>
    <dgm:cxn modelId="{FAE4F6D0-B97B-46EE-8AB8-D2DA4EF3B5EE}" srcId="{D9778A3E-ED36-42DE-B9BB-E6EC0B497EB1}" destId="{A0E10693-7980-4E35-9D37-E7ACEA128388}" srcOrd="3" destOrd="0" parTransId="{2C6183F7-2B43-4CC9-831F-055EFBCB2051}" sibTransId="{E50F1FBD-7C4B-46CB-A8AD-4623EB82254B}"/>
    <dgm:cxn modelId="{7DFFE060-68EE-4A45-87F0-BB4FB81405E6}" type="presOf" srcId="{D6F937ED-34E1-4C05-8D51-755000A1E136}" destId="{2736C80C-7B49-4F71-8351-E829A101CB25}" srcOrd="0" destOrd="0" presId="urn:microsoft.com/office/officeart/2005/8/layout/cycle2"/>
    <dgm:cxn modelId="{55520473-885F-492E-9222-C3908B5A89B2}" srcId="{D9778A3E-ED36-42DE-B9BB-E6EC0B497EB1}" destId="{52E60580-2E92-46A2-8E2E-65401B4B162A}" srcOrd="1" destOrd="0" parTransId="{32D7199B-6B30-4D22-BF22-44F00EAD3773}" sibTransId="{A46C493F-9876-4250-8F98-3FC5BFC3C89D}"/>
    <dgm:cxn modelId="{C32A57F8-A0E8-4128-AB80-6B580573DF54}" srcId="{D9778A3E-ED36-42DE-B9BB-E6EC0B497EB1}" destId="{DF7A9F53-A024-44B9-9CEB-B39C18670CC8}" srcOrd="0" destOrd="0" parTransId="{F153322E-1F50-424F-A3A7-B12687164331}" sibTransId="{4A4972D5-6E83-4412-AC09-14A3E364D7EE}"/>
    <dgm:cxn modelId="{739BDF74-AC00-4E27-82CF-DC7EADE36BBF}" type="presOf" srcId="{D9778A3E-ED36-42DE-B9BB-E6EC0B497EB1}" destId="{DA64C7A8-15A1-4036-95AD-AC0003E97F07}" srcOrd="0" destOrd="0" presId="urn:microsoft.com/office/officeart/2005/8/layout/cycle2"/>
    <dgm:cxn modelId="{93E01E37-A389-40DE-9EB4-7F88573CAEEA}" type="presOf" srcId="{E50F1FBD-7C4B-46CB-A8AD-4623EB82254B}" destId="{E673BC4C-BB1F-470B-B855-DA087E7D94D3}" srcOrd="1" destOrd="0" presId="urn:microsoft.com/office/officeart/2005/8/layout/cycle2"/>
    <dgm:cxn modelId="{98BA5232-B555-439F-8DF8-B1ABD7F780BA}" type="presOf" srcId="{A46C493F-9876-4250-8F98-3FC5BFC3C89D}" destId="{7C9A6668-BB93-49D7-AB1F-290D62AA0202}" srcOrd="1" destOrd="0" presId="urn:microsoft.com/office/officeart/2005/8/layout/cycle2"/>
    <dgm:cxn modelId="{E3107F5C-320E-486D-86BE-DFDE30E2D229}" type="presOf" srcId="{52E60580-2E92-46A2-8E2E-65401B4B162A}" destId="{04890EFF-817C-4178-A16C-3BF260C76011}" srcOrd="0" destOrd="0" presId="urn:microsoft.com/office/officeart/2005/8/layout/cycle2"/>
    <dgm:cxn modelId="{BBA57A1B-97F8-4CDD-8BA1-508050A3CCB2}" srcId="{D9778A3E-ED36-42DE-B9BB-E6EC0B497EB1}" destId="{EB2766D7-4155-44D2-BB52-9FB584E45D63}" srcOrd="2" destOrd="0" parTransId="{88AE53E2-7198-4413-B698-C479F56735AF}" sibTransId="{D6F937ED-34E1-4C05-8D51-755000A1E136}"/>
    <dgm:cxn modelId="{4F8DAFB7-F3A7-4DC8-BEAC-9631218F7B49}" type="presOf" srcId="{A0E10693-7980-4E35-9D37-E7ACEA128388}" destId="{6633279C-D4AB-4F57-9982-3DFC826BB13D}" srcOrd="0" destOrd="0" presId="urn:microsoft.com/office/officeart/2005/8/layout/cycle2"/>
    <dgm:cxn modelId="{AB0D12D8-3B74-4545-91A4-8C90F9C2A5B4}" type="presOf" srcId="{EB2766D7-4155-44D2-BB52-9FB584E45D63}" destId="{79B32FE3-8DB8-4A8E-B502-6F0D6F0CBC37}" srcOrd="0" destOrd="0" presId="urn:microsoft.com/office/officeart/2005/8/layout/cycle2"/>
    <dgm:cxn modelId="{38D7AF8B-03E5-4514-AE06-71F8CDCED4AC}" type="presOf" srcId="{E50F1FBD-7C4B-46CB-A8AD-4623EB82254B}" destId="{D7296272-998E-4D64-9987-7ED6E0FD1C74}" srcOrd="0" destOrd="0" presId="urn:microsoft.com/office/officeart/2005/8/layout/cycle2"/>
    <dgm:cxn modelId="{1C9B293E-F415-4E57-AA49-826C164A0A4F}" type="presOf" srcId="{4A4972D5-6E83-4412-AC09-14A3E364D7EE}" destId="{3608D231-1A36-4FF9-8F4B-968E2FEA5FDC}" srcOrd="1" destOrd="0" presId="urn:microsoft.com/office/officeart/2005/8/layout/cycle2"/>
    <dgm:cxn modelId="{884A8F55-5FEC-4E07-A44A-A14022F808F7}" type="presOf" srcId="{DF7A9F53-A024-44B9-9CEB-B39C18670CC8}" destId="{82865B0E-CC95-4263-8D91-558D01887AF3}" srcOrd="0" destOrd="0" presId="urn:microsoft.com/office/officeart/2005/8/layout/cycle2"/>
    <dgm:cxn modelId="{8249C368-6391-4244-8E9F-29D9F5FAC822}" type="presOf" srcId="{D6F937ED-34E1-4C05-8D51-755000A1E136}" destId="{C7DA387C-6076-4644-B263-D9992A7A0CE3}" srcOrd="1" destOrd="0" presId="urn:microsoft.com/office/officeart/2005/8/layout/cycle2"/>
    <dgm:cxn modelId="{8719CC32-ACAD-48D3-8342-FAF8661CF12A}" type="presParOf" srcId="{DA64C7A8-15A1-4036-95AD-AC0003E97F07}" destId="{82865B0E-CC95-4263-8D91-558D01887AF3}" srcOrd="0" destOrd="0" presId="urn:microsoft.com/office/officeart/2005/8/layout/cycle2"/>
    <dgm:cxn modelId="{B20692EE-FC03-480D-BDCD-D46E27E6DA08}" type="presParOf" srcId="{DA64C7A8-15A1-4036-95AD-AC0003E97F07}" destId="{F681D767-4143-4992-BAAF-43A7E6AF55A3}" srcOrd="1" destOrd="0" presId="urn:microsoft.com/office/officeart/2005/8/layout/cycle2"/>
    <dgm:cxn modelId="{245D6F56-24FC-4FC5-9C43-B790452C3C6C}" type="presParOf" srcId="{F681D767-4143-4992-BAAF-43A7E6AF55A3}" destId="{3608D231-1A36-4FF9-8F4B-968E2FEA5FDC}" srcOrd="0" destOrd="0" presId="urn:microsoft.com/office/officeart/2005/8/layout/cycle2"/>
    <dgm:cxn modelId="{A21A24B9-B119-4DA8-8324-E771DDF90DCC}" type="presParOf" srcId="{DA64C7A8-15A1-4036-95AD-AC0003E97F07}" destId="{04890EFF-817C-4178-A16C-3BF260C76011}" srcOrd="2" destOrd="0" presId="urn:microsoft.com/office/officeart/2005/8/layout/cycle2"/>
    <dgm:cxn modelId="{C84EC2EB-D5EF-4D6E-BE9A-38774A7F3C5A}" type="presParOf" srcId="{DA64C7A8-15A1-4036-95AD-AC0003E97F07}" destId="{AB5CF8BB-6EAE-4D91-BE6D-16CC1F577A1B}" srcOrd="3" destOrd="0" presId="urn:microsoft.com/office/officeart/2005/8/layout/cycle2"/>
    <dgm:cxn modelId="{45D3EB89-91E1-4B2F-A980-05F4E5A438FC}" type="presParOf" srcId="{AB5CF8BB-6EAE-4D91-BE6D-16CC1F577A1B}" destId="{7C9A6668-BB93-49D7-AB1F-290D62AA0202}" srcOrd="0" destOrd="0" presId="urn:microsoft.com/office/officeart/2005/8/layout/cycle2"/>
    <dgm:cxn modelId="{AC83C080-5CDA-448E-BD9A-3EA49DA82FE7}" type="presParOf" srcId="{DA64C7A8-15A1-4036-95AD-AC0003E97F07}" destId="{79B32FE3-8DB8-4A8E-B502-6F0D6F0CBC37}" srcOrd="4" destOrd="0" presId="urn:microsoft.com/office/officeart/2005/8/layout/cycle2"/>
    <dgm:cxn modelId="{42139A5B-4502-4E65-A9D4-60C9F846E8E3}" type="presParOf" srcId="{DA64C7A8-15A1-4036-95AD-AC0003E97F07}" destId="{2736C80C-7B49-4F71-8351-E829A101CB25}" srcOrd="5" destOrd="0" presId="urn:microsoft.com/office/officeart/2005/8/layout/cycle2"/>
    <dgm:cxn modelId="{15DF3C97-ED51-426A-A88B-7212DC69E258}" type="presParOf" srcId="{2736C80C-7B49-4F71-8351-E829A101CB25}" destId="{C7DA387C-6076-4644-B263-D9992A7A0CE3}" srcOrd="0" destOrd="0" presId="urn:microsoft.com/office/officeart/2005/8/layout/cycle2"/>
    <dgm:cxn modelId="{F528A18F-9DB1-4946-BB8A-DDF87590803F}" type="presParOf" srcId="{DA64C7A8-15A1-4036-95AD-AC0003E97F07}" destId="{6633279C-D4AB-4F57-9982-3DFC826BB13D}" srcOrd="6" destOrd="0" presId="urn:microsoft.com/office/officeart/2005/8/layout/cycle2"/>
    <dgm:cxn modelId="{8D8F2BD6-D79D-4E09-9B81-BA58E8B3CFD9}" type="presParOf" srcId="{DA64C7A8-15A1-4036-95AD-AC0003E97F07}" destId="{D7296272-998E-4D64-9987-7ED6E0FD1C74}" srcOrd="7" destOrd="0" presId="urn:microsoft.com/office/officeart/2005/8/layout/cycle2"/>
    <dgm:cxn modelId="{EEC26962-488E-45D3-A69F-89872DE9618F}" type="presParOf" srcId="{D7296272-998E-4D64-9987-7ED6E0FD1C74}" destId="{E673BC4C-BB1F-470B-B855-DA087E7D94D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12B44F-E5A9-4C19-AECA-D007C233DC19}" type="doc">
      <dgm:prSet loTypeId="urn:microsoft.com/office/officeart/2005/8/layout/hProcess9" loCatId="process" qsTypeId="urn:microsoft.com/office/officeart/2005/8/quickstyle/simple1" qsCatId="simple" csTypeId="urn:microsoft.com/office/officeart/2005/8/colors/colorful4" csCatId="colorful" phldr="1"/>
      <dgm:spPr/>
    </dgm:pt>
    <dgm:pt modelId="{2032E7DA-5623-4DC9-82A5-D1B1780E7806}">
      <dgm:prSet phldrT="[文本]" custT="1"/>
      <dgm:spPr>
        <a:xfrm>
          <a:off x="78343" y="228600"/>
          <a:ext cx="1108580" cy="304800"/>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dirty="0">
            <a:solidFill>
              <a:sysClr val="window" lastClr="FFFFFF"/>
            </a:solidFill>
            <a:latin typeface="微软雅黑" panose="020B0503020204020204" pitchFamily="34" charset="-122"/>
            <a:ea typeface="微软雅黑" panose="020B0503020204020204" pitchFamily="34" charset="-122"/>
            <a:cs typeface="+mn-cs"/>
          </a:endParaRPr>
        </a:p>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文化熏陶</a:t>
          </a:r>
        </a:p>
      </dgm:t>
    </dgm:pt>
    <dgm:pt modelId="{6C5920BC-D353-4DB4-999D-836A4EDC54A2}" type="par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E6BA9D1-37D7-4A11-B03F-8D13A6324B23}" type="sib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8049CE1-882F-4113-AF64-2EF530626C8B}">
      <dgm:prSet phldrT="[文本]" custT="1"/>
      <dgm:spPr>
        <a:xfrm>
          <a:off x="1287913" y="228600"/>
          <a:ext cx="922184" cy="304800"/>
        </a:xfr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ln>
        <a:effectLst/>
      </dgm:spPr>
      <dgm:t>
        <a:bodyPr/>
        <a:lstStyle/>
        <a:p>
          <a:pPr algn="ctr">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创新思维训练</a:t>
          </a:r>
        </a:p>
      </dgm:t>
    </dgm:pt>
    <dgm:pt modelId="{BBC83CB8-0E9A-41BF-A05E-9C9AA1AD0F35}" type="par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574F528-7DE8-4428-8E9C-EBD2EE98725A}" type="sib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4CB57901-547E-4449-AEC8-64389282002B}">
      <dgm:prSet phldrT="[文本]" custT="1"/>
      <dgm:spPr>
        <a:xfrm>
          <a:off x="2297511" y="228600"/>
          <a:ext cx="981839" cy="304800"/>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pPr algn="ct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创客实践</a:t>
          </a:r>
        </a:p>
      </dgm:t>
    </dgm:pt>
    <dgm:pt modelId="{BF7E5ABE-0432-4B71-9DD0-DCEA9CA05384}" type="par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A3AF5319-38DB-4F58-BE22-BCFA60E8EA65}" type="sib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3F506CE-A685-4A5E-93FC-24A3DA40D6B8}">
      <dgm:prSet custT="1"/>
      <dgm:spPr>
        <a:xfrm>
          <a:off x="3352485" y="228600"/>
          <a:ext cx="1030264" cy="304800"/>
        </a:xfr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创业能力培养</a:t>
          </a:r>
        </a:p>
      </dgm:t>
    </dgm:pt>
    <dgm:pt modelId="{47F7A269-684C-42DC-8704-16D92E07F9E5}" type="par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68199A3D-F93C-4353-AC30-37D500A495AF}" type="sib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94851F66-A1D5-4E17-9AB3-7E993FD4BA8E}">
      <dgm:prSet custT="1"/>
      <dgm:spPr>
        <a:xfrm>
          <a:off x="4447703" y="228600"/>
          <a:ext cx="960352" cy="304800"/>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孵化引领</a:t>
          </a:r>
        </a:p>
      </dgm:t>
    </dgm:pt>
    <dgm:pt modelId="{1031CE71-A5BC-4798-B36C-C92FA2EB37C5}" type="par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4650356A-4980-4212-AFD8-C6F03C60D60A}" type="sib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9839D424-3644-4897-8B9D-A1971FB583EE}" type="pres">
      <dgm:prSet presAssocID="{D612B44F-E5A9-4C19-AECA-D007C233DC19}" presName="CompostProcess" presStyleCnt="0">
        <dgm:presLayoutVars>
          <dgm:dir/>
          <dgm:resizeHandles val="exact"/>
        </dgm:presLayoutVars>
      </dgm:prSet>
      <dgm:spPr/>
    </dgm:pt>
    <dgm:pt modelId="{21A75A8D-709A-434F-8A03-C0AD9DCE456D}" type="pres">
      <dgm:prSet presAssocID="{D612B44F-E5A9-4C19-AECA-D007C233DC19}" presName="arrow" presStyleLbl="bgShp" presStyleIdx="0" presStyleCnt="1" custScaleX="117647" custLinFactNeighborX="-802"/>
      <dgm:spPr>
        <a:xfrm>
          <a:off x="0" y="0"/>
          <a:ext cx="5591172" cy="762000"/>
        </a:xfrm>
        <a:prstGeom prst="rightArrow">
          <a:avLst/>
        </a:prstGeom>
        <a:solidFill>
          <a:srgbClr val="8064A2">
            <a:tint val="40000"/>
            <a:hueOff val="0"/>
            <a:satOff val="0"/>
            <a:lumOff val="0"/>
            <a:alphaOff val="0"/>
          </a:srgbClr>
        </a:solidFill>
        <a:ln>
          <a:noFill/>
        </a:ln>
        <a:effectLst/>
      </dgm:spPr>
    </dgm:pt>
    <dgm:pt modelId="{296E3B56-3A2D-4856-9EA5-FA6E5F8E9DA9}" type="pres">
      <dgm:prSet presAssocID="{D612B44F-E5A9-4C19-AECA-D007C233DC19}" presName="linearProcess" presStyleCnt="0"/>
      <dgm:spPr/>
    </dgm:pt>
    <dgm:pt modelId="{074C35FE-7E05-4A36-8176-FD1FFCBD0596}" type="pres">
      <dgm:prSet presAssocID="{2032E7DA-5623-4DC9-82A5-D1B1780E7806}" presName="textNode" presStyleLbl="node1" presStyleIdx="0" presStyleCnt="5" custScaleX="87862" custLinFactX="-3911" custLinFactNeighborX="-100000">
        <dgm:presLayoutVars>
          <dgm:bulletEnabled val="1"/>
        </dgm:presLayoutVars>
      </dgm:prSet>
      <dgm:spPr>
        <a:prstGeom prst="roundRect">
          <a:avLst/>
        </a:prstGeom>
      </dgm:spPr>
      <dgm:t>
        <a:bodyPr/>
        <a:lstStyle/>
        <a:p>
          <a:endParaRPr lang="zh-CN" altLang="en-US"/>
        </a:p>
      </dgm:t>
    </dgm:pt>
    <dgm:pt modelId="{9D58CEFE-F1DD-4D3F-8D3A-5C43FCECFB1D}" type="pres">
      <dgm:prSet presAssocID="{2E6BA9D1-37D7-4A11-B03F-8D13A6324B23}" presName="sibTrans" presStyleCnt="0"/>
      <dgm:spPr/>
    </dgm:pt>
    <dgm:pt modelId="{A724122E-4719-4277-9AC8-E16235D86D74}" type="pres">
      <dgm:prSet presAssocID="{C8049CE1-882F-4113-AF64-2EF530626C8B}" presName="textNode" presStyleLbl="node1" presStyleIdx="1" presStyleCnt="5" custScaleX="73089" custLinFactX="-300" custLinFactNeighborX="-100000">
        <dgm:presLayoutVars>
          <dgm:bulletEnabled val="1"/>
        </dgm:presLayoutVars>
      </dgm:prSet>
      <dgm:spPr>
        <a:prstGeom prst="roundRect">
          <a:avLst/>
        </a:prstGeom>
      </dgm:spPr>
      <dgm:t>
        <a:bodyPr/>
        <a:lstStyle/>
        <a:p>
          <a:endParaRPr lang="zh-CN" altLang="en-US"/>
        </a:p>
      </dgm:t>
    </dgm:pt>
    <dgm:pt modelId="{8F5BF10E-999E-4423-B727-03FDB0331E8D}" type="pres">
      <dgm:prSet presAssocID="{C574F528-7DE8-4428-8E9C-EBD2EE98725A}" presName="sibTrans" presStyleCnt="0"/>
      <dgm:spPr/>
    </dgm:pt>
    <dgm:pt modelId="{EA9C3EC2-12DD-4D31-8199-B4865CDE1617}" type="pres">
      <dgm:prSet presAssocID="{4CB57901-547E-4449-AEC8-64389282002B}" presName="textNode" presStyleLbl="node1" presStyleIdx="2" presStyleCnt="5" custScaleX="77817" custLinFactNeighborX="-49126">
        <dgm:presLayoutVars>
          <dgm:bulletEnabled val="1"/>
        </dgm:presLayoutVars>
      </dgm:prSet>
      <dgm:spPr>
        <a:prstGeom prst="roundRect">
          <a:avLst/>
        </a:prstGeom>
      </dgm:spPr>
      <dgm:t>
        <a:bodyPr/>
        <a:lstStyle/>
        <a:p>
          <a:endParaRPr lang="zh-CN" altLang="en-US"/>
        </a:p>
      </dgm:t>
    </dgm:pt>
    <dgm:pt modelId="{E00188BF-56AC-4EB8-BD92-FDBCDE875B3E}" type="pres">
      <dgm:prSet presAssocID="{A3AF5319-38DB-4F58-BE22-BCFA60E8EA65}" presName="sibTrans" presStyleCnt="0"/>
      <dgm:spPr/>
    </dgm:pt>
    <dgm:pt modelId="{67D15CF9-5179-46A1-A660-198859E5E786}" type="pres">
      <dgm:prSet presAssocID="{23F506CE-A685-4A5E-93FC-24A3DA40D6B8}" presName="textNode" presStyleLbl="node1" presStyleIdx="3" presStyleCnt="5" custScaleX="81655" custLinFactNeighborX="-17184">
        <dgm:presLayoutVars>
          <dgm:bulletEnabled val="1"/>
        </dgm:presLayoutVars>
      </dgm:prSet>
      <dgm:spPr>
        <a:prstGeom prst="roundRect">
          <a:avLst/>
        </a:prstGeom>
      </dgm:spPr>
      <dgm:t>
        <a:bodyPr/>
        <a:lstStyle/>
        <a:p>
          <a:endParaRPr lang="zh-CN" altLang="en-US"/>
        </a:p>
      </dgm:t>
    </dgm:pt>
    <dgm:pt modelId="{99451F09-BBCA-4B54-900B-4EF0624A6908}" type="pres">
      <dgm:prSet presAssocID="{68199A3D-F93C-4353-AC30-37D500A495AF}" presName="sibTrans" presStyleCnt="0"/>
      <dgm:spPr/>
    </dgm:pt>
    <dgm:pt modelId="{82699592-9DDB-4624-8A67-3BE34F82486E}" type="pres">
      <dgm:prSet presAssocID="{94851F66-A1D5-4E17-9AB3-7E993FD4BA8E}" presName="textNode" presStyleLbl="node1" presStyleIdx="4" presStyleCnt="5" custScaleX="76114">
        <dgm:presLayoutVars>
          <dgm:bulletEnabled val="1"/>
        </dgm:presLayoutVars>
      </dgm:prSet>
      <dgm:spPr>
        <a:prstGeom prst="roundRect">
          <a:avLst/>
        </a:prstGeom>
      </dgm:spPr>
      <dgm:t>
        <a:bodyPr/>
        <a:lstStyle/>
        <a:p>
          <a:endParaRPr lang="zh-CN" altLang="en-US"/>
        </a:p>
      </dgm:t>
    </dgm:pt>
  </dgm:ptLst>
  <dgm:cxnLst>
    <dgm:cxn modelId="{27DF7FE9-9332-40C6-AE01-4F63FE0DE2FB}" type="presOf" srcId="{4CB57901-547E-4449-AEC8-64389282002B}" destId="{EA9C3EC2-12DD-4D31-8199-B4865CDE1617}" srcOrd="0" destOrd="0" presId="urn:microsoft.com/office/officeart/2005/8/layout/hProcess9"/>
    <dgm:cxn modelId="{1ADFDBE7-FDEA-4260-B7FF-BB7C51BD9A39}" srcId="{D612B44F-E5A9-4C19-AECA-D007C233DC19}" destId="{C8049CE1-882F-4113-AF64-2EF530626C8B}" srcOrd="1" destOrd="0" parTransId="{BBC83CB8-0E9A-41BF-A05E-9C9AA1AD0F35}" sibTransId="{C574F528-7DE8-4428-8E9C-EBD2EE98725A}"/>
    <dgm:cxn modelId="{3D809ED3-AE44-4242-A589-690AFC8D305F}" type="presOf" srcId="{2032E7DA-5623-4DC9-82A5-D1B1780E7806}" destId="{074C35FE-7E05-4A36-8176-FD1FFCBD0596}" srcOrd="0" destOrd="0" presId="urn:microsoft.com/office/officeart/2005/8/layout/hProcess9"/>
    <dgm:cxn modelId="{964754BB-55CA-4A9E-AE0E-1E39EEDE35F3}" type="presOf" srcId="{D612B44F-E5A9-4C19-AECA-D007C233DC19}" destId="{9839D424-3644-4897-8B9D-A1971FB583EE}" srcOrd="0" destOrd="0" presId="urn:microsoft.com/office/officeart/2005/8/layout/hProcess9"/>
    <dgm:cxn modelId="{7F4BCD8F-FEFA-4A3E-8107-F344768C61A7}" type="presOf" srcId="{23F506CE-A685-4A5E-93FC-24A3DA40D6B8}" destId="{67D15CF9-5179-46A1-A660-198859E5E786}" srcOrd="0" destOrd="0" presId="urn:microsoft.com/office/officeart/2005/8/layout/hProcess9"/>
    <dgm:cxn modelId="{0F586F7E-DAEE-4D57-B7FE-F273D49E5710}" srcId="{D612B44F-E5A9-4C19-AECA-D007C233DC19}" destId="{4CB57901-547E-4449-AEC8-64389282002B}" srcOrd="2" destOrd="0" parTransId="{BF7E5ABE-0432-4B71-9DD0-DCEA9CA05384}" sibTransId="{A3AF5319-38DB-4F58-BE22-BCFA60E8EA65}"/>
    <dgm:cxn modelId="{9BBFEA66-C018-498A-9209-EF40884D6EEF}" srcId="{D612B44F-E5A9-4C19-AECA-D007C233DC19}" destId="{94851F66-A1D5-4E17-9AB3-7E993FD4BA8E}" srcOrd="4" destOrd="0" parTransId="{1031CE71-A5BC-4798-B36C-C92FA2EB37C5}" sibTransId="{4650356A-4980-4212-AFD8-C6F03C60D60A}"/>
    <dgm:cxn modelId="{B9C1850C-0FE3-426E-AA5B-A6B5144FAC68}" srcId="{D612B44F-E5A9-4C19-AECA-D007C233DC19}" destId="{23F506CE-A685-4A5E-93FC-24A3DA40D6B8}" srcOrd="3" destOrd="0" parTransId="{47F7A269-684C-42DC-8704-16D92E07F9E5}" sibTransId="{68199A3D-F93C-4353-AC30-37D500A495AF}"/>
    <dgm:cxn modelId="{C5EC1546-AA45-4E00-919C-82943AC2EF4E}" srcId="{D612B44F-E5A9-4C19-AECA-D007C233DC19}" destId="{2032E7DA-5623-4DC9-82A5-D1B1780E7806}" srcOrd="0" destOrd="0" parTransId="{6C5920BC-D353-4DB4-999D-836A4EDC54A2}" sibTransId="{2E6BA9D1-37D7-4A11-B03F-8D13A6324B23}"/>
    <dgm:cxn modelId="{A581959A-8EF9-4E3B-AFA0-8882E3870ABF}" type="presOf" srcId="{C8049CE1-882F-4113-AF64-2EF530626C8B}" destId="{A724122E-4719-4277-9AC8-E16235D86D74}" srcOrd="0" destOrd="0" presId="urn:microsoft.com/office/officeart/2005/8/layout/hProcess9"/>
    <dgm:cxn modelId="{DE95A8E0-7175-4BC5-846A-38C4F2C2CBF1}" type="presOf" srcId="{94851F66-A1D5-4E17-9AB3-7E993FD4BA8E}" destId="{82699592-9DDB-4624-8A67-3BE34F82486E}" srcOrd="0" destOrd="0" presId="urn:microsoft.com/office/officeart/2005/8/layout/hProcess9"/>
    <dgm:cxn modelId="{D33D7819-C388-4A29-8E8E-FB1A17CEE6E9}" type="presParOf" srcId="{9839D424-3644-4897-8B9D-A1971FB583EE}" destId="{21A75A8D-709A-434F-8A03-C0AD9DCE456D}" srcOrd="0" destOrd="0" presId="urn:microsoft.com/office/officeart/2005/8/layout/hProcess9"/>
    <dgm:cxn modelId="{855CC1F3-2B3F-4308-BE7F-01BC6453A9C2}" type="presParOf" srcId="{9839D424-3644-4897-8B9D-A1971FB583EE}" destId="{296E3B56-3A2D-4856-9EA5-FA6E5F8E9DA9}" srcOrd="1" destOrd="0" presId="urn:microsoft.com/office/officeart/2005/8/layout/hProcess9"/>
    <dgm:cxn modelId="{EDEAA1AB-9236-4F06-B100-85A3DDA9A7D8}" type="presParOf" srcId="{296E3B56-3A2D-4856-9EA5-FA6E5F8E9DA9}" destId="{074C35FE-7E05-4A36-8176-FD1FFCBD0596}" srcOrd="0" destOrd="0" presId="urn:microsoft.com/office/officeart/2005/8/layout/hProcess9"/>
    <dgm:cxn modelId="{F61EAA75-7319-4E30-8553-3CA722A08CC7}" type="presParOf" srcId="{296E3B56-3A2D-4856-9EA5-FA6E5F8E9DA9}" destId="{9D58CEFE-F1DD-4D3F-8D3A-5C43FCECFB1D}" srcOrd="1" destOrd="0" presId="urn:microsoft.com/office/officeart/2005/8/layout/hProcess9"/>
    <dgm:cxn modelId="{991EAB94-FC9B-48D1-8B06-521BC114D948}" type="presParOf" srcId="{296E3B56-3A2D-4856-9EA5-FA6E5F8E9DA9}" destId="{A724122E-4719-4277-9AC8-E16235D86D74}" srcOrd="2" destOrd="0" presId="urn:microsoft.com/office/officeart/2005/8/layout/hProcess9"/>
    <dgm:cxn modelId="{36FD8930-7F76-4CF4-82E3-B89AD4DC96DF}" type="presParOf" srcId="{296E3B56-3A2D-4856-9EA5-FA6E5F8E9DA9}" destId="{8F5BF10E-999E-4423-B727-03FDB0331E8D}" srcOrd="3" destOrd="0" presId="urn:microsoft.com/office/officeart/2005/8/layout/hProcess9"/>
    <dgm:cxn modelId="{772743DE-C292-458A-82B6-64F5C87C8C43}" type="presParOf" srcId="{296E3B56-3A2D-4856-9EA5-FA6E5F8E9DA9}" destId="{EA9C3EC2-12DD-4D31-8199-B4865CDE1617}" srcOrd="4" destOrd="0" presId="urn:microsoft.com/office/officeart/2005/8/layout/hProcess9"/>
    <dgm:cxn modelId="{F75020C8-40C1-453F-9800-20A3D3E1CDC1}" type="presParOf" srcId="{296E3B56-3A2D-4856-9EA5-FA6E5F8E9DA9}" destId="{E00188BF-56AC-4EB8-BD92-FDBCDE875B3E}" srcOrd="5" destOrd="0" presId="urn:microsoft.com/office/officeart/2005/8/layout/hProcess9"/>
    <dgm:cxn modelId="{A7FF8BAF-E0B2-4911-B75E-EEE2B1EAE8D1}" type="presParOf" srcId="{296E3B56-3A2D-4856-9EA5-FA6E5F8E9DA9}" destId="{67D15CF9-5179-46A1-A660-198859E5E786}" srcOrd="6" destOrd="0" presId="urn:microsoft.com/office/officeart/2005/8/layout/hProcess9"/>
    <dgm:cxn modelId="{E51DEEB3-D2E0-4C58-9A40-04508BB81716}" type="presParOf" srcId="{296E3B56-3A2D-4856-9EA5-FA6E5F8E9DA9}" destId="{99451F09-BBCA-4B54-900B-4EF0624A6908}" srcOrd="7" destOrd="0" presId="urn:microsoft.com/office/officeart/2005/8/layout/hProcess9"/>
    <dgm:cxn modelId="{A6DDEB03-7ED1-49F6-9F26-B8F21EEEF7E6}" type="presParOf" srcId="{296E3B56-3A2D-4856-9EA5-FA6E5F8E9DA9}" destId="{82699592-9DDB-4624-8A67-3BE34F82486E}" srcOrd="8" destOrd="0" presId="urn:microsoft.com/office/officeart/2005/8/layout/hProcess9"/>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595FA-3848-42D0-985D-BCD6CF2C5075}">
      <dsp:nvSpPr>
        <dsp:cNvPr id="0" name=""/>
        <dsp:cNvSpPr/>
      </dsp:nvSpPr>
      <dsp:spPr>
        <a:xfrm rot="5400000">
          <a:off x="5004563" y="-2912309"/>
          <a:ext cx="985903" cy="7060733"/>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产业与教学深度</a:t>
          </a:r>
          <a:r>
            <a:rPr lang="zh-CN" sz="1600" b="1" kern="1200" dirty="0" smtClean="0">
              <a:latin typeface="微软雅黑" pitchFamily="34" charset="-122"/>
              <a:ea typeface="微软雅黑" pitchFamily="34" charset="-122"/>
            </a:rPr>
            <a:t>融合</a:t>
          </a:r>
          <a:r>
            <a:rPr lang="zh-CN" altLang="en-US" sz="1600" b="1"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国务院办公厅正式印发</a:t>
          </a:r>
          <a:r>
            <a:rPr lang="en-US" altLang="zh-CN" sz="1600" b="0" i="0"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关于深化产教融合的若干意见</a:t>
          </a:r>
          <a:r>
            <a:rPr lang="en-US" altLang="zh-CN" sz="1600" b="0" i="0"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a:t>
          </a:r>
          <a:r>
            <a:rPr lang="zh-CN" sz="1600" b="0" kern="1200" dirty="0" smtClean="0">
              <a:latin typeface="微软雅黑" pitchFamily="34" charset="-122"/>
              <a:ea typeface="微软雅黑" pitchFamily="34" charset="-122"/>
            </a:rPr>
            <a:t>教育部等六部门关于印发《职业学校校企合作促进办法》</a:t>
          </a:r>
          <a:r>
            <a:rPr lang="zh-CN" altLang="en-US" sz="1600" b="0" kern="1200" dirty="0" smtClean="0">
              <a:latin typeface="微软雅黑" pitchFamily="34" charset="-122"/>
              <a:ea typeface="微软雅黑" pitchFamily="34" charset="-122"/>
            </a:rPr>
            <a:t>等相关文件。</a:t>
          </a:r>
          <a:endParaRPr lang="zh-CN" altLang="en-US" sz="1600" b="0" kern="1200" dirty="0">
            <a:latin typeface="微软雅黑" pitchFamily="34" charset="-122"/>
            <a:ea typeface="微软雅黑" pitchFamily="34" charset="-122"/>
          </a:endParaRPr>
        </a:p>
      </dsp:txBody>
      <dsp:txXfrm rot="-5400000">
        <a:off x="1967148" y="173234"/>
        <a:ext cx="7012605" cy="889647"/>
      </dsp:txXfrm>
    </dsp:sp>
    <dsp:sp modelId="{903CEACD-C055-49BB-9CB3-EF72B42D46C0}">
      <dsp:nvSpPr>
        <dsp:cNvPr id="0" name=""/>
        <dsp:cNvSpPr/>
      </dsp:nvSpPr>
      <dsp:spPr>
        <a:xfrm>
          <a:off x="0" y="1867"/>
          <a:ext cx="1966877" cy="12323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itchFamily="34" charset="-122"/>
              <a:ea typeface="微软雅黑" pitchFamily="34" charset="-122"/>
            </a:rPr>
            <a:t>产教融合</a:t>
          </a:r>
          <a:endParaRPr lang="zh-CN" altLang="en-US" sz="2400" kern="1200" dirty="0">
            <a:latin typeface="微软雅黑" pitchFamily="34" charset="-122"/>
            <a:ea typeface="微软雅黑" pitchFamily="34" charset="-122"/>
          </a:endParaRPr>
        </a:p>
      </dsp:txBody>
      <dsp:txXfrm>
        <a:off x="60160" y="62027"/>
        <a:ext cx="1846557" cy="1112059"/>
      </dsp:txXfrm>
    </dsp:sp>
    <dsp:sp modelId="{A694A98F-7DE3-47FE-9D2F-83A58E5A397C}">
      <dsp:nvSpPr>
        <dsp:cNvPr id="0" name=""/>
        <dsp:cNvSpPr/>
      </dsp:nvSpPr>
      <dsp:spPr>
        <a:xfrm rot="5400000">
          <a:off x="4998492" y="-1618311"/>
          <a:ext cx="985903" cy="7060733"/>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理论教学与实践教学相结合：</a:t>
          </a:r>
          <a:r>
            <a:rPr lang="zh-CN" sz="1600" kern="1200" dirty="0" smtClean="0">
              <a:latin typeface="微软雅黑" pitchFamily="34" charset="-122"/>
              <a:ea typeface="微软雅黑" pitchFamily="34" charset="-122"/>
            </a:rPr>
            <a:t>打造</a:t>
          </a:r>
          <a:r>
            <a:rPr lang="zh-CN" sz="1600" b="1" kern="1200" dirty="0" smtClean="0">
              <a:solidFill>
                <a:srgbClr val="C00000"/>
              </a:solidFill>
              <a:latin typeface="微软雅黑" pitchFamily="34" charset="-122"/>
              <a:ea typeface="微软雅黑" pitchFamily="34" charset="-122"/>
            </a:rPr>
            <a:t>智慧化、智能化“管理</a:t>
          </a:r>
          <a:r>
            <a:rPr lang="en-US" sz="1600" b="1" kern="1200" dirty="0" smtClean="0">
              <a:solidFill>
                <a:srgbClr val="C00000"/>
              </a:solidFill>
              <a:latin typeface="微软雅黑" pitchFamily="34" charset="-122"/>
              <a:ea typeface="微软雅黑" pitchFamily="34" charset="-122"/>
            </a:rPr>
            <a:t>+</a:t>
          </a:r>
          <a:r>
            <a:rPr lang="zh-CN" sz="1600" b="1" kern="1200" dirty="0" smtClean="0">
              <a:solidFill>
                <a:srgbClr val="C00000"/>
              </a:solidFill>
              <a:latin typeface="微软雅黑" pitchFamily="34" charset="-122"/>
              <a:ea typeface="微软雅黑" pitchFamily="34" charset="-122"/>
            </a:rPr>
            <a:t>教学</a:t>
          </a:r>
          <a:r>
            <a:rPr lang="en-US" sz="1600" b="1" kern="1200" dirty="0" smtClean="0">
              <a:solidFill>
                <a:srgbClr val="C00000"/>
              </a:solidFill>
              <a:latin typeface="微软雅黑" pitchFamily="34" charset="-122"/>
              <a:ea typeface="微软雅黑" pitchFamily="34" charset="-122"/>
            </a:rPr>
            <a:t>+</a:t>
          </a:r>
          <a:r>
            <a:rPr lang="zh-CN" sz="1600" b="1" kern="1200" dirty="0" smtClean="0">
              <a:solidFill>
                <a:srgbClr val="C00000"/>
              </a:solidFill>
              <a:latin typeface="微软雅黑" pitchFamily="34" charset="-122"/>
              <a:ea typeface="微软雅黑" pitchFamily="34" charset="-122"/>
            </a:rPr>
            <a:t>实训”体系</a:t>
          </a:r>
          <a:r>
            <a:rPr lang="zh-CN" sz="1600" kern="1200" dirty="0" smtClean="0">
              <a:latin typeface="微软雅黑" pitchFamily="34" charset="-122"/>
              <a:ea typeface="微软雅黑" pitchFamily="34" charset="-122"/>
            </a:rPr>
            <a:t>，切实实现学校整体实训室管理便捷化、教学人性化、实训系统化。</a:t>
          </a:r>
          <a:endParaRPr lang="zh-CN" altLang="en-US" sz="1600" kern="1200" dirty="0">
            <a:latin typeface="微软雅黑" pitchFamily="34" charset="-122"/>
            <a:ea typeface="微软雅黑" pitchFamily="34" charset="-122"/>
          </a:endParaRPr>
        </a:p>
      </dsp:txBody>
      <dsp:txXfrm rot="-5400000">
        <a:off x="1961077" y="1467232"/>
        <a:ext cx="7012605" cy="889647"/>
      </dsp:txXfrm>
    </dsp:sp>
    <dsp:sp modelId="{971A7669-373E-4D9B-8600-1C72A0C73AA4}">
      <dsp:nvSpPr>
        <dsp:cNvPr id="0" name=""/>
        <dsp:cNvSpPr/>
      </dsp:nvSpPr>
      <dsp:spPr>
        <a:xfrm>
          <a:off x="0" y="1295865"/>
          <a:ext cx="1966877" cy="1232379"/>
        </a:xfrm>
        <a:prstGeom prst="roundRect">
          <a:avLst/>
        </a:prstGeom>
        <a:solidFill>
          <a:schemeClr val="accent5">
            <a:hueOff val="-3676673"/>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itchFamily="34" charset="-122"/>
              <a:ea typeface="微软雅黑" pitchFamily="34" charset="-122"/>
            </a:rPr>
            <a:t>理实一体</a:t>
          </a:r>
          <a:endParaRPr lang="zh-CN" altLang="en-US" sz="2400" kern="1200" dirty="0">
            <a:latin typeface="微软雅黑" pitchFamily="34" charset="-122"/>
            <a:ea typeface="微软雅黑" pitchFamily="34" charset="-122"/>
          </a:endParaRPr>
        </a:p>
      </dsp:txBody>
      <dsp:txXfrm>
        <a:off x="60160" y="1356025"/>
        <a:ext cx="1846557" cy="1112059"/>
      </dsp:txXfrm>
    </dsp:sp>
    <dsp:sp modelId="{FFE59997-8681-49DB-94AF-93687BA2797A}">
      <dsp:nvSpPr>
        <dsp:cNvPr id="0" name=""/>
        <dsp:cNvSpPr/>
      </dsp:nvSpPr>
      <dsp:spPr>
        <a:xfrm rot="5400000">
          <a:off x="4998492" y="-324312"/>
          <a:ext cx="985903" cy="7060733"/>
        </a:xfrm>
        <a:prstGeom prst="round2SameRect">
          <a:avLst/>
        </a:prstGeom>
        <a:solidFill>
          <a:schemeClr val="accent5">
            <a:tint val="40000"/>
            <a:alpha val="90000"/>
            <a:hueOff val="-7391754"/>
            <a:satOff val="-12816"/>
            <a:lumOff val="-1289"/>
            <a:alphaOff val="0"/>
          </a:schemeClr>
        </a:solidFill>
        <a:ln w="12700" cap="flat" cmpd="sng" algn="ctr">
          <a:solidFill>
            <a:schemeClr val="accent5">
              <a:tint val="40000"/>
              <a:alpha val="90000"/>
              <a:hueOff val="-7391754"/>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solidFill>
                <a:schemeClr val="tx1"/>
              </a:solidFill>
              <a:latin typeface="微软雅黑" pitchFamily="34" charset="-122"/>
              <a:ea typeface="微软雅黑" pitchFamily="34" charset="-122"/>
            </a:rPr>
            <a:t>教育教学与新一代信息技术深度融合：</a:t>
          </a:r>
          <a:r>
            <a:rPr lang="zh-CN" altLang="en-US" sz="1600" kern="1200" dirty="0" smtClean="0">
              <a:solidFill>
                <a:schemeClr val="tx1"/>
              </a:solidFill>
              <a:latin typeface="微软雅黑" pitchFamily="34" charset="-122"/>
              <a:ea typeface="微软雅黑" pitchFamily="34" charset="-122"/>
            </a:rPr>
            <a:t>利用新一代信息技术促进教育现代化，改变传统教学模式，</a:t>
          </a:r>
          <a:r>
            <a:rPr lang="zh-CN" altLang="en-US" sz="1600" b="1" i="0" kern="1200" dirty="0" smtClean="0">
              <a:solidFill>
                <a:srgbClr val="C00000"/>
              </a:solidFill>
              <a:latin typeface="微软雅黑" pitchFamily="34" charset="-122"/>
              <a:ea typeface="微软雅黑" pitchFamily="34" charset="-122"/>
            </a:rPr>
            <a:t>教学手段科技化</a:t>
          </a:r>
          <a:r>
            <a:rPr lang="zh-CN" altLang="en-US" sz="1600" b="1" kern="1200" dirty="0" smtClean="0">
              <a:solidFill>
                <a:srgbClr val="C00000"/>
              </a:solidFill>
              <a:latin typeface="微软雅黑" pitchFamily="34" charset="-122"/>
              <a:ea typeface="微软雅黑" pitchFamily="34" charset="-122"/>
            </a:rPr>
            <a:t>、教育传播信息化、教学方式现代化</a:t>
          </a:r>
          <a:r>
            <a:rPr lang="zh-CN" altLang="en-US" sz="1600" kern="1200" dirty="0" smtClean="0">
              <a:latin typeface="微软雅黑" pitchFamily="34" charset="-122"/>
              <a:ea typeface="微软雅黑" pitchFamily="34" charset="-122"/>
            </a:rPr>
            <a:t>。</a:t>
          </a:r>
          <a:endParaRPr lang="zh-CN" altLang="en-US" sz="1600" kern="1200" dirty="0">
            <a:latin typeface="微软雅黑" pitchFamily="34" charset="-122"/>
            <a:ea typeface="微软雅黑" pitchFamily="34" charset="-122"/>
          </a:endParaRPr>
        </a:p>
      </dsp:txBody>
      <dsp:txXfrm rot="-5400000">
        <a:off x="1961077" y="2761231"/>
        <a:ext cx="7012605" cy="889647"/>
      </dsp:txXfrm>
    </dsp:sp>
    <dsp:sp modelId="{54C94873-1BCD-425F-94C6-168B382EE034}">
      <dsp:nvSpPr>
        <dsp:cNvPr id="0" name=""/>
        <dsp:cNvSpPr/>
      </dsp:nvSpPr>
      <dsp:spPr>
        <a:xfrm>
          <a:off x="0" y="2589864"/>
          <a:ext cx="1966877" cy="1232379"/>
        </a:xfrm>
        <a:prstGeom prst="roundRect">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itchFamily="34" charset="-122"/>
              <a:ea typeface="微软雅黑" pitchFamily="34" charset="-122"/>
            </a:rPr>
            <a:t>智慧教育</a:t>
          </a:r>
          <a:endParaRPr lang="zh-CN" altLang="en-US" sz="2400" kern="1200" dirty="0">
            <a:latin typeface="微软雅黑" pitchFamily="34" charset="-122"/>
            <a:ea typeface="微软雅黑" pitchFamily="34" charset="-122"/>
          </a:endParaRPr>
        </a:p>
      </dsp:txBody>
      <dsp:txXfrm>
        <a:off x="60160" y="2650024"/>
        <a:ext cx="1846557" cy="1112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76A60-3153-4B00-9CFF-DF2363948176}">
      <dsp:nvSpPr>
        <dsp:cNvPr id="0" name=""/>
        <dsp:cNvSpPr/>
      </dsp:nvSpPr>
      <dsp:spPr>
        <a:xfrm rot="5400000">
          <a:off x="276288" y="1691326"/>
          <a:ext cx="819580" cy="1363762"/>
        </a:xfrm>
        <a:prstGeom prst="corner">
          <a:avLst>
            <a:gd name="adj1" fmla="val 16120"/>
            <a:gd name="adj2" fmla="val 1611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BD5ABF-D035-484D-A796-D3B9381AA27B}">
      <dsp:nvSpPr>
        <dsp:cNvPr id="0" name=""/>
        <dsp:cNvSpPr/>
      </dsp:nvSpPr>
      <dsp:spPr>
        <a:xfrm>
          <a:off x="139480" y="2098797"/>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确定调研目标</a:t>
          </a:r>
          <a:endParaRPr lang="zh-CN" altLang="en-US" sz="1800" kern="1200" dirty="0">
            <a:solidFill>
              <a:schemeClr val="accent5">
                <a:lumMod val="75000"/>
              </a:schemeClr>
            </a:solidFill>
            <a:latin typeface="微软雅黑" pitchFamily="34" charset="-122"/>
            <a:ea typeface="微软雅黑" pitchFamily="34" charset="-122"/>
          </a:endParaRPr>
        </a:p>
      </dsp:txBody>
      <dsp:txXfrm>
        <a:off x="139480" y="2098797"/>
        <a:ext cx="1231212" cy="1079230"/>
      </dsp:txXfrm>
    </dsp:sp>
    <dsp:sp modelId="{D3EA3545-98DD-4BE3-BF30-B02727A41C45}">
      <dsp:nvSpPr>
        <dsp:cNvPr id="0" name=""/>
        <dsp:cNvSpPr/>
      </dsp:nvSpPr>
      <dsp:spPr>
        <a:xfrm>
          <a:off x="1138388" y="1590924"/>
          <a:ext cx="232304" cy="232304"/>
        </a:xfrm>
        <a:prstGeom prst="triangle">
          <a:avLst>
            <a:gd name="adj" fmla="val 1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26E3BD0-0F61-4474-AE57-201F4E733343}">
      <dsp:nvSpPr>
        <dsp:cNvPr id="0" name=""/>
        <dsp:cNvSpPr/>
      </dsp:nvSpPr>
      <dsp:spPr>
        <a:xfrm rot="5400000">
          <a:off x="1783533" y="1318357"/>
          <a:ext cx="819580" cy="1363762"/>
        </a:xfrm>
        <a:prstGeom prst="corner">
          <a:avLst>
            <a:gd name="adj1" fmla="val 16120"/>
            <a:gd name="adj2" fmla="val 1611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5B4CA37-922B-43E8-9751-96FEAC8414D8}">
      <dsp:nvSpPr>
        <dsp:cNvPr id="0" name=""/>
        <dsp:cNvSpPr/>
      </dsp:nvSpPr>
      <dsp:spPr>
        <a:xfrm>
          <a:off x="1646724" y="1725828"/>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制定调研计划</a:t>
          </a:r>
          <a:endParaRPr lang="zh-CN" altLang="en-US" sz="1800" kern="1200" dirty="0">
            <a:solidFill>
              <a:schemeClr val="accent5">
                <a:lumMod val="75000"/>
              </a:schemeClr>
            </a:solidFill>
            <a:latin typeface="微软雅黑" pitchFamily="34" charset="-122"/>
            <a:ea typeface="微软雅黑" pitchFamily="34" charset="-122"/>
          </a:endParaRPr>
        </a:p>
      </dsp:txBody>
      <dsp:txXfrm>
        <a:off x="1646724" y="1725828"/>
        <a:ext cx="1231212" cy="1079230"/>
      </dsp:txXfrm>
    </dsp:sp>
    <dsp:sp modelId="{1DB08662-659E-412C-9A26-61FEB80D3BA3}">
      <dsp:nvSpPr>
        <dsp:cNvPr id="0" name=""/>
        <dsp:cNvSpPr/>
      </dsp:nvSpPr>
      <dsp:spPr>
        <a:xfrm>
          <a:off x="2645633" y="1217955"/>
          <a:ext cx="232304" cy="232304"/>
        </a:xfrm>
        <a:prstGeom prst="triangle">
          <a:avLst>
            <a:gd name="adj" fmla="val 1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5D741E8-3D4E-4098-8D11-C6904A7AEB93}">
      <dsp:nvSpPr>
        <dsp:cNvPr id="0" name=""/>
        <dsp:cNvSpPr/>
      </dsp:nvSpPr>
      <dsp:spPr>
        <a:xfrm rot="5400000">
          <a:off x="3290778" y="945388"/>
          <a:ext cx="819580" cy="1363762"/>
        </a:xfrm>
        <a:prstGeom prst="corner">
          <a:avLst>
            <a:gd name="adj1" fmla="val 16120"/>
            <a:gd name="adj2" fmla="val 1611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DCDFB7B-14E2-4588-8B45-C56D68D42B58}">
      <dsp:nvSpPr>
        <dsp:cNvPr id="0" name=""/>
        <dsp:cNvSpPr/>
      </dsp:nvSpPr>
      <dsp:spPr>
        <a:xfrm>
          <a:off x="3153969" y="1352859"/>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调研执行</a:t>
          </a:r>
          <a:endParaRPr lang="zh-CN" altLang="en-US" sz="1800" kern="1200" dirty="0">
            <a:solidFill>
              <a:schemeClr val="accent5">
                <a:lumMod val="75000"/>
              </a:schemeClr>
            </a:solidFill>
            <a:latin typeface="微软雅黑" pitchFamily="34" charset="-122"/>
            <a:ea typeface="微软雅黑" pitchFamily="34" charset="-122"/>
          </a:endParaRPr>
        </a:p>
      </dsp:txBody>
      <dsp:txXfrm>
        <a:off x="3153969" y="1352859"/>
        <a:ext cx="1231212" cy="1079230"/>
      </dsp:txXfrm>
    </dsp:sp>
    <dsp:sp modelId="{1DDC079D-1C37-449A-B756-D4B5EA4AF50C}">
      <dsp:nvSpPr>
        <dsp:cNvPr id="0" name=""/>
        <dsp:cNvSpPr/>
      </dsp:nvSpPr>
      <dsp:spPr>
        <a:xfrm>
          <a:off x="4152878" y="844986"/>
          <a:ext cx="232304" cy="232304"/>
        </a:xfrm>
        <a:prstGeom prst="triangle">
          <a:avLst>
            <a:gd name="adj" fmla="val 1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20D9DE4-9DDC-47AC-B638-F18DAD6D6BDB}">
      <dsp:nvSpPr>
        <dsp:cNvPr id="0" name=""/>
        <dsp:cNvSpPr/>
      </dsp:nvSpPr>
      <dsp:spPr>
        <a:xfrm rot="5400000">
          <a:off x="4798022" y="572418"/>
          <a:ext cx="819580" cy="1363762"/>
        </a:xfrm>
        <a:prstGeom prst="corner">
          <a:avLst>
            <a:gd name="adj1" fmla="val 16120"/>
            <a:gd name="adj2" fmla="val 1611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93DB936-5BD1-4007-A21F-E216E1326C0D}">
      <dsp:nvSpPr>
        <dsp:cNvPr id="0" name=""/>
        <dsp:cNvSpPr/>
      </dsp:nvSpPr>
      <dsp:spPr>
        <a:xfrm>
          <a:off x="4661214" y="979890"/>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调研数据汇总</a:t>
          </a:r>
          <a:endParaRPr lang="zh-CN" altLang="en-US" sz="1800" kern="1200" dirty="0">
            <a:solidFill>
              <a:schemeClr val="accent5">
                <a:lumMod val="75000"/>
              </a:schemeClr>
            </a:solidFill>
            <a:latin typeface="微软雅黑" pitchFamily="34" charset="-122"/>
            <a:ea typeface="微软雅黑" pitchFamily="34" charset="-122"/>
          </a:endParaRPr>
        </a:p>
      </dsp:txBody>
      <dsp:txXfrm>
        <a:off x="4661214" y="979890"/>
        <a:ext cx="1231212" cy="1079230"/>
      </dsp:txXfrm>
    </dsp:sp>
    <dsp:sp modelId="{4DD9E425-AF12-4158-B853-CDFA60D39B3E}">
      <dsp:nvSpPr>
        <dsp:cNvPr id="0" name=""/>
        <dsp:cNvSpPr/>
      </dsp:nvSpPr>
      <dsp:spPr>
        <a:xfrm>
          <a:off x="5660123" y="472017"/>
          <a:ext cx="232304" cy="232304"/>
        </a:xfrm>
        <a:prstGeom prst="triangle">
          <a:avLst>
            <a:gd name="adj" fmla="val 1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577963E-E332-46DE-9A24-902C068517D5}">
      <dsp:nvSpPr>
        <dsp:cNvPr id="0" name=""/>
        <dsp:cNvSpPr/>
      </dsp:nvSpPr>
      <dsp:spPr>
        <a:xfrm rot="5400000">
          <a:off x="6305267" y="199449"/>
          <a:ext cx="819580" cy="1363762"/>
        </a:xfrm>
        <a:prstGeom prst="corner">
          <a:avLst>
            <a:gd name="adj1" fmla="val 16120"/>
            <a:gd name="adj2" fmla="val 1611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0B1C8CB-8BCE-460F-B126-1C02C6EC59DA}">
      <dsp:nvSpPr>
        <dsp:cNvPr id="0" name=""/>
        <dsp:cNvSpPr/>
      </dsp:nvSpPr>
      <dsp:spPr>
        <a:xfrm>
          <a:off x="6168459" y="606921"/>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撰写调研报告</a:t>
          </a:r>
          <a:endParaRPr lang="zh-CN" altLang="en-US" sz="1800" kern="1200" dirty="0">
            <a:solidFill>
              <a:schemeClr val="accent5">
                <a:lumMod val="75000"/>
              </a:schemeClr>
            </a:solidFill>
            <a:latin typeface="微软雅黑" pitchFamily="34" charset="-122"/>
            <a:ea typeface="微软雅黑" pitchFamily="34" charset="-122"/>
          </a:endParaRPr>
        </a:p>
      </dsp:txBody>
      <dsp:txXfrm>
        <a:off x="6168459" y="606921"/>
        <a:ext cx="1231212" cy="1079230"/>
      </dsp:txXfrm>
    </dsp:sp>
    <dsp:sp modelId="{13B34401-6E83-4582-BF20-15820622FDC0}">
      <dsp:nvSpPr>
        <dsp:cNvPr id="0" name=""/>
        <dsp:cNvSpPr/>
      </dsp:nvSpPr>
      <dsp:spPr>
        <a:xfrm>
          <a:off x="7167367" y="99048"/>
          <a:ext cx="232304" cy="232304"/>
        </a:xfrm>
        <a:prstGeom prst="triangle">
          <a:avLst>
            <a:gd name="adj" fmla="val 10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B8A4CEE-6220-4B2A-A88E-F7DC956F2F3D}">
      <dsp:nvSpPr>
        <dsp:cNvPr id="0" name=""/>
        <dsp:cNvSpPr/>
      </dsp:nvSpPr>
      <dsp:spPr>
        <a:xfrm rot="5400000">
          <a:off x="7812512" y="-173519"/>
          <a:ext cx="819580" cy="1363762"/>
        </a:xfrm>
        <a:prstGeom prst="corner">
          <a:avLst>
            <a:gd name="adj1" fmla="val 16120"/>
            <a:gd name="adj2" fmla="val 1611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74F12EB-228C-4E5D-B70D-6A3C7070C49D}">
      <dsp:nvSpPr>
        <dsp:cNvPr id="0" name=""/>
        <dsp:cNvSpPr/>
      </dsp:nvSpPr>
      <dsp:spPr>
        <a:xfrm>
          <a:off x="7675704" y="233951"/>
          <a:ext cx="1231212" cy="107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kern="1200" dirty="0" smtClean="0">
              <a:solidFill>
                <a:schemeClr val="accent5">
                  <a:lumMod val="75000"/>
                </a:schemeClr>
              </a:solidFill>
              <a:latin typeface="微软雅黑" pitchFamily="34" charset="-122"/>
              <a:ea typeface="微软雅黑" pitchFamily="34" charset="-122"/>
            </a:rPr>
            <a:t>探讨人才培养</a:t>
          </a:r>
          <a:endParaRPr lang="zh-CN" altLang="en-US" sz="1800" kern="1200" dirty="0">
            <a:solidFill>
              <a:schemeClr val="accent5">
                <a:lumMod val="75000"/>
              </a:schemeClr>
            </a:solidFill>
            <a:latin typeface="微软雅黑" pitchFamily="34" charset="-122"/>
            <a:ea typeface="微软雅黑" pitchFamily="34" charset="-122"/>
          </a:endParaRPr>
        </a:p>
      </dsp:txBody>
      <dsp:txXfrm>
        <a:off x="7675704" y="233951"/>
        <a:ext cx="1231212" cy="10792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08FE2-829B-4DF3-8447-51CC8DB7248D}">
      <dsp:nvSpPr>
        <dsp:cNvPr id="0" name=""/>
        <dsp:cNvSpPr/>
      </dsp:nvSpPr>
      <dsp:spPr>
        <a:xfrm>
          <a:off x="3148512" y="0"/>
          <a:ext cx="1743156" cy="992698"/>
        </a:xfrm>
        <a:prstGeom prst="roundRect">
          <a:avLst>
            <a:gd name="adj" fmla="val 10000"/>
          </a:avLst>
        </a:prstGeom>
        <a:solidFill>
          <a:schemeClr val="lt1">
            <a:alpha val="90000"/>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000" tIns="0" rIns="0" bIns="108000" numCol="1" spcCol="1270" anchor="b" anchorCtr="0">
          <a:noAutofit/>
        </a:bodyPr>
        <a:lstStyle/>
        <a:p>
          <a:pPr marL="0" lvl="1" indent="0" algn="l" defTabSz="533400">
            <a:lnSpc>
              <a:spcPct val="100000"/>
            </a:lnSpc>
            <a:spcBef>
              <a:spcPct val="0"/>
            </a:spcBef>
            <a:spcAft>
              <a:spcPts val="0"/>
            </a:spcAft>
            <a:buChar char="••"/>
          </a:pPr>
          <a:r>
            <a:rPr lang="zh-CN" altLang="en-US" sz="1200" kern="1200" dirty="0" smtClean="0">
              <a:latin typeface="微软雅黑" panose="020B0503020204020204" pitchFamily="34" charset="-122"/>
              <a:ea typeface="微软雅黑" panose="020B0503020204020204" pitchFamily="34" charset="-122"/>
            </a:rPr>
            <a:t>专业基础课</a:t>
          </a:r>
          <a:endParaRPr lang="zh-CN" altLang="en-US" sz="1200" kern="1200" dirty="0">
            <a:latin typeface="微软雅黑" panose="020B0503020204020204" pitchFamily="34" charset="-122"/>
            <a:ea typeface="微软雅黑" panose="020B0503020204020204" pitchFamily="34" charset="-122"/>
          </a:endParaRPr>
        </a:p>
        <a:p>
          <a:pPr marL="0" lvl="1" indent="0" algn="l" defTabSz="533400">
            <a:lnSpc>
              <a:spcPct val="100000"/>
            </a:lnSpc>
            <a:spcBef>
              <a:spcPct val="0"/>
            </a:spcBef>
            <a:spcAft>
              <a:spcPts val="0"/>
            </a:spcAft>
            <a:buChar char="••"/>
          </a:pPr>
          <a:r>
            <a:rPr lang="zh-CN" altLang="en-US" sz="1200" kern="1200" dirty="0" smtClean="0">
              <a:latin typeface="微软雅黑" panose="020B0503020204020204" pitchFamily="34" charset="-122"/>
              <a:ea typeface="微软雅黑" panose="020B0503020204020204" pitchFamily="34" charset="-122"/>
            </a:rPr>
            <a:t>专业核心课</a:t>
          </a:r>
          <a:endParaRPr lang="zh-CN" altLang="en-US" sz="1200" kern="1200" dirty="0">
            <a:latin typeface="微软雅黑" panose="020B0503020204020204" pitchFamily="34" charset="-122"/>
            <a:ea typeface="微软雅黑" panose="020B0503020204020204" pitchFamily="34" charset="-122"/>
          </a:endParaRPr>
        </a:p>
        <a:p>
          <a:pPr marL="0" lvl="1" indent="0" algn="l" defTabSz="533400">
            <a:lnSpc>
              <a:spcPct val="100000"/>
            </a:lnSpc>
            <a:spcBef>
              <a:spcPct val="0"/>
            </a:spcBef>
            <a:spcAft>
              <a:spcPts val="0"/>
            </a:spcAft>
            <a:buChar char="••"/>
          </a:pPr>
          <a:r>
            <a:rPr lang="zh-CN" altLang="en-US" sz="1200" kern="1200" dirty="0" smtClean="0">
              <a:latin typeface="微软雅黑" panose="020B0503020204020204" pitchFamily="34" charset="-122"/>
              <a:ea typeface="微软雅黑" panose="020B0503020204020204" pitchFamily="34" charset="-122"/>
            </a:rPr>
            <a:t>专业拓展课</a:t>
          </a:r>
          <a:endParaRPr lang="zh-CN" altLang="en-US" sz="1200" kern="1200" dirty="0">
            <a:latin typeface="微软雅黑" panose="020B0503020204020204" pitchFamily="34" charset="-122"/>
            <a:ea typeface="微软雅黑" panose="020B0503020204020204" pitchFamily="34" charset="-122"/>
          </a:endParaRPr>
        </a:p>
      </dsp:txBody>
      <dsp:txXfrm>
        <a:off x="3693265" y="269980"/>
        <a:ext cx="1176597" cy="700912"/>
      </dsp:txXfrm>
    </dsp:sp>
    <dsp:sp modelId="{683B162F-D0A7-4997-8E28-A4140BAA6D22}">
      <dsp:nvSpPr>
        <dsp:cNvPr id="0" name=""/>
        <dsp:cNvSpPr/>
      </dsp:nvSpPr>
      <dsp:spPr>
        <a:xfrm>
          <a:off x="304414" y="2251600"/>
          <a:ext cx="1743156" cy="1367199"/>
        </a:xfrm>
        <a:prstGeom prst="roundRect">
          <a:avLst>
            <a:gd name="adj" fmla="val 10000"/>
          </a:avLst>
        </a:prstGeom>
        <a:solidFill>
          <a:schemeClr val="lt1">
            <a:alpha val="90000"/>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000" tIns="108000" rIns="45720" bIns="144000" numCol="1" spcCol="1270" anchor="ctr" anchorCtr="0">
          <a:noAutofit/>
        </a:bodyPr>
        <a:lstStyle/>
        <a:p>
          <a:pPr marL="0" lvl="1" indent="0" algn="l" defTabSz="533400">
            <a:lnSpc>
              <a:spcPct val="100000"/>
            </a:lnSpc>
            <a:spcBef>
              <a:spcPct val="0"/>
            </a:spcBef>
            <a:spcAft>
              <a:spcPts val="0"/>
            </a:spcAft>
            <a:buChar char="••"/>
          </a:pPr>
          <a:r>
            <a:rPr lang="zh-CN" altLang="en-US" sz="1200" kern="1200" dirty="0" smtClean="0">
              <a:latin typeface="微软雅黑" panose="020B0503020204020204" pitchFamily="34" charset="-122"/>
              <a:ea typeface="微软雅黑" panose="020B0503020204020204" pitchFamily="34" charset="-122"/>
            </a:rPr>
            <a:t>初级、中级、高级实训与实务操作课</a:t>
          </a:r>
          <a:endParaRPr lang="zh-CN" altLang="en-US" sz="1200" kern="1200" dirty="0">
            <a:latin typeface="微软雅黑" panose="020B0503020204020204" pitchFamily="34" charset="-122"/>
            <a:ea typeface="微软雅黑" panose="020B0503020204020204" pitchFamily="34" charset="-122"/>
          </a:endParaRPr>
        </a:p>
        <a:p>
          <a:pPr marL="0" lvl="1" indent="0" algn="l" defTabSz="533400">
            <a:lnSpc>
              <a:spcPct val="100000"/>
            </a:lnSpc>
            <a:spcBef>
              <a:spcPct val="0"/>
            </a:spcBef>
            <a:spcAft>
              <a:spcPts val="0"/>
            </a:spcAft>
            <a:buChar char="••"/>
          </a:pPr>
          <a:r>
            <a:rPr lang="zh-CN" altLang="en-US" sz="1200" kern="1200" dirty="0" smtClean="0">
              <a:latin typeface="微软雅黑" panose="020B0503020204020204" pitchFamily="34" charset="-122"/>
              <a:ea typeface="微软雅黑" panose="020B0503020204020204" pitchFamily="34" charset="-122"/>
            </a:rPr>
            <a:t>顶岗实习、企业参观考察</a:t>
          </a:r>
          <a:endParaRPr lang="zh-CN" altLang="en-US" sz="1200" kern="1200" dirty="0">
            <a:latin typeface="微软雅黑" panose="020B0503020204020204" pitchFamily="34" charset="-122"/>
            <a:ea typeface="微软雅黑" panose="020B0503020204020204" pitchFamily="34" charset="-122"/>
          </a:endParaRPr>
        </a:p>
        <a:p>
          <a:pPr marL="57150" lvl="1" indent="0" algn="l" defTabSz="533400">
            <a:lnSpc>
              <a:spcPct val="90000"/>
            </a:lnSpc>
            <a:spcBef>
              <a:spcPct val="0"/>
            </a:spcBef>
            <a:spcAft>
              <a:spcPct val="15000"/>
            </a:spcAft>
            <a:buChar char="••"/>
          </a:pPr>
          <a:endParaRPr lang="zh-CN" altLang="en-US" sz="1200" kern="1200" dirty="0">
            <a:latin typeface="微软雅黑" panose="020B0503020204020204" pitchFamily="34" charset="-122"/>
            <a:ea typeface="微软雅黑" panose="020B0503020204020204" pitchFamily="34" charset="-122"/>
          </a:endParaRPr>
        </a:p>
      </dsp:txBody>
      <dsp:txXfrm>
        <a:off x="334447" y="2623433"/>
        <a:ext cx="1160143" cy="965333"/>
      </dsp:txXfrm>
    </dsp:sp>
    <dsp:sp modelId="{9A9FF669-4B60-4258-B3E9-A9F501307CB7}">
      <dsp:nvSpPr>
        <dsp:cNvPr id="0" name=""/>
        <dsp:cNvSpPr/>
      </dsp:nvSpPr>
      <dsp:spPr>
        <a:xfrm>
          <a:off x="3054765" y="2509797"/>
          <a:ext cx="1930650" cy="989988"/>
        </a:xfrm>
        <a:prstGeom prst="roundRect">
          <a:avLst>
            <a:gd name="adj" fmla="val 10000"/>
          </a:avLst>
        </a:prstGeom>
        <a:solidFill>
          <a:schemeClr val="lt1">
            <a:alpha val="90000"/>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00" tIns="72000" rIns="108000" bIns="45720" numCol="1" spcCol="1270" anchor="t" anchorCtr="0">
          <a:noAutofit/>
        </a:bodyPr>
        <a:lstStyle/>
        <a:p>
          <a:pPr marL="114300" lvl="1" indent="-114300" algn="r"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创业实践</a:t>
          </a:r>
          <a:endParaRPr lang="zh-CN" altLang="en-US" sz="1200" kern="1200" dirty="0">
            <a:latin typeface="微软雅黑" panose="020B0503020204020204" pitchFamily="34" charset="-122"/>
            <a:ea typeface="微软雅黑" panose="020B0503020204020204" pitchFamily="34" charset="-122"/>
          </a:endParaRPr>
        </a:p>
        <a:p>
          <a:pPr marL="114300" lvl="1" indent="-114300" algn="r"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创业理念</a:t>
          </a:r>
          <a:endParaRPr lang="zh-CN" altLang="en-US" sz="1200" kern="1200" dirty="0">
            <a:latin typeface="微软雅黑" panose="020B0503020204020204" pitchFamily="34" charset="-122"/>
            <a:ea typeface="微软雅黑" panose="020B0503020204020204" pitchFamily="34" charset="-122"/>
          </a:endParaRPr>
        </a:p>
        <a:p>
          <a:pPr marL="114300" lvl="1" indent="-114300" algn="r"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企业管理</a:t>
          </a:r>
          <a:endParaRPr lang="zh-CN" altLang="en-US" sz="1200" kern="1200" dirty="0">
            <a:latin typeface="微软雅黑" panose="020B0503020204020204" pitchFamily="34" charset="-122"/>
            <a:ea typeface="微软雅黑" panose="020B0503020204020204" pitchFamily="34" charset="-122"/>
          </a:endParaRPr>
        </a:p>
      </dsp:txBody>
      <dsp:txXfrm>
        <a:off x="3655707" y="2531544"/>
        <a:ext cx="1307961" cy="698997"/>
      </dsp:txXfrm>
    </dsp:sp>
    <dsp:sp modelId="{F4D9FAC2-5C71-4126-854A-9A45B299A1DA}">
      <dsp:nvSpPr>
        <dsp:cNvPr id="0" name=""/>
        <dsp:cNvSpPr/>
      </dsp:nvSpPr>
      <dsp:spPr>
        <a:xfrm>
          <a:off x="306454" y="-800"/>
          <a:ext cx="1743156" cy="1073028"/>
        </a:xfrm>
        <a:prstGeom prst="roundRect">
          <a:avLst>
            <a:gd name="adj" fmla="val 10000"/>
          </a:avLst>
        </a:prstGeom>
        <a:solidFill>
          <a:schemeClr val="lt1">
            <a:alpha val="90000"/>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3600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公共基础课</a:t>
          </a:r>
          <a:endParaRPr lang="zh-CN" altLang="en-US" sz="1200"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职业素养课</a:t>
          </a:r>
          <a:endParaRPr lang="zh-CN" altLang="en-US" sz="1200"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素质拓展课</a:t>
          </a:r>
          <a:endParaRPr lang="zh-CN" altLang="en-US" sz="1200" kern="1200" dirty="0">
            <a:latin typeface="微软雅黑" panose="020B0503020204020204" pitchFamily="34" charset="-122"/>
            <a:ea typeface="微软雅黑" panose="020B0503020204020204" pitchFamily="34" charset="-122"/>
          </a:endParaRPr>
        </a:p>
      </dsp:txBody>
      <dsp:txXfrm>
        <a:off x="330025" y="22771"/>
        <a:ext cx="1173067" cy="757629"/>
      </dsp:txXfrm>
    </dsp:sp>
    <dsp:sp modelId="{557430F8-0D12-47B9-B72C-56C58DFA221E}">
      <dsp:nvSpPr>
        <dsp:cNvPr id="0" name=""/>
        <dsp:cNvSpPr/>
      </dsp:nvSpPr>
      <dsp:spPr>
        <a:xfrm>
          <a:off x="1081720" y="231769"/>
          <a:ext cx="1527908" cy="1527908"/>
        </a:xfrm>
        <a:prstGeom prst="pieWedg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endParaRPr lang="zh-CN" altLang="en-US" sz="2000" kern="1200" dirty="0">
            <a:latin typeface="微软雅黑" panose="020B0503020204020204" pitchFamily="34" charset="-122"/>
            <a:ea typeface="微软雅黑" panose="020B0503020204020204" pitchFamily="34" charset="-122"/>
          </a:endParaRPr>
        </a:p>
      </dsp:txBody>
      <dsp:txXfrm>
        <a:off x="1529234" y="679283"/>
        <a:ext cx="1080394" cy="1080394"/>
      </dsp:txXfrm>
    </dsp:sp>
    <dsp:sp modelId="{9E8D2CBC-D1DC-46B0-8970-48A91E500B34}">
      <dsp:nvSpPr>
        <dsp:cNvPr id="0" name=""/>
        <dsp:cNvSpPr/>
      </dsp:nvSpPr>
      <dsp:spPr>
        <a:xfrm rot="5400000">
          <a:off x="2680202" y="231769"/>
          <a:ext cx="1527908" cy="1527908"/>
        </a:xfrm>
        <a:prstGeom prst="pieWedg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endParaRPr lang="zh-CN" altLang="en-US" sz="2000" kern="1200" dirty="0">
            <a:latin typeface="微软雅黑" panose="020B0503020204020204" pitchFamily="34" charset="-122"/>
            <a:ea typeface="微软雅黑" panose="020B0503020204020204" pitchFamily="34" charset="-122"/>
          </a:endParaRPr>
        </a:p>
      </dsp:txBody>
      <dsp:txXfrm rot="-5400000">
        <a:off x="2680202" y="679283"/>
        <a:ext cx="1080394" cy="1080394"/>
      </dsp:txXfrm>
    </dsp:sp>
    <dsp:sp modelId="{A0B676B5-D7F5-4F06-A46C-8B1BB55A5378}">
      <dsp:nvSpPr>
        <dsp:cNvPr id="0" name=""/>
        <dsp:cNvSpPr/>
      </dsp:nvSpPr>
      <dsp:spPr>
        <a:xfrm rot="10800000">
          <a:off x="2698903" y="1820900"/>
          <a:ext cx="1527908" cy="1527908"/>
        </a:xfrm>
        <a:prstGeom prst="pieWedg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endParaRPr lang="en-US" altLang="zh-CN" sz="2000" kern="1200" dirty="0" smtClean="0">
            <a:latin typeface="微软雅黑" panose="020B0503020204020204" pitchFamily="34" charset="-122"/>
            <a:ea typeface="微软雅黑" panose="020B0503020204020204" pitchFamily="34" charset="-122"/>
          </a:endParaRPr>
        </a:p>
      </dsp:txBody>
      <dsp:txXfrm rot="10800000">
        <a:off x="2698903" y="1820900"/>
        <a:ext cx="1080394" cy="1080394"/>
      </dsp:txXfrm>
    </dsp:sp>
    <dsp:sp modelId="{2D74C06F-8C96-4D37-B0FF-94AA34B6A4B3}">
      <dsp:nvSpPr>
        <dsp:cNvPr id="0" name=""/>
        <dsp:cNvSpPr/>
      </dsp:nvSpPr>
      <dsp:spPr>
        <a:xfrm rot="16200000">
          <a:off x="1100284" y="1809104"/>
          <a:ext cx="1527908" cy="1527908"/>
        </a:xfrm>
        <a:prstGeom prst="pieWedge">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l" defTabSz="800100">
            <a:lnSpc>
              <a:spcPct val="90000"/>
            </a:lnSpc>
            <a:spcBef>
              <a:spcPct val="0"/>
            </a:spcBef>
            <a:spcAft>
              <a:spcPct val="35000"/>
            </a:spcAft>
          </a:pPr>
          <a:endParaRPr lang="zh-CN" altLang="en-US" sz="1800" kern="1200" dirty="0">
            <a:latin typeface="微软雅黑" panose="020B0503020204020204" pitchFamily="34" charset="-122"/>
            <a:ea typeface="微软雅黑" panose="020B0503020204020204" pitchFamily="34" charset="-122"/>
          </a:endParaRPr>
        </a:p>
      </dsp:txBody>
      <dsp:txXfrm rot="5400000">
        <a:off x="1547798" y="1809104"/>
        <a:ext cx="1080394" cy="1080394"/>
      </dsp:txXfrm>
    </dsp:sp>
    <dsp:sp modelId="{69FCEBFD-9509-4B60-B61B-FAC0C3E1E0DC}">
      <dsp:nvSpPr>
        <dsp:cNvPr id="0" name=""/>
        <dsp:cNvSpPr/>
      </dsp:nvSpPr>
      <dsp:spPr>
        <a:xfrm>
          <a:off x="2381148" y="1477385"/>
          <a:ext cx="527534" cy="458725"/>
        </a:xfrm>
        <a:prstGeom prst="circularArrow">
          <a:avLst/>
        </a:prstGeom>
        <a:solidFill>
          <a:schemeClr val="accent4">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FEA8DE-F102-497B-BEAC-9215AEB8FCD7}">
      <dsp:nvSpPr>
        <dsp:cNvPr id="0" name=""/>
        <dsp:cNvSpPr/>
      </dsp:nvSpPr>
      <dsp:spPr>
        <a:xfrm rot="10800000">
          <a:off x="2381148" y="1653818"/>
          <a:ext cx="527534" cy="458725"/>
        </a:xfrm>
        <a:prstGeom prst="circularArrow">
          <a:avLst/>
        </a:prstGeom>
        <a:solidFill>
          <a:schemeClr val="accent4">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50BA73-2C40-49B0-899A-8C91A7813CF9}">
      <dsp:nvSpPr>
        <dsp:cNvPr id="0" name=""/>
        <dsp:cNvSpPr/>
      </dsp:nvSpPr>
      <dsp:spPr>
        <a:xfrm>
          <a:off x="700761" y="602087"/>
          <a:ext cx="1311027" cy="874455"/>
        </a:xfrm>
        <a:prstGeom prst="rect">
          <a:avLst/>
        </a:prstGeom>
        <a:solidFill>
          <a:srgbClr val="9BBB59">
            <a:tint val="40000"/>
            <a:alpha val="90000"/>
            <a:hueOff val="0"/>
            <a:satOff val="0"/>
            <a:lumOff val="0"/>
            <a:alphaOff val="0"/>
          </a:srgbClr>
        </a:solidFill>
        <a:ln w="25400" cap="flat" cmpd="sng" algn="ctr">
          <a:solidFill>
            <a:srgbClr val="9BBB59">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56896" rIns="56896" bIns="56896" numCol="1" spcCol="1270" anchor="ctr" anchorCtr="0">
          <a:noAutofit/>
        </a:bodyPr>
        <a:lstStyle/>
        <a:p>
          <a:pPr lvl="0" algn="l" defTabSz="355600">
            <a:lnSpc>
              <a:spcPct val="90000"/>
            </a:lnSpc>
            <a:spcBef>
              <a:spcPct val="0"/>
            </a:spcBef>
            <a:spcAft>
              <a:spcPct val="35000"/>
            </a:spcAft>
          </a:pPr>
          <a:endParaRPr lang="en-US" altLang="zh-CN" sz="8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3556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基础教材</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3556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实训教材</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3556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学生学习手册</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355600">
            <a:lnSpc>
              <a:spcPct val="90000"/>
            </a:lnSpc>
            <a:spcBef>
              <a:spcPct val="0"/>
            </a:spcBef>
            <a:spcAft>
              <a:spcPct val="35000"/>
            </a:spcAft>
          </a:pPr>
          <a:endParaRPr lang="zh-CN" altLang="en-US" sz="8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910525" y="602087"/>
        <a:ext cx="1101263" cy="874455"/>
      </dsp:txXfrm>
    </dsp:sp>
    <dsp:sp modelId="{3C91F3F0-41AC-4C25-8DC8-0DE19A8C84BD}">
      <dsp:nvSpPr>
        <dsp:cNvPr id="0" name=""/>
        <dsp:cNvSpPr/>
      </dsp:nvSpPr>
      <dsp:spPr>
        <a:xfrm>
          <a:off x="700761" y="1476543"/>
          <a:ext cx="1311027" cy="874455"/>
        </a:xfrm>
        <a:prstGeom prst="rect">
          <a:avLst/>
        </a:prstGeom>
        <a:solidFill>
          <a:srgbClr val="9BBB59">
            <a:tint val="40000"/>
            <a:alpha val="90000"/>
            <a:hueOff val="3572283"/>
            <a:satOff val="-4598"/>
            <a:lumOff val="-358"/>
            <a:alphaOff val="0"/>
          </a:srgbClr>
        </a:solidFill>
        <a:ln w="25400" cap="flat" cmpd="sng" algn="ctr">
          <a:solidFill>
            <a:srgbClr val="9BBB59">
              <a:tint val="40000"/>
              <a:alpha val="90000"/>
              <a:hueOff val="3572283"/>
              <a:satOff val="-4598"/>
              <a:lumOff val="-358"/>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习题册</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推荐书目清单</a:t>
          </a:r>
        </a:p>
      </dsp:txBody>
      <dsp:txXfrm>
        <a:off x="910525" y="1476543"/>
        <a:ext cx="1101263" cy="874455"/>
      </dsp:txXfrm>
    </dsp:sp>
    <dsp:sp modelId="{15631314-ACCB-4521-8B6B-BBF0DD6E2B44}">
      <dsp:nvSpPr>
        <dsp:cNvPr id="0" name=""/>
        <dsp:cNvSpPr/>
      </dsp:nvSpPr>
      <dsp:spPr>
        <a:xfrm>
          <a:off x="155959" y="252480"/>
          <a:ext cx="720811" cy="720811"/>
        </a:xfrm>
        <a:prstGeom prst="ellipse">
          <a:avLst/>
        </a:prstGeom>
        <a:solidFill>
          <a:schemeClr val="bg2">
            <a:lumMod val="75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a:solidFill>
                <a:sysClr val="window" lastClr="FFFFFF"/>
              </a:solidFill>
              <a:latin typeface="微软雅黑" panose="020B0503020204020204" pitchFamily="34" charset="-122"/>
              <a:ea typeface="微软雅黑" panose="020B0503020204020204" pitchFamily="34" charset="-122"/>
              <a:cs typeface="+mn-cs"/>
            </a:rPr>
            <a:t>学生</a:t>
          </a:r>
        </a:p>
      </dsp:txBody>
      <dsp:txXfrm>
        <a:off x="261519" y="358040"/>
        <a:ext cx="509691" cy="509691"/>
      </dsp:txXfrm>
    </dsp:sp>
    <dsp:sp modelId="{21F123CF-161F-4130-9F3D-9AFEE525E5A7}">
      <dsp:nvSpPr>
        <dsp:cNvPr id="0" name=""/>
        <dsp:cNvSpPr/>
      </dsp:nvSpPr>
      <dsp:spPr>
        <a:xfrm>
          <a:off x="2732600" y="602087"/>
          <a:ext cx="1311027" cy="874455"/>
        </a:xfrm>
        <a:prstGeom prst="rect">
          <a:avLst/>
        </a:prstGeom>
        <a:solidFill>
          <a:srgbClr val="9BBB59">
            <a:tint val="40000"/>
            <a:alpha val="90000"/>
            <a:hueOff val="7144567"/>
            <a:satOff val="-9195"/>
            <a:lumOff val="-717"/>
            <a:alphaOff val="0"/>
          </a:srgbClr>
        </a:solidFill>
        <a:ln w="25400" cap="flat" cmpd="sng" algn="ctr">
          <a:solidFill>
            <a:srgbClr val="9BBB59">
              <a:tint val="40000"/>
              <a:alpha val="90000"/>
              <a:hueOff val="7144567"/>
              <a:satOff val="-9195"/>
              <a:lumOff val="-717"/>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基础教材</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实训教材</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90000"/>
            </a:lnSpc>
            <a:spcBef>
              <a:spcPct val="0"/>
            </a:spcBef>
            <a:spcAft>
              <a:spcPct val="350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教学大纲</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2942364" y="602087"/>
        <a:ext cx="1101263" cy="874455"/>
      </dsp:txXfrm>
    </dsp:sp>
    <dsp:sp modelId="{A5F46A20-A07C-4100-94EA-7A7ACBF6FFFE}">
      <dsp:nvSpPr>
        <dsp:cNvPr id="0" name=""/>
        <dsp:cNvSpPr/>
      </dsp:nvSpPr>
      <dsp:spPr>
        <a:xfrm>
          <a:off x="2733426" y="1456605"/>
          <a:ext cx="1311027" cy="874455"/>
        </a:xfrm>
        <a:prstGeom prst="rect">
          <a:avLst/>
        </a:prstGeom>
        <a:solidFill>
          <a:srgbClr val="9BBB59">
            <a:tint val="40000"/>
            <a:alpha val="90000"/>
            <a:hueOff val="10716850"/>
            <a:satOff val="-13793"/>
            <a:lumOff val="-1075"/>
            <a:alphaOff val="0"/>
          </a:srgbClr>
        </a:solidFill>
        <a:ln w="25400" cap="flat" cmpd="sng" algn="ctr">
          <a:solidFill>
            <a:srgbClr val="9BBB59">
              <a:tint val="40000"/>
              <a:alpha val="90000"/>
              <a:hueOff val="10716850"/>
              <a:satOff val="-13793"/>
              <a:lumOff val="-1075"/>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lvl="0" algn="l" defTabSz="533400">
            <a:lnSpc>
              <a:spcPct val="90000"/>
            </a:lnSpc>
            <a:spcBef>
              <a:spcPct val="0"/>
            </a:spcBef>
            <a:spcAft>
              <a:spcPct val="35000"/>
            </a:spcAft>
          </a:pP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100000"/>
            </a:lnSpc>
            <a:spcBef>
              <a:spcPct val="0"/>
            </a:spcBef>
            <a:spcAft>
              <a:spcPts val="2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教学计划</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100000"/>
            </a:lnSpc>
            <a:spcBef>
              <a:spcPct val="0"/>
            </a:spcBef>
            <a:spcAft>
              <a:spcPts val="2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教学案例库</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100000"/>
            </a:lnSpc>
            <a:spcBef>
              <a:spcPct val="0"/>
            </a:spcBef>
            <a:spcAft>
              <a:spcPts val="200"/>
            </a:spcAft>
          </a:pPr>
          <a:r>
            <a:rPr lang="zh-CN" altLang="en-US"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试题库</a:t>
          </a:r>
          <a:endParaRPr lang="en-US" altLang="zh-CN" sz="12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l" defTabSz="533400">
            <a:lnSpc>
              <a:spcPct val="90000"/>
            </a:lnSpc>
            <a:spcBef>
              <a:spcPct val="0"/>
            </a:spcBef>
            <a:spcAft>
              <a:spcPct val="35000"/>
            </a:spcAft>
          </a:pPr>
          <a:endParaRPr lang="zh-CN" altLang="en-US" sz="14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2943190" y="1456605"/>
        <a:ext cx="1101263" cy="874455"/>
      </dsp:txXfrm>
    </dsp:sp>
    <dsp:sp modelId="{6655AC12-D0B1-438D-B9D2-9DC776B6CC30}">
      <dsp:nvSpPr>
        <dsp:cNvPr id="0" name=""/>
        <dsp:cNvSpPr/>
      </dsp:nvSpPr>
      <dsp:spPr>
        <a:xfrm>
          <a:off x="2187832" y="252480"/>
          <a:ext cx="747014" cy="747014"/>
        </a:xfrm>
        <a:prstGeom prst="ellipse">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a:solidFill>
                <a:sysClr val="window" lastClr="FFFFFF"/>
              </a:solidFill>
              <a:latin typeface="微软雅黑" panose="020B0503020204020204" pitchFamily="34" charset="-122"/>
              <a:ea typeface="微软雅黑" panose="020B0503020204020204" pitchFamily="34" charset="-122"/>
              <a:cs typeface="+mn-cs"/>
            </a:rPr>
            <a:t>教师</a:t>
          </a:r>
        </a:p>
      </dsp:txBody>
      <dsp:txXfrm>
        <a:off x="2297230" y="361878"/>
        <a:ext cx="528218" cy="5282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2C411-F985-49FA-866D-71AE33D22658}">
      <dsp:nvSpPr>
        <dsp:cNvPr id="0" name=""/>
        <dsp:cNvSpPr/>
      </dsp:nvSpPr>
      <dsp:spPr>
        <a:xfrm>
          <a:off x="1539720" y="51513"/>
          <a:ext cx="2199390" cy="2199390"/>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B4668F0-7EBE-47A0-B968-15C1FF401556}">
      <dsp:nvSpPr>
        <dsp:cNvPr id="0" name=""/>
        <dsp:cNvSpPr/>
      </dsp:nvSpPr>
      <dsp:spPr>
        <a:xfrm>
          <a:off x="1487979" y="1189"/>
          <a:ext cx="707455" cy="681287"/>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044FCD3-ECB0-46DD-84F6-707F99549724}">
      <dsp:nvSpPr>
        <dsp:cNvPr id="0" name=""/>
        <dsp:cNvSpPr/>
      </dsp:nvSpPr>
      <dsp:spPr>
        <a:xfrm>
          <a:off x="1492009" y="139002"/>
          <a:ext cx="631590" cy="395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itchFamily="34" charset="-122"/>
              <a:ea typeface="微软雅黑" pitchFamily="34" charset="-122"/>
            </a:rPr>
            <a:t>目标</a:t>
          </a:r>
          <a:endParaRPr lang="zh-CN" altLang="en-US" sz="1600" b="1" kern="1200" dirty="0">
            <a:latin typeface="微软雅黑" pitchFamily="34" charset="-122"/>
            <a:ea typeface="微软雅黑" pitchFamily="34" charset="-122"/>
          </a:endParaRPr>
        </a:p>
      </dsp:txBody>
      <dsp:txXfrm>
        <a:off x="1492009" y="139002"/>
        <a:ext cx="631590" cy="395890"/>
      </dsp:txXfrm>
    </dsp:sp>
    <dsp:sp modelId="{D891833E-F55A-4D5F-9942-EE31AB0DB5B2}">
      <dsp:nvSpPr>
        <dsp:cNvPr id="0" name=""/>
        <dsp:cNvSpPr/>
      </dsp:nvSpPr>
      <dsp:spPr>
        <a:xfrm>
          <a:off x="2005170" y="499726"/>
          <a:ext cx="1569799" cy="1481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0" bIns="15240" numCol="1" spcCol="1270" anchor="ctr" anchorCtr="0">
          <a:noAutofit/>
        </a:bodyPr>
        <a:lstStyle/>
        <a:p>
          <a:pPr lvl="0" algn="l"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     既能从事实践教学，又能够适应技能型人才培养。</a:t>
          </a:r>
          <a:endParaRPr lang="zh-CN" altLang="en-US" sz="1200" b="1" kern="1200" dirty="0">
            <a:latin typeface="微软雅黑" pitchFamily="34" charset="-122"/>
            <a:ea typeface="微软雅黑" pitchFamily="34" charset="-122"/>
          </a:endParaRPr>
        </a:p>
      </dsp:txBody>
      <dsp:txXfrm>
        <a:off x="2005170" y="499726"/>
        <a:ext cx="1569799" cy="1481871"/>
      </dsp:txXfrm>
    </dsp:sp>
    <dsp:sp modelId="{984AB458-F567-46D4-84BF-DF9E41E619B5}">
      <dsp:nvSpPr>
        <dsp:cNvPr id="0" name=""/>
        <dsp:cNvSpPr/>
      </dsp:nvSpPr>
      <dsp:spPr>
        <a:xfrm>
          <a:off x="1517062" y="2057716"/>
          <a:ext cx="2199390" cy="2199390"/>
        </a:xfrm>
        <a:prstGeom prst="ellipse">
          <a:avLst/>
        </a:prstGeom>
        <a:solidFill>
          <a:srgbClr val="0070C0">
            <a:alpha val="50000"/>
          </a:srgb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B7F68E7-7F30-4DF7-BE80-DB6DE5E541F1}">
      <dsp:nvSpPr>
        <dsp:cNvPr id="0" name=""/>
        <dsp:cNvSpPr/>
      </dsp:nvSpPr>
      <dsp:spPr>
        <a:xfrm>
          <a:off x="1458844" y="2045819"/>
          <a:ext cx="635954" cy="624948"/>
        </a:xfrm>
        <a:prstGeom prst="ellipse">
          <a:avLst/>
        </a:prstGeom>
        <a:solidFill>
          <a:srgbClr val="0070C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BDA927B-BB95-4C25-9A7F-16AA587DA7DF}">
      <dsp:nvSpPr>
        <dsp:cNvPr id="0" name=""/>
        <dsp:cNvSpPr/>
      </dsp:nvSpPr>
      <dsp:spPr>
        <a:xfrm>
          <a:off x="1622436" y="2178098"/>
          <a:ext cx="472348" cy="396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0" bIns="2032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itchFamily="34" charset="-122"/>
              <a:ea typeface="微软雅黑" pitchFamily="34" charset="-122"/>
            </a:rPr>
            <a:t>途径</a:t>
          </a:r>
          <a:endParaRPr lang="zh-CN" altLang="en-US" sz="1600" b="1" kern="1200" dirty="0">
            <a:solidFill>
              <a:schemeClr val="tx1"/>
            </a:solidFill>
            <a:latin typeface="微软雅黑" pitchFamily="34" charset="-122"/>
            <a:ea typeface="微软雅黑" pitchFamily="34" charset="-122"/>
          </a:endParaRPr>
        </a:p>
      </dsp:txBody>
      <dsp:txXfrm>
        <a:off x="1622436" y="2178098"/>
        <a:ext cx="472348" cy="396559"/>
      </dsp:txXfrm>
    </dsp:sp>
    <dsp:sp modelId="{1129A056-9B04-4927-8E36-C119899EC820}">
      <dsp:nvSpPr>
        <dsp:cNvPr id="0" name=""/>
        <dsp:cNvSpPr/>
      </dsp:nvSpPr>
      <dsp:spPr>
        <a:xfrm>
          <a:off x="1892824" y="2595970"/>
          <a:ext cx="1673208" cy="424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0" bIns="15240" numCol="1" spcCol="1270" anchor="ctr" anchorCtr="0">
          <a:noAutofit/>
        </a:bodyPr>
        <a:lstStyle/>
        <a:p>
          <a:pPr lvl="0" algn="l"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     引入企业顶岗锻炼机会，使得教师知识面、理念和技能与市场接轨。</a:t>
          </a:r>
          <a:endParaRPr lang="zh-CN" altLang="en-US" sz="1200" b="1" kern="1200" dirty="0">
            <a:latin typeface="微软雅黑" pitchFamily="34" charset="-122"/>
            <a:ea typeface="微软雅黑" pitchFamily="34" charset="-122"/>
          </a:endParaRPr>
        </a:p>
      </dsp:txBody>
      <dsp:txXfrm>
        <a:off x="1892824" y="2595970"/>
        <a:ext cx="1673208" cy="424810"/>
      </dsp:txXfrm>
    </dsp:sp>
    <dsp:sp modelId="{A791F158-3CC4-4AE6-8B9D-173D3BEE1311}">
      <dsp:nvSpPr>
        <dsp:cNvPr id="0" name=""/>
        <dsp:cNvSpPr/>
      </dsp:nvSpPr>
      <dsp:spPr>
        <a:xfrm>
          <a:off x="1248518" y="4077285"/>
          <a:ext cx="72322" cy="7232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9119246-BA6D-4239-A326-B5AC113037AB}">
      <dsp:nvSpPr>
        <dsp:cNvPr id="0" name=""/>
        <dsp:cNvSpPr/>
      </dsp:nvSpPr>
      <dsp:spPr>
        <a:xfrm>
          <a:off x="1826141" y="3371829"/>
          <a:ext cx="1923572" cy="335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970" rIns="0" bIns="13970" numCol="1" spcCol="1270" anchor="ctr" anchorCtr="0">
          <a:noAutofit/>
        </a:bodyPr>
        <a:lstStyle/>
        <a:p>
          <a:pPr lvl="0" algn="l" defTabSz="488950">
            <a:lnSpc>
              <a:spcPct val="90000"/>
            </a:lnSpc>
            <a:spcBef>
              <a:spcPct val="0"/>
            </a:spcBef>
            <a:spcAft>
              <a:spcPct val="35000"/>
            </a:spcAft>
          </a:pPr>
          <a:r>
            <a:rPr lang="zh-CN" altLang="en-US" sz="1100" b="1" kern="1200" dirty="0" smtClean="0">
              <a:latin typeface="微软雅黑" pitchFamily="34" charset="-122"/>
              <a:ea typeface="微软雅黑" pitchFamily="34" charset="-122"/>
            </a:rPr>
            <a:t>     搜索各行各业实业人才资源，在教育云平台上建立储备师资库，协助引进企业师资。</a:t>
          </a:r>
          <a:endParaRPr lang="zh-CN" altLang="en-US" sz="1100" b="1" kern="1200" dirty="0">
            <a:latin typeface="微软雅黑" pitchFamily="34" charset="-122"/>
            <a:ea typeface="微软雅黑" pitchFamily="34" charset="-122"/>
          </a:endParaRPr>
        </a:p>
      </dsp:txBody>
      <dsp:txXfrm>
        <a:off x="1826141" y="3371829"/>
        <a:ext cx="1923572" cy="3358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65B0E-CC95-4263-8D91-558D01887AF3}">
      <dsp:nvSpPr>
        <dsp:cNvPr id="0" name=""/>
        <dsp:cNvSpPr/>
      </dsp:nvSpPr>
      <dsp:spPr>
        <a:xfrm>
          <a:off x="1091582" y="360"/>
          <a:ext cx="913179" cy="913179"/>
        </a:xfrm>
        <a:prstGeom prst="ellipse">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教</a:t>
          </a:r>
          <a:endParaRPr lang="zh-CN" altLang="en-US" sz="2400" kern="1200" dirty="0">
            <a:latin typeface="微软雅黑" panose="020B0503020204020204" pitchFamily="34" charset="-122"/>
            <a:ea typeface="微软雅黑" panose="020B0503020204020204" pitchFamily="34" charset="-122"/>
          </a:endParaRPr>
        </a:p>
      </dsp:txBody>
      <dsp:txXfrm>
        <a:off x="1225314" y="134092"/>
        <a:ext cx="645715" cy="645715"/>
      </dsp:txXfrm>
    </dsp:sp>
    <dsp:sp modelId="{F681D767-4143-4992-BAAF-43A7E6AF55A3}">
      <dsp:nvSpPr>
        <dsp:cNvPr id="0" name=""/>
        <dsp:cNvSpPr/>
      </dsp:nvSpPr>
      <dsp:spPr>
        <a:xfrm rot="2700000">
          <a:off x="1906661" y="782481"/>
          <a:ext cx="242281" cy="30819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1917305" y="818423"/>
        <a:ext cx="169597" cy="184918"/>
      </dsp:txXfrm>
    </dsp:sp>
    <dsp:sp modelId="{04890EFF-817C-4178-A16C-3BF260C76011}">
      <dsp:nvSpPr>
        <dsp:cNvPr id="0" name=""/>
        <dsp:cNvSpPr/>
      </dsp:nvSpPr>
      <dsp:spPr>
        <a:xfrm>
          <a:off x="2060540" y="969318"/>
          <a:ext cx="913179" cy="913179"/>
        </a:xfrm>
        <a:prstGeom prst="ellipse">
          <a:avLst/>
        </a:prstGeom>
        <a:solidFill>
          <a:schemeClr val="accent1">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学</a:t>
          </a:r>
          <a:endParaRPr lang="zh-CN" altLang="en-US" sz="2400" kern="1200" dirty="0">
            <a:latin typeface="微软雅黑" panose="020B0503020204020204" pitchFamily="34" charset="-122"/>
            <a:ea typeface="微软雅黑" panose="020B0503020204020204" pitchFamily="34" charset="-122"/>
          </a:endParaRPr>
        </a:p>
      </dsp:txBody>
      <dsp:txXfrm>
        <a:off x="2194272" y="1103050"/>
        <a:ext cx="645715" cy="645715"/>
      </dsp:txXfrm>
    </dsp:sp>
    <dsp:sp modelId="{AB5CF8BB-6EAE-4D91-BE6D-16CC1F577A1B}">
      <dsp:nvSpPr>
        <dsp:cNvPr id="0" name=""/>
        <dsp:cNvSpPr/>
      </dsp:nvSpPr>
      <dsp:spPr>
        <a:xfrm rot="8100000">
          <a:off x="1916359" y="1751440"/>
          <a:ext cx="242281" cy="308198"/>
        </a:xfrm>
        <a:prstGeom prst="rightArrow">
          <a:avLst>
            <a:gd name="adj1" fmla="val 60000"/>
            <a:gd name="adj2" fmla="val 50000"/>
          </a:avLst>
        </a:prstGeom>
        <a:solidFill>
          <a:schemeClr val="accent1">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1978399" y="1787382"/>
        <a:ext cx="169597" cy="184918"/>
      </dsp:txXfrm>
    </dsp:sp>
    <dsp:sp modelId="{79B32FE3-8DB8-4A8E-B502-6F0D6F0CBC37}">
      <dsp:nvSpPr>
        <dsp:cNvPr id="0" name=""/>
        <dsp:cNvSpPr/>
      </dsp:nvSpPr>
      <dsp:spPr>
        <a:xfrm>
          <a:off x="1091582" y="1938277"/>
          <a:ext cx="913179" cy="913179"/>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rPr>
            <a:t>做</a:t>
          </a:r>
          <a:endParaRPr lang="zh-CN" altLang="en-US" sz="2800" kern="1200" dirty="0">
            <a:latin typeface="微软雅黑" panose="020B0503020204020204" pitchFamily="34" charset="-122"/>
            <a:ea typeface="微软雅黑" panose="020B0503020204020204" pitchFamily="34" charset="-122"/>
          </a:endParaRPr>
        </a:p>
      </dsp:txBody>
      <dsp:txXfrm>
        <a:off x="1225314" y="2072009"/>
        <a:ext cx="645715" cy="645715"/>
      </dsp:txXfrm>
    </dsp:sp>
    <dsp:sp modelId="{2736C80C-7B49-4F71-8351-E829A101CB25}">
      <dsp:nvSpPr>
        <dsp:cNvPr id="0" name=""/>
        <dsp:cNvSpPr/>
      </dsp:nvSpPr>
      <dsp:spPr>
        <a:xfrm rot="13500000">
          <a:off x="947400" y="1761137"/>
          <a:ext cx="242281" cy="308198"/>
        </a:xfrm>
        <a:prstGeom prst="rightArrow">
          <a:avLst>
            <a:gd name="adj1" fmla="val 60000"/>
            <a:gd name="adj2" fmla="val 50000"/>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1009440" y="1848475"/>
        <a:ext cx="169597" cy="184918"/>
      </dsp:txXfrm>
    </dsp:sp>
    <dsp:sp modelId="{6633279C-D4AB-4F57-9982-3DFC826BB13D}">
      <dsp:nvSpPr>
        <dsp:cNvPr id="0" name=""/>
        <dsp:cNvSpPr/>
      </dsp:nvSpPr>
      <dsp:spPr>
        <a:xfrm>
          <a:off x="122623" y="969318"/>
          <a:ext cx="913179" cy="913179"/>
        </a:xfrm>
        <a:prstGeom prst="ellipse">
          <a:avLst/>
        </a:prstGeom>
        <a:gradFill rotWithShape="0">
          <a:gsLst>
            <a:gs pos="0">
              <a:schemeClr val="accent4">
                <a:hueOff val="10395693"/>
                <a:satOff val="-47968"/>
                <a:lumOff val="1765"/>
                <a:alphaOff val="0"/>
                <a:satMod val="103000"/>
                <a:lumMod val="102000"/>
                <a:tint val="94000"/>
              </a:schemeClr>
            </a:gs>
            <a:gs pos="50000">
              <a:schemeClr val="accent4">
                <a:hueOff val="10395693"/>
                <a:satOff val="-47968"/>
                <a:lumOff val="1765"/>
                <a:alphaOff val="0"/>
                <a:satMod val="110000"/>
                <a:lumMod val="100000"/>
                <a:shade val="100000"/>
              </a:schemeClr>
            </a:gs>
            <a:gs pos="100000">
              <a:schemeClr val="accent4">
                <a:hueOff val="10395693"/>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创</a:t>
          </a:r>
          <a:endParaRPr lang="zh-CN" altLang="en-US" sz="2400" kern="1200" dirty="0">
            <a:latin typeface="微软雅黑" panose="020B0503020204020204" pitchFamily="34" charset="-122"/>
            <a:ea typeface="微软雅黑" panose="020B0503020204020204" pitchFamily="34" charset="-122"/>
          </a:endParaRPr>
        </a:p>
      </dsp:txBody>
      <dsp:txXfrm>
        <a:off x="256355" y="1103050"/>
        <a:ext cx="645715" cy="645715"/>
      </dsp:txXfrm>
    </dsp:sp>
    <dsp:sp modelId="{D7296272-998E-4D64-9987-7ED6E0FD1C74}">
      <dsp:nvSpPr>
        <dsp:cNvPr id="0" name=""/>
        <dsp:cNvSpPr/>
      </dsp:nvSpPr>
      <dsp:spPr>
        <a:xfrm rot="18900000">
          <a:off x="937703" y="792178"/>
          <a:ext cx="242281" cy="308198"/>
        </a:xfrm>
        <a:prstGeom prst="rightArrow">
          <a:avLst>
            <a:gd name="adj1" fmla="val 60000"/>
            <a:gd name="adj2" fmla="val 50000"/>
          </a:avLst>
        </a:prstGeom>
        <a:gradFill rotWithShape="0">
          <a:gsLst>
            <a:gs pos="0">
              <a:schemeClr val="accent4">
                <a:hueOff val="10395693"/>
                <a:satOff val="-47968"/>
                <a:lumOff val="1765"/>
                <a:alphaOff val="0"/>
                <a:satMod val="103000"/>
                <a:lumMod val="102000"/>
                <a:tint val="94000"/>
              </a:schemeClr>
            </a:gs>
            <a:gs pos="50000">
              <a:schemeClr val="accent4">
                <a:hueOff val="10395693"/>
                <a:satOff val="-47968"/>
                <a:lumOff val="1765"/>
                <a:alphaOff val="0"/>
                <a:satMod val="110000"/>
                <a:lumMod val="100000"/>
                <a:shade val="100000"/>
              </a:schemeClr>
            </a:gs>
            <a:gs pos="100000">
              <a:schemeClr val="accent4">
                <a:hueOff val="10395693"/>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948347" y="879516"/>
        <a:ext cx="169597" cy="1849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75A8D-709A-434F-8A03-C0AD9DCE456D}">
      <dsp:nvSpPr>
        <dsp:cNvPr id="0" name=""/>
        <dsp:cNvSpPr/>
      </dsp:nvSpPr>
      <dsp:spPr>
        <a:xfrm>
          <a:off x="0" y="0"/>
          <a:ext cx="5909783" cy="1295268"/>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74C35FE-7E05-4A36-8176-FD1FFCBD0596}">
      <dsp:nvSpPr>
        <dsp:cNvPr id="0" name=""/>
        <dsp:cNvSpPr/>
      </dsp:nvSpPr>
      <dsp:spPr>
        <a:xfrm>
          <a:off x="33809" y="388580"/>
          <a:ext cx="1042833" cy="518107"/>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kern="1200" dirty="0">
            <a:solidFill>
              <a:sysClr val="window" lastClr="FFFFFF"/>
            </a:solidFill>
            <a:latin typeface="微软雅黑" panose="020B0503020204020204" pitchFamily="34" charset="-122"/>
            <a:ea typeface="微软雅黑" panose="020B0503020204020204" pitchFamily="34" charset="-122"/>
            <a:cs typeface="+mn-cs"/>
          </a:endParaRPr>
        </a:p>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文化熏陶</a:t>
          </a:r>
        </a:p>
      </dsp:txBody>
      <dsp:txXfrm>
        <a:off x="59101" y="413872"/>
        <a:ext cx="992249" cy="467523"/>
      </dsp:txXfrm>
    </dsp:sp>
    <dsp:sp modelId="{A724122E-4719-4277-9AC8-E16235D86D74}">
      <dsp:nvSpPr>
        <dsp:cNvPr id="0" name=""/>
        <dsp:cNvSpPr/>
      </dsp:nvSpPr>
      <dsp:spPr>
        <a:xfrm>
          <a:off x="1293307" y="388580"/>
          <a:ext cx="867492" cy="518107"/>
        </a:xfrm>
        <a:prstGeom prst="roundRect">
          <a:avLst/>
        </a:prstGeo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创新思维训练</a:t>
          </a:r>
        </a:p>
      </dsp:txBody>
      <dsp:txXfrm>
        <a:off x="1318599" y="413872"/>
        <a:ext cx="816908" cy="467523"/>
      </dsp:txXfrm>
    </dsp:sp>
    <dsp:sp modelId="{EA9C3EC2-12DD-4D31-8199-B4865CDE1617}">
      <dsp:nvSpPr>
        <dsp:cNvPr id="0" name=""/>
        <dsp:cNvSpPr/>
      </dsp:nvSpPr>
      <dsp:spPr>
        <a:xfrm>
          <a:off x="2426588" y="388580"/>
          <a:ext cx="923609" cy="518107"/>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创客实践</a:t>
          </a:r>
        </a:p>
      </dsp:txBody>
      <dsp:txXfrm>
        <a:off x="2451880" y="413872"/>
        <a:ext cx="873025" cy="467523"/>
      </dsp:txXfrm>
    </dsp:sp>
    <dsp:sp modelId="{67D15CF9-5179-46A1-A660-198859E5E786}">
      <dsp:nvSpPr>
        <dsp:cNvPr id="0" name=""/>
        <dsp:cNvSpPr/>
      </dsp:nvSpPr>
      <dsp:spPr>
        <a:xfrm>
          <a:off x="3579520" y="388580"/>
          <a:ext cx="969162" cy="518107"/>
        </a:xfrm>
        <a:prstGeom prst="roundRect">
          <a:avLst/>
        </a:prstGeo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创业能力培养</a:t>
          </a:r>
        </a:p>
      </dsp:txBody>
      <dsp:txXfrm>
        <a:off x="3604812" y="413872"/>
        <a:ext cx="918578" cy="467523"/>
      </dsp:txXfrm>
    </dsp:sp>
    <dsp:sp modelId="{82699592-9DDB-4624-8A67-3BE34F82486E}">
      <dsp:nvSpPr>
        <dsp:cNvPr id="0" name=""/>
        <dsp:cNvSpPr/>
      </dsp:nvSpPr>
      <dsp:spPr>
        <a:xfrm>
          <a:off x="4752354" y="388580"/>
          <a:ext cx="903396" cy="518107"/>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孵化引领</a:t>
          </a:r>
        </a:p>
      </dsp:txBody>
      <dsp:txXfrm>
        <a:off x="4777646" y="413872"/>
        <a:ext cx="852812" cy="46752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59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2018/9/26</a:t>
            </a:fld>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3305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17940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720327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3825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259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3715" t="560" r="13801" b="663"/>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7"/>
              <a:endParaRPr lang="zh-CN" altLang="en-US">
                <a:solidFill>
                  <a:prstClr val="white"/>
                </a:solidFill>
              </a:endParaRPr>
            </a:p>
          </p:txBody>
        </p:sp>
      </p:grpSp>
    </p:spTree>
    <p:extLst>
      <p:ext uri="{BB962C8B-B14F-4D97-AF65-F5344CB8AC3E}">
        <p14:creationId xmlns:p14="http://schemas.microsoft.com/office/powerpoint/2010/main" val="20752316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8569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1" r:id="rId5"/>
    <p:sldLayoutId id="2147483685"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2" Type="http://schemas.openxmlformats.org/officeDocument/2006/relationships/tags" Target="../tags/tag21.xml"/><Relationship Id="rId16"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12.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slideLayout" Target="../slideLayouts/slideLayout2.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13.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5.jpeg"/><Relationship Id="rId18" Type="http://schemas.openxmlformats.org/officeDocument/2006/relationships/image" Target="../media/image20.png"/><Relationship Id="rId26" Type="http://schemas.openxmlformats.org/officeDocument/2006/relationships/image" Target="../media/image28.jpeg"/><Relationship Id="rId3" Type="http://schemas.openxmlformats.org/officeDocument/2006/relationships/tags" Target="../tags/tag61.xml"/><Relationship Id="rId21" Type="http://schemas.openxmlformats.org/officeDocument/2006/relationships/image" Target="../media/image23.png"/><Relationship Id="rId7" Type="http://schemas.openxmlformats.org/officeDocument/2006/relationships/tags" Target="../tags/tag65.xml"/><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tags" Target="../tags/tag60.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slideLayout" Target="../slideLayouts/slideLayout2.xml"/><Relationship Id="rId24" Type="http://schemas.openxmlformats.org/officeDocument/2006/relationships/image" Target="../media/image26.jpeg"/><Relationship Id="rId5" Type="http://schemas.openxmlformats.org/officeDocument/2006/relationships/tags" Target="../tags/tag63.xml"/><Relationship Id="rId15" Type="http://schemas.openxmlformats.org/officeDocument/2006/relationships/image" Target="../media/image17.png"/><Relationship Id="rId23" Type="http://schemas.openxmlformats.org/officeDocument/2006/relationships/image" Target="../media/image25.jpeg"/><Relationship Id="rId10" Type="http://schemas.openxmlformats.org/officeDocument/2006/relationships/tags" Target="../tags/tag68.xml"/><Relationship Id="rId19" Type="http://schemas.openxmlformats.org/officeDocument/2006/relationships/image" Target="../media/image21.jpe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16.jpeg"/><Relationship Id="rId22" Type="http://schemas.openxmlformats.org/officeDocument/2006/relationships/image" Target="../media/image24.png"/><Relationship Id="rId27"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32.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tags" Target="../tags/tag70.xml"/><Relationship Id="rId16" Type="http://schemas.openxmlformats.org/officeDocument/2006/relationships/image" Target="../media/image35.tiff"/><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30.png"/><Relationship Id="rId5" Type="http://schemas.openxmlformats.org/officeDocument/2006/relationships/tags" Target="../tags/tag73.xml"/><Relationship Id="rId15" Type="http://schemas.openxmlformats.org/officeDocument/2006/relationships/image" Target="../media/image34.png"/><Relationship Id="rId10" Type="http://schemas.openxmlformats.org/officeDocument/2006/relationships/slideLayout" Target="../slideLayouts/slideLayout2.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34.png"/><Relationship Id="rId12"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tiff"/><Relationship Id="rId10" Type="http://schemas.openxmlformats.org/officeDocument/2006/relationships/image" Target="../media/image43.png"/><Relationship Id="rId4" Type="http://schemas.microsoft.com/office/2007/relationships/hdphoto" Target="../media/hdphoto2.wdp"/><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4.png"/><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59.png"/><Relationship Id="rId5" Type="http://schemas.microsoft.com/office/2007/relationships/hdphoto" Target="../media/hdphoto3.wdp"/><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69.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71.emf"/></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diagramQuickStyle" Target="../diagrams/quickStyle7.xml"/><Relationship Id="rId3" Type="http://schemas.microsoft.com/office/2007/relationships/hdphoto" Target="../media/hdphoto4.wdp"/><Relationship Id="rId7" Type="http://schemas.openxmlformats.org/officeDocument/2006/relationships/image" Target="../media/image78.png"/><Relationship Id="rId12" Type="http://schemas.openxmlformats.org/officeDocument/2006/relationships/diagramLayout" Target="../diagrams/layout7.xm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diagramData" Target="../diagrams/data7.xml"/><Relationship Id="rId5" Type="http://schemas.openxmlformats.org/officeDocument/2006/relationships/image" Target="../media/image76.png"/><Relationship Id="rId15" Type="http://schemas.microsoft.com/office/2007/relationships/diagramDrawing" Target="../diagrams/drawing7.xml"/><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diagramColors" Target="../diagrams/colors7.xml"/></Relationships>
</file>

<file path=ppt/slides/_rels/slide37.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tags" Target="../tags/tag102.xml"/><Relationship Id="rId3" Type="http://schemas.openxmlformats.org/officeDocument/2006/relationships/tags" Target="../tags/tag87.xml"/><Relationship Id="rId21" Type="http://schemas.openxmlformats.org/officeDocument/2006/relationships/image" Target="../media/image83.png"/><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5" Type="http://schemas.openxmlformats.org/officeDocument/2006/relationships/image" Target="../media/image87.jpeg"/><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image" Target="../media/image82.jpe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24" Type="http://schemas.openxmlformats.org/officeDocument/2006/relationships/image" Target="../media/image86.jpeg"/><Relationship Id="rId5" Type="http://schemas.openxmlformats.org/officeDocument/2006/relationships/tags" Target="../tags/tag89.xml"/><Relationship Id="rId15" Type="http://schemas.openxmlformats.org/officeDocument/2006/relationships/tags" Target="../tags/tag99.xml"/><Relationship Id="rId23" Type="http://schemas.openxmlformats.org/officeDocument/2006/relationships/image" Target="../media/image85.jpeg"/><Relationship Id="rId10" Type="http://schemas.openxmlformats.org/officeDocument/2006/relationships/tags" Target="../tags/tag94.xml"/><Relationship Id="rId19" Type="http://schemas.openxmlformats.org/officeDocument/2006/relationships/slideLayout" Target="../slideLayouts/slideLayout2.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 Id="rId22" Type="http://schemas.openxmlformats.org/officeDocument/2006/relationships/image" Target="../media/image8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105.xml"/><Relationship Id="rId5" Type="http://schemas.openxmlformats.org/officeDocument/2006/relationships/image" Target="../media/image90.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10" Type="http://schemas.openxmlformats.org/officeDocument/2006/relationships/image" Target="../media/image91.png"/><Relationship Id="rId4" Type="http://schemas.openxmlformats.org/officeDocument/2006/relationships/tags" Target="../tags/tag109.xml"/><Relationship Id="rId9"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vmlDrawing" Target="../drawings/vmlDrawing1.v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117.xml"/><Relationship Id="rId7" Type="http://schemas.microsoft.com/office/2007/relationships/hdphoto" Target="../media/hdphoto5.wdp"/><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94.png"/><Relationship Id="rId5" Type="http://schemas.openxmlformats.org/officeDocument/2006/relationships/slideLayout" Target="../slideLayouts/slideLayout2.xml"/><Relationship Id="rId4" Type="http://schemas.openxmlformats.org/officeDocument/2006/relationships/tags" Target="../tags/tag118.xml"/><Relationship Id="rId9"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tags" Target="../tags/tag119.xml"/><Relationship Id="rId5" Type="http://schemas.openxmlformats.org/officeDocument/2006/relationships/image" Target="../media/image98.png"/><Relationship Id="rId4" Type="http://schemas.openxmlformats.org/officeDocument/2006/relationships/image" Target="../media/image97.jpeg"/></Relationships>
</file>

<file path=ppt/slides/_rels/slide4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Layout" Target="../slideLayouts/slideLayout2.xml"/><Relationship Id="rId1" Type="http://schemas.openxmlformats.org/officeDocument/2006/relationships/tags" Target="../tags/tag120.xml"/><Relationship Id="rId5" Type="http://schemas.openxmlformats.org/officeDocument/2006/relationships/image" Target="../media/image101.jpeg"/><Relationship Id="rId4" Type="http://schemas.openxmlformats.org/officeDocument/2006/relationships/image" Target="../media/image100.jpeg"/></Relationships>
</file>

<file path=ppt/slides/_rels/slide46.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slideLayout" Target="../slideLayouts/slideLayout2.xml"/><Relationship Id="rId1" Type="http://schemas.openxmlformats.org/officeDocument/2006/relationships/tags" Target="../tags/tag121.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9.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69"/>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8" name="矩形 17"/>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2"/>
          <a:stretch>
            <a:fillRect/>
          </a:stretch>
        </p:blipFill>
        <p:spPr>
          <a:xfrm>
            <a:off x="481519" y="2025643"/>
            <a:ext cx="3751608" cy="444068"/>
          </a:xfrm>
          <a:prstGeom prst="rect">
            <a:avLst/>
          </a:prstGeom>
        </p:spPr>
      </p:pic>
      <p:sp>
        <p:nvSpPr>
          <p:cNvPr id="13" name="标题 3"/>
          <p:cNvSpPr txBox="1">
            <a:spLocks/>
          </p:cNvSpPr>
          <p:nvPr/>
        </p:nvSpPr>
        <p:spPr>
          <a:xfrm>
            <a:off x="978946" y="2778681"/>
            <a:ext cx="1060703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3800" dirty="0" smtClean="0">
                <a:solidFill>
                  <a:srgbClr val="1074BB"/>
                </a:solidFill>
                <a:latin typeface="微软雅黑" pitchFamily="34" charset="-122"/>
              </a:rPr>
              <a:t>中职</a:t>
            </a:r>
            <a:r>
              <a:rPr lang="zh-CN" altLang="en-US" sz="3800" dirty="0" smtClean="0">
                <a:solidFill>
                  <a:srgbClr val="1074BB"/>
                </a:solidFill>
                <a:latin typeface="微软雅黑" pitchFamily="34" charset="-122"/>
              </a:rPr>
              <a:t>学校电子</a:t>
            </a:r>
            <a:r>
              <a:rPr lang="zh-CN" altLang="en-US" sz="3800" dirty="0" smtClean="0">
                <a:solidFill>
                  <a:srgbClr val="FF0000"/>
                </a:solidFill>
                <a:latin typeface="微软雅黑" pitchFamily="34" charset="-122"/>
              </a:rPr>
              <a:t>技术应用</a:t>
            </a:r>
            <a:r>
              <a:rPr lang="zh-CN" altLang="en-US" sz="3800" dirty="0" smtClean="0">
                <a:solidFill>
                  <a:srgbClr val="1074BB"/>
                </a:solidFill>
                <a:latin typeface="微软雅黑" pitchFamily="34" charset="-122"/>
              </a:rPr>
              <a:t>专业</a:t>
            </a:r>
            <a:r>
              <a:rPr lang="zh-CN" altLang="en-US" sz="3800" dirty="0">
                <a:solidFill>
                  <a:srgbClr val="1074BB"/>
                </a:solidFill>
                <a:latin typeface="微软雅黑" pitchFamily="34" charset="-122"/>
              </a:rPr>
              <a:t>建设</a:t>
            </a:r>
            <a:r>
              <a:rPr lang="zh-CN" altLang="en-US" sz="3800" dirty="0" smtClean="0">
                <a:solidFill>
                  <a:srgbClr val="1074BB"/>
                </a:solidFill>
                <a:latin typeface="微软雅黑" pitchFamily="34" charset="-122"/>
              </a:rPr>
              <a:t>整体解决方案</a:t>
            </a:r>
            <a:endParaRPr lang="en-US" altLang="zh-CN" sz="3800" dirty="0" smtClean="0">
              <a:solidFill>
                <a:srgbClr val="1074BB"/>
              </a:solidFill>
              <a:latin typeface="微软雅黑" pitchFamily="34" charset="-122"/>
            </a:endParaRPr>
          </a:p>
        </p:txBody>
      </p:sp>
      <p:sp>
        <p:nvSpPr>
          <p:cNvPr id="14" name="文本框 32"/>
          <p:cNvSpPr txBox="1"/>
          <p:nvPr/>
        </p:nvSpPr>
        <p:spPr>
          <a:xfrm>
            <a:off x="4174437" y="4319961"/>
            <a:ext cx="4022890" cy="1227142"/>
          </a:xfrm>
          <a:prstGeom prst="rect">
            <a:avLst/>
          </a:prstGeom>
          <a:noFill/>
        </p:spPr>
        <p:txBody>
          <a:bodyPr wrap="square" lIns="117994" tIns="58997" rIns="117994" bIns="58997" rtlCol="0">
            <a:spAutoFit/>
          </a:bodyPr>
          <a:lstStyle/>
          <a:p>
            <a:pPr algn="ctr" defTabSz="914274">
              <a:lnSpc>
                <a:spcPct val="150000"/>
              </a:lnSpc>
            </a:pPr>
            <a:r>
              <a:rPr lang="zh-CN" altLang="en-US" sz="2400" b="1" dirty="0" smtClean="0">
                <a:latin typeface="微软雅黑" panose="020B0503020204020204" pitchFamily="34" charset="-122"/>
                <a:ea typeface="微软雅黑" panose="020B0503020204020204" pitchFamily="34" charset="-122"/>
                <a:cs typeface="Segoe UI Semibold" panose="020B0702040204020203" pitchFamily="34" charset="0"/>
              </a:rPr>
              <a:t>战略合作中心理工商务部</a:t>
            </a:r>
            <a:endParaRPr lang="en-US" altLang="zh-CN" sz="2400" b="1" dirty="0" smtClean="0">
              <a:latin typeface="微软雅黑" panose="020B0503020204020204" pitchFamily="34" charset="-122"/>
              <a:ea typeface="微软雅黑" panose="020B0503020204020204" pitchFamily="34" charset="-122"/>
              <a:cs typeface="Segoe UI Semibold" panose="020B0702040204020203" pitchFamily="34" charset="0"/>
            </a:endParaRPr>
          </a:p>
          <a:p>
            <a:pPr algn="ctr" defTabSz="914274">
              <a:lnSpc>
                <a:spcPct val="150000"/>
              </a:lnSpc>
            </a:pPr>
            <a:r>
              <a:rPr lang="en-US" altLang="zh-CN" sz="2400" b="1" dirty="0" smtClean="0">
                <a:latin typeface="微软雅黑" panose="020B0503020204020204" pitchFamily="34" charset="-122"/>
                <a:ea typeface="微软雅黑" panose="020B0503020204020204" pitchFamily="34" charset="-122"/>
                <a:cs typeface="Segoe UI Semibold" panose="020B0702040204020203" pitchFamily="34" charset="0"/>
              </a:rPr>
              <a:t>2018.09</a:t>
            </a:r>
            <a:endParaRPr lang="zh-CN" altLang="en-US" sz="2400" b="1" dirty="0">
              <a:latin typeface="微软雅黑" panose="020B0503020204020204" pitchFamily="34" charset="-122"/>
              <a:ea typeface="微软雅黑" panose="020B0503020204020204" pitchFamily="34" charset="-122"/>
              <a:cs typeface="Segoe UI Semibold" panose="020B0702040204020203" pitchFamily="34" charset="0"/>
            </a:endParaRPr>
          </a:p>
        </p:txBody>
      </p:sp>
    </p:spTree>
    <p:extLst>
      <p:ext uri="{BB962C8B-B14F-4D97-AF65-F5344CB8AC3E}">
        <p14:creationId xmlns:p14="http://schemas.microsoft.com/office/powerpoint/2010/main" val="1404588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08</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637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0" name="图示 39"/>
          <p:cNvGraphicFramePr/>
          <p:nvPr>
            <p:extLst>
              <p:ext uri="{D42A27DB-BD31-4B8C-83A1-F6EECF244321}">
                <p14:modId xmlns:p14="http://schemas.microsoft.com/office/powerpoint/2010/main" val="3704131279"/>
              </p:ext>
            </p:extLst>
          </p:nvPr>
        </p:nvGraphicFramePr>
        <p:xfrm>
          <a:off x="1655747" y="2079625"/>
          <a:ext cx="8911114"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2" name="矩形 2"/>
          <p:cNvSpPr>
            <a:spLocks noChangeArrowheads="1"/>
          </p:cNvSpPr>
          <p:nvPr/>
        </p:nvSpPr>
        <p:spPr bwMode="auto">
          <a:xfrm>
            <a:off x="5275882" y="5560004"/>
            <a:ext cx="15700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6000"/>
              </a:lnSpc>
            </a:pPr>
            <a:r>
              <a:rPr lang="zh-CN" altLang="en-US" b="1" dirty="0">
                <a:solidFill>
                  <a:srgbClr val="002060"/>
                </a:solidFill>
                <a:latin typeface="微软雅黑" pitchFamily="34" charset="-122"/>
                <a:ea typeface="微软雅黑" pitchFamily="34" charset="-122"/>
              </a:rPr>
              <a:t>调研工作流程</a:t>
            </a:r>
            <a:endParaRPr lang="zh-CN" altLang="zh-CN" b="1" dirty="0">
              <a:solidFill>
                <a:srgbClr val="002060"/>
              </a:solidFill>
              <a:latin typeface="微软雅黑" pitchFamily="34" charset="-122"/>
              <a:ea typeface="微软雅黑" pitchFamily="34" charset="-122"/>
            </a:endParaRPr>
          </a:p>
        </p:txBody>
      </p:sp>
      <p:sp>
        <p:nvSpPr>
          <p:cNvPr id="43" name="下箭头 4"/>
          <p:cNvSpPr>
            <a:spLocks noChangeArrowheads="1"/>
          </p:cNvSpPr>
          <p:nvPr/>
        </p:nvSpPr>
        <p:spPr bwMode="auto">
          <a:xfrm>
            <a:off x="4678982" y="4518025"/>
            <a:ext cx="2709863" cy="685800"/>
          </a:xfrm>
          <a:prstGeom prst="downArrow">
            <a:avLst>
              <a:gd name="adj1" fmla="val 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charset="0"/>
              <a:buNone/>
            </a:pPr>
            <a:endParaRPr lang="zh-CN" altLang="en-US">
              <a:latin typeface="Calibri" pitchFamily="34" charset="0"/>
            </a:endParaRPr>
          </a:p>
        </p:txBody>
      </p:sp>
      <p:sp>
        <p:nvSpPr>
          <p:cNvPr id="17" name="矩形 16"/>
          <p:cNvSpPr/>
          <p:nvPr/>
        </p:nvSpPr>
        <p:spPr>
          <a:xfrm>
            <a:off x="244417" y="747758"/>
            <a:ext cx="1997908" cy="507831"/>
          </a:xfrm>
          <a:prstGeom prst="rect">
            <a:avLst/>
          </a:prstGeom>
        </p:spPr>
        <p:txBody>
          <a:bodyPr wrap="squar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2</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专业设置</a:t>
            </a:r>
            <a:r>
              <a:rPr lang="zh-CN" altLang="en-US" b="1" dirty="0" smtClean="0">
                <a:solidFill>
                  <a:srgbClr val="C00000"/>
                </a:solidFill>
                <a:latin typeface="微软雅黑" pitchFamily="34" charset="-122"/>
                <a:ea typeface="微软雅黑" pitchFamily="34" charset="-122"/>
              </a:rPr>
              <a:t>调研</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304298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28925" y="768570"/>
            <a:ext cx="2875302" cy="507831"/>
          </a:xfrm>
          <a:prstGeom prst="rect">
            <a:avLst/>
          </a:prstGeom>
        </p:spPr>
        <p:txBody>
          <a:bodyPr wrap="squar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3</a:t>
            </a:r>
            <a:r>
              <a:rPr lang="zh-CN" altLang="en-US" b="1" dirty="0">
                <a:solidFill>
                  <a:srgbClr val="C00000"/>
                </a:solidFill>
                <a:latin typeface="微软雅黑" pitchFamily="34" charset="-122"/>
                <a:ea typeface="微软雅黑" pitchFamily="34" charset="-122"/>
              </a:rPr>
              <a:t>、专业人才市场需求分析</a:t>
            </a:r>
          </a:p>
        </p:txBody>
      </p:sp>
      <p:sp>
        <p:nvSpPr>
          <p:cNvPr id="13" name="MH_Text_2"/>
          <p:cNvSpPr/>
          <p:nvPr>
            <p:custDataLst>
              <p:tags r:id="rId1"/>
            </p:custDataLst>
          </p:nvPr>
        </p:nvSpPr>
        <p:spPr>
          <a:xfrm>
            <a:off x="2169414" y="1831885"/>
            <a:ext cx="9681286" cy="1244802"/>
          </a:xfrm>
          <a:prstGeom prst="rect">
            <a:avLst/>
          </a:prstGeom>
        </p:spPr>
        <p:txBody>
          <a:bodyPr lIns="0" tIns="0" rIns="0" bIns="0">
            <a:noAutofit/>
          </a:bodyPr>
          <a:lstStyle/>
          <a:p>
            <a:pPr algn="just">
              <a:lnSpc>
                <a:spcPct val="150000"/>
              </a:lnSpc>
              <a:defRPr/>
            </a:pPr>
            <a:r>
              <a:rPr lang="zh-CN" altLang="en-US" sz="1400" dirty="0">
                <a:latin typeface="微软雅黑" pitchFamily="34" charset="-122"/>
                <a:ea typeface="微软雅黑" pitchFamily="34" charset="-122"/>
              </a:rPr>
              <a:t>我国工业处于一个稳步发展的阶段，特别是进入</a:t>
            </a:r>
            <a:r>
              <a:rPr lang="en-US" altLang="zh-CN" sz="1400" dirty="0">
                <a:latin typeface="微软雅黑" pitchFamily="34" charset="-122"/>
                <a:ea typeface="微软雅黑" pitchFamily="34" charset="-122"/>
              </a:rPr>
              <a:t>WTO</a:t>
            </a:r>
            <a:r>
              <a:rPr lang="zh-CN" altLang="en-US" sz="1400" dirty="0">
                <a:latin typeface="微软雅黑" pitchFamily="34" charset="-122"/>
                <a:ea typeface="微软雅黑" pitchFamily="34" charset="-122"/>
              </a:rPr>
              <a:t>以后，中国正在逐步变成“世界制造中心”，对</a:t>
            </a:r>
            <a:r>
              <a:rPr lang="zh-CN" altLang="en-US" sz="1400" dirty="0" smtClean="0">
                <a:latin typeface="微软雅黑" pitchFamily="34" charset="-122"/>
                <a:ea typeface="微软雅黑" pitchFamily="34" charset="-122"/>
              </a:rPr>
              <a:t>电工电子技术应用与</a:t>
            </a:r>
            <a:r>
              <a:rPr lang="zh-CN" altLang="en-US" sz="1400" dirty="0">
                <a:latin typeface="微软雅黑" pitchFamily="34" charset="-122"/>
                <a:ea typeface="微软雅黑" pitchFamily="34" charset="-122"/>
              </a:rPr>
              <a:t>自动化技术相关专业人才的需求平稳且较旺盛</a:t>
            </a:r>
            <a:r>
              <a:rPr lang="zh-CN" altLang="en-US" sz="1400" dirty="0" smtClean="0">
                <a:latin typeface="微软雅黑" pitchFamily="34" charset="-122"/>
                <a:ea typeface="微软雅黑" pitchFamily="34" charset="-122"/>
              </a:rPr>
              <a:t>。世界</a:t>
            </a:r>
            <a:r>
              <a:rPr lang="zh-CN" altLang="en-US" sz="1400" dirty="0">
                <a:latin typeface="微软雅黑" pitchFamily="34" charset="-122"/>
                <a:ea typeface="微软雅黑" pitchFamily="34" charset="-122"/>
              </a:rPr>
              <a:t>高科技竞争和突破正在创造着新的生产方式和经济秩序，高新技术渗透到传统产业，引起传统产业的深刻变革，形成了许多融合机械类</a:t>
            </a:r>
            <a:r>
              <a:rPr lang="zh-CN" altLang="en-US" sz="1400" dirty="0" smtClean="0">
                <a:latin typeface="微软雅黑" pitchFamily="34" charset="-122"/>
                <a:ea typeface="微软雅黑" pitchFamily="34" charset="-122"/>
              </a:rPr>
              <a:t>、电子技术应用类</a:t>
            </a:r>
            <a:r>
              <a:rPr lang="zh-CN" altLang="en-US" sz="1400" dirty="0">
                <a:latin typeface="微软雅黑" pitchFamily="34" charset="-122"/>
                <a:ea typeface="微软雅黑" pitchFamily="34" charset="-122"/>
              </a:rPr>
              <a:t>、电脑类、</a:t>
            </a:r>
            <a:r>
              <a:rPr lang="zh-CN" altLang="en-US" sz="1400" dirty="0" smtClean="0">
                <a:latin typeface="微软雅黑" pitchFamily="34" charset="-122"/>
                <a:ea typeface="微软雅黑" pitchFamily="34" charset="-122"/>
              </a:rPr>
              <a:t>电力电子技术应用类</a:t>
            </a:r>
            <a:r>
              <a:rPr lang="zh-CN" altLang="en-US" sz="1400" dirty="0">
                <a:latin typeface="微软雅黑" pitchFamily="34" charset="-122"/>
                <a:ea typeface="微软雅黑" pitchFamily="34" charset="-122"/>
              </a:rPr>
              <a:t>等的新兴领域和新型产业，必然需要产品设备</a:t>
            </a:r>
            <a:r>
              <a:rPr lang="zh-CN" altLang="en-US" sz="1400" b="1" dirty="0">
                <a:solidFill>
                  <a:srgbClr val="C00000"/>
                </a:solidFill>
                <a:latin typeface="微软雅黑" pitchFamily="34" charset="-122"/>
                <a:ea typeface="微软雅黑" pitchFamily="34" charset="-122"/>
              </a:rPr>
              <a:t>装配、维修、检测及管理的大量专业技术人员</a:t>
            </a:r>
            <a:r>
              <a:rPr lang="zh-CN" altLang="en-US" sz="1400" dirty="0" smtClean="0">
                <a:latin typeface="微软雅黑" pitchFamily="34" charset="-122"/>
                <a:ea typeface="微软雅黑" pitchFamily="34" charset="-122"/>
              </a:rPr>
              <a:t>。</a:t>
            </a:r>
            <a:endParaRPr lang="zh-CN" altLang="zh-CN" sz="1400" dirty="0">
              <a:latin typeface="微软雅黑" pitchFamily="34" charset="-122"/>
              <a:ea typeface="微软雅黑" pitchFamily="34" charset="-122"/>
            </a:endParaRPr>
          </a:p>
        </p:txBody>
      </p:sp>
      <p:sp>
        <p:nvSpPr>
          <p:cNvPr id="14" name="MH_SubTitle_2"/>
          <p:cNvSpPr/>
          <p:nvPr>
            <p:custDataLst>
              <p:tags r:id="rId2"/>
            </p:custDataLst>
          </p:nvPr>
        </p:nvSpPr>
        <p:spPr>
          <a:xfrm>
            <a:off x="2063016" y="1311664"/>
            <a:ext cx="6539030" cy="444198"/>
          </a:xfrm>
          <a:prstGeom prst="rect">
            <a:avLst/>
          </a:prstGeom>
        </p:spPr>
        <p:txBody>
          <a:bodyPr lIns="0" tIns="0" rIns="0" bIns="0" anchor="b">
            <a:normAutofit/>
          </a:bodyPr>
          <a:lstStyle/>
          <a:p>
            <a:r>
              <a:rPr lang="zh-CN" altLang="zh-CN" sz="2000" b="1" dirty="0">
                <a:latin typeface="微软雅黑" pitchFamily="34" charset="-122"/>
                <a:ea typeface="微软雅黑" pitchFamily="34" charset="-122"/>
              </a:rPr>
              <a:t>人才需求</a:t>
            </a:r>
            <a:endParaRPr lang="zh-CN" altLang="zh-CN" sz="2000" dirty="0">
              <a:latin typeface="微软雅黑" pitchFamily="34" charset="-122"/>
              <a:ea typeface="微软雅黑" pitchFamily="34" charset="-122"/>
            </a:endParaRPr>
          </a:p>
        </p:txBody>
      </p:sp>
      <p:sp>
        <p:nvSpPr>
          <p:cNvPr id="15" name="MH_Text_3"/>
          <p:cNvSpPr/>
          <p:nvPr>
            <p:custDataLst>
              <p:tags r:id="rId3"/>
            </p:custDataLst>
          </p:nvPr>
        </p:nvSpPr>
        <p:spPr>
          <a:xfrm>
            <a:off x="6671822" y="3331736"/>
            <a:ext cx="5178878" cy="1681777"/>
          </a:xfrm>
          <a:prstGeom prst="rect">
            <a:avLst/>
          </a:prstGeom>
        </p:spPr>
        <p:txBody>
          <a:bodyPr lIns="0" tIns="0" rIns="0" bIns="0">
            <a:noAutofit/>
          </a:bodyPr>
          <a:lstStyle/>
          <a:p>
            <a:pPr algn="just">
              <a:lnSpc>
                <a:spcPct val="150000"/>
              </a:lnSpc>
              <a:defRPr/>
            </a:pPr>
            <a:r>
              <a:rPr lang="zh-CN" altLang="en-US" sz="1400" dirty="0" smtClean="0">
                <a:latin typeface="微软雅黑" pitchFamily="34" charset="-122"/>
                <a:ea typeface="微软雅黑" pitchFamily="34" charset="-122"/>
              </a:rPr>
              <a:t>中职教</a:t>
            </a:r>
            <a:r>
              <a:rPr lang="zh-CN" altLang="en-US" sz="1400" dirty="0">
                <a:latin typeface="微软雅黑" pitchFamily="34" charset="-122"/>
                <a:ea typeface="微软雅黑" pitchFamily="34" charset="-122"/>
              </a:rPr>
              <a:t>育面向现代先进制造类、现代服务类等行业企业，培养有一定的文化基础知识、健全的心理素质、良好的职业素养、严谨的工作作风，</a:t>
            </a:r>
            <a:r>
              <a:rPr lang="zh-CN" altLang="en-US" sz="1400" dirty="0" smtClean="0">
                <a:latin typeface="微软雅黑" pitchFamily="34" charset="-122"/>
                <a:ea typeface="微软雅黑" pitchFamily="34" charset="-122"/>
              </a:rPr>
              <a:t>掌握电子技术应用电工</a:t>
            </a:r>
            <a:r>
              <a:rPr lang="zh-CN" altLang="en-US" sz="1400" dirty="0">
                <a:latin typeface="微软雅黑" pitchFamily="34" charset="-122"/>
                <a:ea typeface="微软雅黑" pitchFamily="34" charset="-122"/>
              </a:rPr>
              <a:t>技术基础知识和基本技能，具备较强的实际工作能力，能</a:t>
            </a:r>
            <a:r>
              <a:rPr lang="zh-CN" altLang="en-US" sz="1400" dirty="0" smtClean="0">
                <a:latin typeface="微软雅黑" pitchFamily="34" charset="-122"/>
                <a:ea typeface="微软雅黑" pitchFamily="34" charset="-122"/>
              </a:rPr>
              <a:t>从事电子技术应用产品</a:t>
            </a:r>
            <a:r>
              <a:rPr lang="zh-CN" altLang="en-US" sz="1400" dirty="0">
                <a:latin typeface="微软雅黑" pitchFamily="34" charset="-122"/>
                <a:ea typeface="微软雅黑" pitchFamily="34" charset="-122"/>
              </a:rPr>
              <a:t>与设备组装、调试和检测，以及电气安装运行、控制和维护等相关工作，</a:t>
            </a:r>
            <a:r>
              <a:rPr lang="zh-CN" altLang="en-US" sz="1400" b="1" dirty="0">
                <a:solidFill>
                  <a:srgbClr val="C00000"/>
                </a:solidFill>
                <a:latin typeface="微软雅黑" pitchFamily="34" charset="-122"/>
                <a:ea typeface="微软雅黑" pitchFamily="34" charset="-122"/>
              </a:rPr>
              <a:t>能</a:t>
            </a:r>
            <a:r>
              <a:rPr lang="zh-CN" altLang="en-US" sz="1400" b="1" dirty="0" smtClean="0">
                <a:solidFill>
                  <a:srgbClr val="C00000"/>
                </a:solidFill>
                <a:latin typeface="微软雅黑" pitchFamily="34" charset="-122"/>
                <a:ea typeface="微软雅黑" pitchFamily="34" charset="-122"/>
              </a:rPr>
              <a:t>适应电子技术应用电工</a:t>
            </a:r>
            <a:r>
              <a:rPr lang="zh-CN" altLang="en-US" sz="1400" b="1" dirty="0">
                <a:solidFill>
                  <a:srgbClr val="C00000"/>
                </a:solidFill>
                <a:latin typeface="微软雅黑" pitchFamily="34" charset="-122"/>
                <a:ea typeface="微软雅黑" pitchFamily="34" charset="-122"/>
              </a:rPr>
              <a:t>企业发展需求的一线工作技能型人才</a:t>
            </a:r>
            <a:r>
              <a:rPr lang="zh-CN" altLang="en-US" sz="1400" dirty="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p:txBody>
      </p:sp>
      <p:sp>
        <p:nvSpPr>
          <p:cNvPr id="16" name="MH_SubTitle_3"/>
          <p:cNvSpPr/>
          <p:nvPr>
            <p:custDataLst>
              <p:tags r:id="rId4"/>
            </p:custDataLst>
          </p:nvPr>
        </p:nvSpPr>
        <p:spPr>
          <a:xfrm>
            <a:off x="2632855" y="3158773"/>
            <a:ext cx="6539030" cy="445504"/>
          </a:xfrm>
          <a:prstGeom prst="rect">
            <a:avLst/>
          </a:prstGeom>
        </p:spPr>
        <p:txBody>
          <a:bodyPr lIns="0" tIns="0" rIns="0" bIns="0" anchor="b">
            <a:normAutofit/>
          </a:bodyPr>
          <a:lstStyle/>
          <a:p>
            <a:pPr>
              <a:defRPr/>
            </a:pPr>
            <a:r>
              <a:rPr lang="zh-CN" altLang="en-US" sz="2000" b="1" kern="0" dirty="0" smtClean="0">
                <a:latin typeface="微软雅黑" pitchFamily="34" charset="-122"/>
                <a:ea typeface="微软雅黑" pitchFamily="34" charset="-122"/>
                <a:cs typeface="宋体" pitchFamily="2" charset="-122"/>
              </a:rPr>
              <a:t>对应人才培养层次</a:t>
            </a:r>
            <a:endParaRPr lang="zh-CN" altLang="en-US" sz="2000" b="1" kern="0" dirty="0">
              <a:latin typeface="微软雅黑" pitchFamily="34" charset="-122"/>
              <a:ea typeface="微软雅黑" pitchFamily="34" charset="-122"/>
              <a:cs typeface="宋体" pitchFamily="2" charset="-122"/>
            </a:endParaRPr>
          </a:p>
        </p:txBody>
      </p:sp>
      <p:grpSp>
        <p:nvGrpSpPr>
          <p:cNvPr id="18" name="组合 17"/>
          <p:cNvGrpSpPr/>
          <p:nvPr/>
        </p:nvGrpSpPr>
        <p:grpSpPr>
          <a:xfrm>
            <a:off x="782900" y="1510695"/>
            <a:ext cx="1308236" cy="897405"/>
            <a:chOff x="6171112" y="2397706"/>
            <a:chExt cx="1308236" cy="897405"/>
          </a:xfrm>
        </p:grpSpPr>
        <p:sp>
          <p:nvSpPr>
            <p:cNvPr id="19" name="MH_Other_5"/>
            <p:cNvSpPr>
              <a:spLocks noChangeArrowheads="1"/>
            </p:cNvSpPr>
            <p:nvPr>
              <p:custDataLst>
                <p:tags r:id="rId12"/>
              </p:custDataLst>
            </p:nvPr>
          </p:nvSpPr>
          <p:spPr bwMode="auto">
            <a:xfrm>
              <a:off x="6171112" y="2397706"/>
              <a:ext cx="636115" cy="490335"/>
            </a:xfrm>
            <a:prstGeom prst="rect">
              <a:avLst/>
            </a:prstGeom>
            <a:solidFill>
              <a:srgbClr val="02AF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altLang="zh-CN" sz="2400" b="1" dirty="0" smtClean="0">
                  <a:solidFill>
                    <a:srgbClr val="FFFFFF"/>
                  </a:solidFill>
                  <a:ea typeface="微软雅黑" pitchFamily="34" charset="-122"/>
                </a:rPr>
                <a:t>01</a:t>
              </a:r>
              <a:endParaRPr lang="zh-CN" altLang="en-US" sz="2400" b="1" dirty="0">
                <a:solidFill>
                  <a:srgbClr val="FFFFFF"/>
                </a:solidFill>
                <a:ea typeface="微软雅黑" pitchFamily="34" charset="-122"/>
              </a:endParaRPr>
            </a:p>
          </p:txBody>
        </p:sp>
        <p:sp>
          <p:nvSpPr>
            <p:cNvPr id="20" name="MH_Other_6"/>
            <p:cNvSpPr>
              <a:spLocks noChangeArrowheads="1"/>
            </p:cNvSpPr>
            <p:nvPr>
              <p:custDataLst>
                <p:tags r:id="rId13"/>
              </p:custDataLst>
            </p:nvPr>
          </p:nvSpPr>
          <p:spPr bwMode="auto">
            <a:xfrm>
              <a:off x="6843233" y="2499474"/>
              <a:ext cx="504091" cy="388567"/>
            </a:xfrm>
            <a:prstGeom prst="rect">
              <a:avLst/>
            </a:prstGeom>
            <a:solidFill>
              <a:srgbClr val="98F7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21" name="MH_Other_7"/>
            <p:cNvSpPr>
              <a:spLocks noChangeArrowheads="1"/>
            </p:cNvSpPr>
            <p:nvPr>
              <p:custDataLst>
                <p:tags r:id="rId14"/>
              </p:custDataLst>
            </p:nvPr>
          </p:nvSpPr>
          <p:spPr bwMode="auto">
            <a:xfrm>
              <a:off x="6315138" y="2915796"/>
              <a:ext cx="492089" cy="379315"/>
            </a:xfrm>
            <a:prstGeom prst="rect">
              <a:avLst/>
            </a:prstGeom>
            <a:solidFill>
              <a:srgbClr val="17E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22" name="MH_Other_8"/>
            <p:cNvSpPr>
              <a:spLocks noChangeArrowheads="1"/>
            </p:cNvSpPr>
            <p:nvPr>
              <p:custDataLst>
                <p:tags r:id="rId15"/>
              </p:custDataLst>
            </p:nvPr>
          </p:nvSpPr>
          <p:spPr bwMode="auto">
            <a:xfrm>
              <a:off x="6843233" y="2915796"/>
              <a:ext cx="636115" cy="323806"/>
            </a:xfrm>
            <a:prstGeom prst="rect">
              <a:avLst/>
            </a:prstGeom>
            <a:solidFill>
              <a:srgbClr val="CDFB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grpSp>
      <p:grpSp>
        <p:nvGrpSpPr>
          <p:cNvPr id="23" name="组合 22"/>
          <p:cNvGrpSpPr/>
          <p:nvPr/>
        </p:nvGrpSpPr>
        <p:grpSpPr>
          <a:xfrm>
            <a:off x="1236808" y="3327896"/>
            <a:ext cx="1308236" cy="897404"/>
            <a:chOff x="1418256" y="4161678"/>
            <a:chExt cx="1308236" cy="897404"/>
          </a:xfrm>
        </p:grpSpPr>
        <p:sp>
          <p:nvSpPr>
            <p:cNvPr id="24" name="MH_Other_9"/>
            <p:cNvSpPr>
              <a:spLocks noChangeArrowheads="1"/>
            </p:cNvSpPr>
            <p:nvPr>
              <p:custDataLst>
                <p:tags r:id="rId8"/>
              </p:custDataLst>
            </p:nvPr>
          </p:nvSpPr>
          <p:spPr bwMode="auto">
            <a:xfrm>
              <a:off x="1418256" y="4161678"/>
              <a:ext cx="636115" cy="490335"/>
            </a:xfrm>
            <a:prstGeom prst="rect">
              <a:avLst/>
            </a:prstGeom>
            <a:solidFill>
              <a:srgbClr val="4FB46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altLang="zh-CN" sz="2400" b="1" dirty="0" smtClean="0">
                  <a:solidFill>
                    <a:srgbClr val="FFFFFF"/>
                  </a:solidFill>
                  <a:ea typeface="微软雅黑" pitchFamily="34" charset="-122"/>
                </a:rPr>
                <a:t>02</a:t>
              </a:r>
              <a:endParaRPr lang="zh-CN" altLang="en-US" sz="2400" b="1" dirty="0">
                <a:solidFill>
                  <a:srgbClr val="FFFFFF"/>
                </a:solidFill>
                <a:ea typeface="微软雅黑" pitchFamily="34" charset="-122"/>
              </a:endParaRPr>
            </a:p>
          </p:txBody>
        </p:sp>
        <p:sp>
          <p:nvSpPr>
            <p:cNvPr id="25" name="MH_Other_10"/>
            <p:cNvSpPr>
              <a:spLocks noChangeArrowheads="1"/>
            </p:cNvSpPr>
            <p:nvPr>
              <p:custDataLst>
                <p:tags r:id="rId9"/>
              </p:custDataLst>
            </p:nvPr>
          </p:nvSpPr>
          <p:spPr bwMode="auto">
            <a:xfrm>
              <a:off x="2090377" y="4263445"/>
              <a:ext cx="504091" cy="388567"/>
            </a:xfrm>
            <a:prstGeom prst="rect">
              <a:avLst/>
            </a:prstGeom>
            <a:solidFill>
              <a:srgbClr val="B6E0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29" name="MH_Other_11"/>
            <p:cNvSpPr>
              <a:spLocks noChangeArrowheads="1"/>
            </p:cNvSpPr>
            <p:nvPr>
              <p:custDataLst>
                <p:tags r:id="rId10"/>
              </p:custDataLst>
            </p:nvPr>
          </p:nvSpPr>
          <p:spPr bwMode="auto">
            <a:xfrm>
              <a:off x="1562282" y="4679767"/>
              <a:ext cx="492089" cy="379315"/>
            </a:xfrm>
            <a:prstGeom prst="rect">
              <a:avLst/>
            </a:prstGeom>
            <a:solidFill>
              <a:srgbClr val="8DCF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31" name="MH_Other_12"/>
            <p:cNvSpPr>
              <a:spLocks noChangeArrowheads="1"/>
            </p:cNvSpPr>
            <p:nvPr>
              <p:custDataLst>
                <p:tags r:id="rId11"/>
              </p:custDataLst>
            </p:nvPr>
          </p:nvSpPr>
          <p:spPr bwMode="auto">
            <a:xfrm>
              <a:off x="2090377" y="4679767"/>
              <a:ext cx="636115" cy="323806"/>
            </a:xfrm>
            <a:prstGeom prst="rect">
              <a:avLst/>
            </a:prstGeom>
            <a:solidFill>
              <a:srgbClr val="E1F3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grpSp>
      <p:grpSp>
        <p:nvGrpSpPr>
          <p:cNvPr id="33" name="组合 32"/>
          <p:cNvGrpSpPr/>
          <p:nvPr/>
        </p:nvGrpSpPr>
        <p:grpSpPr>
          <a:xfrm>
            <a:off x="5052272" y="3454229"/>
            <a:ext cx="1633538" cy="2732386"/>
            <a:chOff x="7501807" y="2982361"/>
            <a:chExt cx="1633538" cy="2732386"/>
          </a:xfrm>
        </p:grpSpPr>
        <p:sp>
          <p:nvSpPr>
            <p:cNvPr id="34" name="MH_SubTitle_1"/>
            <p:cNvSpPr/>
            <p:nvPr>
              <p:custDataLst>
                <p:tags r:id="rId5"/>
              </p:custDataLst>
            </p:nvPr>
          </p:nvSpPr>
          <p:spPr>
            <a:xfrm>
              <a:off x="7501807" y="2982361"/>
              <a:ext cx="1223963" cy="1559286"/>
            </a:xfrm>
            <a:custGeom>
              <a:avLst/>
              <a:gdLst>
                <a:gd name="connsiteX0" fmla="*/ 612000 w 1224000"/>
                <a:gd name="connsiteY0" fmla="*/ 0 h 1872210"/>
                <a:gd name="connsiteX1" fmla="*/ 1224000 w 1224000"/>
                <a:gd name="connsiteY1" fmla="*/ 405622 h 1872210"/>
                <a:gd name="connsiteX2" fmla="*/ 1224000 w 1224000"/>
                <a:gd name="connsiteY2" fmla="*/ 1872210 h 1872210"/>
                <a:gd name="connsiteX3" fmla="*/ 0 w 1224000"/>
                <a:gd name="connsiteY3" fmla="*/ 1872210 h 1872210"/>
                <a:gd name="connsiteX4" fmla="*/ 0 w 1224000"/>
                <a:gd name="connsiteY4" fmla="*/ 405622 h 187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10">
                  <a:moveTo>
                    <a:pt x="612000" y="0"/>
                  </a:moveTo>
                  <a:lnTo>
                    <a:pt x="1224000" y="405622"/>
                  </a:lnTo>
                  <a:lnTo>
                    <a:pt x="1224000" y="1872210"/>
                  </a:lnTo>
                  <a:lnTo>
                    <a:pt x="0" y="1872210"/>
                  </a:lnTo>
                  <a:lnTo>
                    <a:pt x="0" y="405622"/>
                  </a:lnTo>
                  <a:close/>
                </a:path>
              </a:pathLst>
            </a:custGeom>
            <a:solidFill>
              <a:srgbClr val="33CCFF"/>
            </a:solidFill>
            <a:ln w="12700" cap="flat" cmpd="sng" algn="ctr">
              <a:noFill/>
              <a:prstDash val="solid"/>
              <a:miter lim="800000"/>
            </a:ln>
            <a:effectLst/>
          </p:spPr>
          <p:txBody>
            <a:bodyPr lIns="0" tIns="0" rIns="0" bIns="288000" anchor="ctr">
              <a:norm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FFFFFF"/>
                  </a:solidFill>
                  <a:effectLst/>
                  <a:uLnTx/>
                  <a:uFillTx/>
                  <a:latin typeface="微软雅黑"/>
                  <a:ea typeface="微软雅黑"/>
                  <a:cs typeface="+mn-cs"/>
                </a:rPr>
                <a:t>中职教育</a:t>
              </a:r>
              <a:endParaRPr kumimoji="0" lang="zh-CN" altLang="en-US" sz="20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5" name="MH_SubTitle_2"/>
            <p:cNvSpPr/>
            <p:nvPr>
              <p:custDataLst>
                <p:tags r:id="rId6"/>
              </p:custDataLst>
            </p:nvPr>
          </p:nvSpPr>
          <p:spPr>
            <a:xfrm>
              <a:off x="7911382" y="4155462"/>
              <a:ext cx="1223963" cy="1559285"/>
            </a:xfrm>
            <a:custGeom>
              <a:avLst/>
              <a:gdLst>
                <a:gd name="connsiteX0" fmla="*/ 0 w 1224000"/>
                <a:gd name="connsiteY0" fmla="*/ 0 h 1872209"/>
                <a:gd name="connsiteX1" fmla="*/ 1224000 w 1224000"/>
                <a:gd name="connsiteY1" fmla="*/ 0 h 1872209"/>
                <a:gd name="connsiteX2" fmla="*/ 1224000 w 1224000"/>
                <a:gd name="connsiteY2" fmla="*/ 1466588 h 1872209"/>
                <a:gd name="connsiteX3" fmla="*/ 612000 w 1224000"/>
                <a:gd name="connsiteY3" fmla="*/ 1872209 h 1872209"/>
                <a:gd name="connsiteX4" fmla="*/ 0 w 1224000"/>
                <a:gd name="connsiteY4" fmla="*/ 1466588 h 187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09">
                  <a:moveTo>
                    <a:pt x="0" y="0"/>
                  </a:moveTo>
                  <a:lnTo>
                    <a:pt x="1224000" y="0"/>
                  </a:lnTo>
                  <a:lnTo>
                    <a:pt x="1224000" y="1466588"/>
                  </a:lnTo>
                  <a:lnTo>
                    <a:pt x="612000" y="1872209"/>
                  </a:lnTo>
                  <a:lnTo>
                    <a:pt x="0" y="1466588"/>
                  </a:lnTo>
                  <a:close/>
                </a:path>
              </a:pathLst>
            </a:custGeom>
            <a:solidFill>
              <a:srgbClr val="00CC99"/>
            </a:solidFill>
            <a:ln w="12700" cap="flat" cmpd="sng" algn="ctr">
              <a:noFill/>
              <a:prstDash val="solid"/>
              <a:miter lim="800000"/>
            </a:ln>
            <a:effectLst/>
          </p:spPr>
          <p:txBody>
            <a:bodyPr lIns="0" tIns="0" rIns="0" bIns="180000" anchor="ctr">
              <a:norm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FFFFFF"/>
                  </a:solidFill>
                  <a:effectLst/>
                  <a:uLnTx/>
                  <a:uFillTx/>
                  <a:latin typeface="微软雅黑"/>
                  <a:ea typeface="微软雅黑"/>
                  <a:cs typeface="+mn-cs"/>
                </a:rPr>
                <a:t>应用型本科</a:t>
              </a:r>
              <a:endParaRPr kumimoji="0" lang="zh-CN" altLang="en-US" sz="20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6" name="MH_Other_1"/>
            <p:cNvSpPr/>
            <p:nvPr>
              <p:custDataLst>
                <p:tags r:id="rId7"/>
              </p:custDataLst>
            </p:nvPr>
          </p:nvSpPr>
          <p:spPr>
            <a:xfrm flipH="1">
              <a:off x="7501807" y="4155462"/>
              <a:ext cx="409575" cy="386184"/>
            </a:xfrm>
            <a:prstGeom prst="rtTriangle">
              <a:avLst/>
            </a:prstGeom>
            <a:solidFill>
              <a:srgbClr val="0099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37" name="矩形 36"/>
          <p:cNvSpPr/>
          <p:nvPr/>
        </p:nvSpPr>
        <p:spPr>
          <a:xfrm>
            <a:off x="782901" y="4628545"/>
            <a:ext cx="4201184" cy="1952744"/>
          </a:xfrm>
          <a:prstGeom prst="rect">
            <a:avLst/>
          </a:prstGeom>
        </p:spPr>
        <p:txBody>
          <a:bodyPr lIns="0" tIns="0" rIns="0" bIns="0">
            <a:noAutofit/>
          </a:bodyPr>
          <a:lstStyle/>
          <a:p>
            <a:pPr algn="just">
              <a:lnSpc>
                <a:spcPct val="150000"/>
              </a:lnSpc>
            </a:pPr>
            <a:r>
              <a:rPr lang="zh-CN" altLang="en-US" sz="1400" dirty="0">
                <a:latin typeface="微软雅黑" pitchFamily="34" charset="-122"/>
                <a:ea typeface="微软雅黑" pitchFamily="34" charset="-122"/>
              </a:rPr>
              <a:t>应用型</a:t>
            </a:r>
            <a:r>
              <a:rPr lang="zh-CN" altLang="en-US" sz="1400" dirty="0" smtClean="0">
                <a:latin typeface="微软雅黑" pitchFamily="34" charset="-122"/>
                <a:ea typeface="微软雅黑" pitchFamily="34" charset="-122"/>
              </a:rPr>
              <a:t>本科主要培养</a:t>
            </a:r>
            <a:r>
              <a:rPr lang="zh-CN" altLang="en-US" sz="1400" b="1" dirty="0" smtClean="0">
                <a:solidFill>
                  <a:srgbClr val="C00000"/>
                </a:solidFill>
                <a:latin typeface="微软雅黑" pitchFamily="34" charset="-122"/>
                <a:ea typeface="微软雅黑" pitchFamily="34" charset="-122"/>
              </a:rPr>
              <a:t>高级</a:t>
            </a:r>
            <a:r>
              <a:rPr lang="zh-CN" altLang="en-US" sz="1400" b="1" dirty="0">
                <a:solidFill>
                  <a:srgbClr val="C00000"/>
                </a:solidFill>
                <a:latin typeface="微软雅黑" pitchFamily="34" charset="-122"/>
                <a:ea typeface="微软雅黑" pitchFamily="34" charset="-122"/>
              </a:rPr>
              <a:t>工程技术应用型人才</a:t>
            </a:r>
            <a:r>
              <a:rPr lang="zh-CN" altLang="en-US" sz="1400" dirty="0">
                <a:latin typeface="微软雅黑" pitchFamily="34" charset="-122"/>
                <a:ea typeface="微软雅黑" pitchFamily="34" charset="-122"/>
              </a:rPr>
              <a:t>，技术工程师</a:t>
            </a:r>
            <a:r>
              <a:rPr lang="zh-CN" altLang="en-US" sz="1400" dirty="0" smtClean="0">
                <a:latin typeface="微软雅黑" pitchFamily="34" charset="-122"/>
                <a:ea typeface="微软雅黑" pitchFamily="34" charset="-122"/>
              </a:rPr>
              <a:t>、技术研究员、一线管理者职业学校</a:t>
            </a:r>
            <a:r>
              <a:rPr lang="zh-CN" altLang="en-US" sz="1400" dirty="0">
                <a:latin typeface="微软雅黑" pitchFamily="34" charset="-122"/>
                <a:ea typeface="微软雅黑" pitchFamily="34" charset="-122"/>
              </a:rPr>
              <a:t>师资等。突出“能设计、会施工、懂管理”的特点，有更宽的理论技术</a:t>
            </a:r>
            <a:r>
              <a:rPr lang="zh-CN" altLang="en-US" sz="1400" dirty="0" smtClean="0">
                <a:latin typeface="微软雅黑" pitchFamily="34" charset="-122"/>
                <a:ea typeface="微软雅黑" pitchFamily="34" charset="-122"/>
              </a:rPr>
              <a:t>基础和更</a:t>
            </a:r>
            <a:r>
              <a:rPr lang="zh-CN" altLang="en-US" sz="1400" dirty="0">
                <a:latin typeface="微软雅黑" pitchFamily="34" charset="-122"/>
                <a:ea typeface="微软雅黑" pitchFamily="34" charset="-122"/>
              </a:rPr>
              <a:t>强的</a:t>
            </a:r>
            <a:r>
              <a:rPr lang="zh-CN" altLang="en-US" sz="1400" dirty="0" smtClean="0">
                <a:latin typeface="微软雅黑" pitchFamily="34" charset="-122"/>
                <a:ea typeface="微软雅黑" pitchFamily="34" charset="-122"/>
              </a:rPr>
              <a:t>现场处理解决问题</a:t>
            </a:r>
            <a:r>
              <a:rPr lang="zh-CN" altLang="en-US" sz="1400" dirty="0">
                <a:latin typeface="微软雅黑" pitchFamily="34" charset="-122"/>
                <a:ea typeface="微软雅黑" pitchFamily="34" charset="-122"/>
              </a:rPr>
              <a:t>的能力。</a:t>
            </a:r>
            <a:r>
              <a:rPr lang="zh-CN" altLang="zh-CN" sz="1400" dirty="0">
                <a:latin typeface="微软雅黑" pitchFamily="34" charset="-122"/>
                <a:ea typeface="微软雅黑" pitchFamily="34" charset="-122"/>
              </a:rPr>
              <a:t> </a:t>
            </a:r>
          </a:p>
        </p:txBody>
      </p:sp>
    </p:spTree>
    <p:extLst>
      <p:ext uri="{BB962C8B-B14F-4D97-AF65-F5344CB8AC3E}">
        <p14:creationId xmlns:p14="http://schemas.microsoft.com/office/powerpoint/2010/main" val="162161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MH_Other_5"/>
          <p:cNvSpPr>
            <a:spLocks noChangeArrowheads="1"/>
          </p:cNvSpPr>
          <p:nvPr>
            <p:custDataLst>
              <p:tags r:id="rId1"/>
            </p:custDataLst>
          </p:nvPr>
        </p:nvSpPr>
        <p:spPr bwMode="auto">
          <a:xfrm>
            <a:off x="232276" y="804701"/>
            <a:ext cx="2995017"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（二）</a:t>
            </a:r>
            <a:r>
              <a:rPr lang="zh-CN" altLang="en-US" sz="2000" b="1" dirty="0">
                <a:solidFill>
                  <a:srgbClr val="FFFFFF"/>
                </a:solidFill>
                <a:ea typeface="微软雅黑" pitchFamily="34" charset="-122"/>
              </a:rPr>
              <a:t>人才培养</a:t>
            </a:r>
            <a:r>
              <a:rPr lang="zh-CN" altLang="en-US" sz="2000" b="1" dirty="0" smtClean="0">
                <a:solidFill>
                  <a:srgbClr val="FFFFFF"/>
                </a:solidFill>
                <a:ea typeface="微软雅黑" pitchFamily="34" charset="-122"/>
              </a:rPr>
              <a:t>目标思路</a:t>
            </a:r>
            <a:endParaRPr lang="zh-CN" altLang="en-US" sz="2000" b="1" dirty="0">
              <a:solidFill>
                <a:srgbClr val="FFFFFF"/>
              </a:solidFill>
              <a:ea typeface="微软雅黑" pitchFamily="34" charset="-122"/>
            </a:endParaRPr>
          </a:p>
        </p:txBody>
      </p:sp>
      <p:sp>
        <p:nvSpPr>
          <p:cNvPr id="51" name="矩形 50"/>
          <p:cNvSpPr/>
          <p:nvPr/>
        </p:nvSpPr>
        <p:spPr>
          <a:xfrm>
            <a:off x="3925393" y="2060620"/>
            <a:ext cx="1263195" cy="400110"/>
          </a:xfrm>
          <a:prstGeom prst="rect">
            <a:avLst/>
          </a:prstGeom>
        </p:spPr>
        <p:txBody>
          <a:bodyPr wrap="square">
            <a:spAutoFit/>
          </a:bodyPr>
          <a:lstStyle/>
          <a:p>
            <a:r>
              <a:rPr lang="zh-CN" altLang="zh-CN" sz="2000" b="1" dirty="0">
                <a:solidFill>
                  <a:schemeClr val="bg1"/>
                </a:solidFill>
                <a:latin typeface="微软雅黑" pitchFamily="34" charset="-122"/>
                <a:ea typeface="微软雅黑" pitchFamily="34" charset="-122"/>
              </a:rPr>
              <a:t>实现路径</a:t>
            </a:r>
            <a:endParaRPr lang="zh-CN" altLang="en-US" sz="2000" b="1" dirty="0">
              <a:solidFill>
                <a:schemeClr val="bg1"/>
              </a:solidFill>
            </a:endParaRPr>
          </a:p>
        </p:txBody>
      </p:sp>
      <p:grpSp>
        <p:nvGrpSpPr>
          <p:cNvPr id="52" name="组合 8"/>
          <p:cNvGrpSpPr>
            <a:grpSpLocks/>
          </p:cNvGrpSpPr>
          <p:nvPr/>
        </p:nvGrpSpPr>
        <p:grpSpPr bwMode="auto">
          <a:xfrm>
            <a:off x="3649564" y="2124121"/>
            <a:ext cx="1839913" cy="570742"/>
            <a:chOff x="563095" y="2998604"/>
            <a:chExt cx="2137144" cy="849871"/>
          </a:xfrm>
          <a:solidFill>
            <a:schemeClr val="tx2">
              <a:lumMod val="40000"/>
              <a:lumOff val="60000"/>
            </a:schemeClr>
          </a:solidFill>
        </p:grpSpPr>
        <p:sp>
          <p:nvSpPr>
            <p:cNvPr id="53" name="圆角矩形 52"/>
            <p:cNvSpPr/>
            <p:nvPr/>
          </p:nvSpPr>
          <p:spPr>
            <a:xfrm>
              <a:off x="563095" y="2998604"/>
              <a:ext cx="2137144" cy="849871"/>
            </a:xfrm>
            <a:prstGeom prst="roundRect">
              <a:avLst>
                <a:gd name="adj" fmla="val 10000"/>
              </a:avLst>
            </a:prstGeom>
            <a:grpFill/>
          </p:spPr>
          <p:style>
            <a:lnRef idx="3">
              <a:schemeClr val="lt1"/>
            </a:lnRef>
            <a:fillRef idx="1">
              <a:schemeClr val="accent1"/>
            </a:fillRef>
            <a:effectRef idx="1">
              <a:schemeClr val="accent1"/>
            </a:effectRef>
            <a:fontRef idx="minor">
              <a:schemeClr val="lt1"/>
            </a:fontRef>
          </p:style>
        </p:sp>
        <p:sp>
          <p:nvSpPr>
            <p:cNvPr id="54" name="圆角矩形 6"/>
            <p:cNvSpPr/>
            <p:nvPr/>
          </p:nvSpPr>
          <p:spPr>
            <a:xfrm>
              <a:off x="587067" y="3023155"/>
              <a:ext cx="2089200" cy="800767"/>
            </a:xfrm>
            <a:prstGeom prst="rect">
              <a:avLst/>
            </a:prstGeom>
            <a:grpFill/>
          </p:spPr>
          <p:style>
            <a:lnRef idx="0">
              <a:scrgbClr r="0" g="0" b="0"/>
            </a:lnRef>
            <a:fillRef idx="0">
              <a:scrgbClr r="0" g="0" b="0"/>
            </a:fillRef>
            <a:effectRef idx="0">
              <a:scrgbClr r="0" g="0" b="0"/>
            </a:effectRef>
            <a:fontRef idx="minor">
              <a:schemeClr val="lt1"/>
            </a:fontRef>
          </p:style>
          <p:txBody>
            <a:bodyPr lIns="34290" tIns="22860" rIns="34290" bIns="22860" spcCol="1270" anchor="ctr"/>
            <a:lstStyle/>
            <a:p>
              <a:pPr algn="ctr" defTabSz="800100">
                <a:lnSpc>
                  <a:spcPct val="90000"/>
                </a:lnSpc>
                <a:spcAft>
                  <a:spcPct val="35000"/>
                </a:spcAft>
                <a:buFont typeface="Arial" pitchFamily="34" charset="0"/>
                <a:buNone/>
                <a:defRPr/>
              </a:pPr>
              <a:r>
                <a:rPr lang="zh-CN" altLang="en-US" sz="1800" b="1" dirty="0" smtClean="0">
                  <a:solidFill>
                    <a:schemeClr val="accent6">
                      <a:lumMod val="25000"/>
                    </a:schemeClr>
                  </a:solidFill>
                  <a:latin typeface="微软雅黑" pitchFamily="34" charset="-122"/>
                  <a:ea typeface="微软雅黑" pitchFamily="34" charset="-122"/>
                </a:rPr>
                <a:t>技能型人才</a:t>
              </a:r>
              <a:endParaRPr lang="zh-CN" altLang="en-US" sz="1800" b="1" dirty="0">
                <a:solidFill>
                  <a:schemeClr val="accent6">
                    <a:lumMod val="25000"/>
                  </a:schemeClr>
                </a:solidFill>
                <a:latin typeface="微软雅黑" pitchFamily="34" charset="-122"/>
                <a:ea typeface="微软雅黑" pitchFamily="34" charset="-122"/>
              </a:endParaRPr>
            </a:p>
          </p:txBody>
        </p:sp>
      </p:grpSp>
      <p:grpSp>
        <p:nvGrpSpPr>
          <p:cNvPr id="55" name="组合 54"/>
          <p:cNvGrpSpPr/>
          <p:nvPr/>
        </p:nvGrpSpPr>
        <p:grpSpPr>
          <a:xfrm>
            <a:off x="6557753" y="2038817"/>
            <a:ext cx="1840002" cy="674241"/>
            <a:chOff x="3354543" y="83779"/>
            <a:chExt cx="2137144" cy="849871"/>
          </a:xfrm>
          <a:solidFill>
            <a:schemeClr val="accent5">
              <a:lumMod val="60000"/>
              <a:lumOff val="40000"/>
            </a:schemeClr>
          </a:solidFill>
        </p:grpSpPr>
        <p:sp>
          <p:nvSpPr>
            <p:cNvPr id="56" name="圆角矩形 55"/>
            <p:cNvSpPr/>
            <p:nvPr/>
          </p:nvSpPr>
          <p:spPr>
            <a:xfrm>
              <a:off x="3354543" y="83779"/>
              <a:ext cx="2137144" cy="849871"/>
            </a:xfrm>
            <a:prstGeom prst="roundRect">
              <a:avLst>
                <a:gd name="adj" fmla="val 10000"/>
              </a:avLst>
            </a:prstGeom>
            <a:grpFill/>
          </p:spPr>
          <p:style>
            <a:lnRef idx="3">
              <a:schemeClr val="lt1"/>
            </a:lnRef>
            <a:fillRef idx="1">
              <a:schemeClr val="accent1"/>
            </a:fillRef>
            <a:effectRef idx="1">
              <a:schemeClr val="accent1"/>
            </a:effectRef>
            <a:fontRef idx="minor">
              <a:schemeClr val="lt1"/>
            </a:fontRef>
          </p:style>
        </p:sp>
        <p:sp>
          <p:nvSpPr>
            <p:cNvPr id="57" name="圆角矩形 10"/>
            <p:cNvSpPr/>
            <p:nvPr/>
          </p:nvSpPr>
          <p:spPr>
            <a:xfrm>
              <a:off x="3379435" y="108672"/>
              <a:ext cx="2087360" cy="800087"/>
            </a:xfrm>
            <a:prstGeom prst="rect">
              <a:avLst/>
            </a:prstGeom>
            <a:grpFill/>
          </p:spPr>
          <p:style>
            <a:lnRef idx="3">
              <a:schemeClr val="lt1"/>
            </a:lnRef>
            <a:fillRef idx="1">
              <a:schemeClr val="accent1"/>
            </a:fillRef>
            <a:effectRef idx="1">
              <a:schemeClr val="accent1"/>
            </a:effectRef>
            <a:fontRef idx="minor">
              <a:schemeClr val="lt1"/>
            </a:fontRef>
          </p:style>
          <p:txBody>
            <a:bodyPr lIns="34290" tIns="22860" rIns="34290" bIns="22860" spcCol="1270" anchor="ctr"/>
            <a:lstStyle/>
            <a:p>
              <a:pPr algn="ctr" defTabSz="800100">
                <a:lnSpc>
                  <a:spcPct val="90000"/>
                </a:lnSpc>
                <a:spcAft>
                  <a:spcPct val="35000"/>
                </a:spcAft>
                <a:buFont typeface="Arial" pitchFamily="34" charset="0"/>
                <a:buNone/>
                <a:defRPr/>
              </a:pPr>
              <a:r>
                <a:rPr lang="zh-CN" altLang="en-US" sz="1800" b="1" dirty="0" smtClean="0">
                  <a:solidFill>
                    <a:schemeClr val="accent6">
                      <a:lumMod val="25000"/>
                    </a:schemeClr>
                  </a:solidFill>
                  <a:latin typeface="微软雅黑" pitchFamily="34" charset="-122"/>
                  <a:ea typeface="微软雅黑" pitchFamily="34" charset="-122"/>
                </a:rPr>
                <a:t>技术技能型人才</a:t>
              </a:r>
              <a:endParaRPr lang="zh-CN" altLang="en-US" sz="1800" b="1" dirty="0">
                <a:solidFill>
                  <a:schemeClr val="accent6">
                    <a:lumMod val="25000"/>
                  </a:schemeClr>
                </a:solidFill>
                <a:latin typeface="微软雅黑" pitchFamily="34" charset="-122"/>
                <a:ea typeface="微软雅黑" pitchFamily="34" charset="-122"/>
              </a:endParaRPr>
            </a:p>
          </p:txBody>
        </p:sp>
      </p:grpSp>
      <p:sp>
        <p:nvSpPr>
          <p:cNvPr id="58" name="虚尾箭头 57"/>
          <p:cNvSpPr/>
          <p:nvPr/>
        </p:nvSpPr>
        <p:spPr>
          <a:xfrm>
            <a:off x="5641185" y="2196303"/>
            <a:ext cx="719999" cy="435059"/>
          </a:xfrm>
          <a:prstGeom prst="stripedRightArrow">
            <a:avLst/>
          </a:prstGeom>
          <a:solidFill>
            <a:schemeClr val="accent4"/>
          </a:solidFill>
        </p:spPr>
        <p:style>
          <a:lnRef idx="0">
            <a:schemeClr val="accent5"/>
          </a:lnRef>
          <a:fillRef idx="3">
            <a:schemeClr val="accent5"/>
          </a:fillRef>
          <a:effectRef idx="3">
            <a:schemeClr val="accent5"/>
          </a:effectRef>
          <a:fontRef idx="minor">
            <a:schemeClr val="lt1"/>
          </a:fontRef>
        </p:style>
        <p:txBody>
          <a:bodyPr anchor="ctr"/>
          <a:lstStyle/>
          <a:p>
            <a:pPr algn="ctr">
              <a:buFont typeface="Arial" pitchFamily="34" charset="0"/>
              <a:buNone/>
              <a:defRPr/>
            </a:pPr>
            <a:endParaRPr lang="zh-CN" altLang="en-US"/>
          </a:p>
        </p:txBody>
      </p:sp>
      <p:sp>
        <p:nvSpPr>
          <p:cNvPr id="59" name="矩形 58"/>
          <p:cNvSpPr/>
          <p:nvPr/>
        </p:nvSpPr>
        <p:spPr>
          <a:xfrm>
            <a:off x="2194560" y="2766871"/>
            <a:ext cx="7734748" cy="461665"/>
          </a:xfrm>
          <a:prstGeom prst="rect">
            <a:avLst/>
          </a:prstGeom>
        </p:spPr>
        <p:txBody>
          <a:bodyPr wrap="square">
            <a:spAutoFit/>
          </a:bodyPr>
          <a:lstStyle/>
          <a:p>
            <a:pPr marL="0" lvl="1" algn="just">
              <a:lnSpc>
                <a:spcPct val="150000"/>
              </a:lnSpc>
            </a:pPr>
            <a:r>
              <a:rPr lang="zh-CN" altLang="en-US" sz="1600" dirty="0">
                <a:solidFill>
                  <a:schemeClr val="tx1">
                    <a:hueOff val="0"/>
                    <a:satOff val="0"/>
                    <a:lumOff val="0"/>
                    <a:alphaOff val="0"/>
                  </a:schemeClr>
                </a:solidFill>
                <a:latin typeface="微软雅黑" pitchFamily="34" charset="-122"/>
                <a:ea typeface="微软雅黑" pitchFamily="34" charset="-122"/>
              </a:rPr>
              <a:t>表现在可以在工作现场发现并解决问题，可以做出流程工艺、工具设备上的技术革新。</a:t>
            </a:r>
            <a:endParaRPr lang="en-US" altLang="zh-CN" sz="1600" dirty="0">
              <a:solidFill>
                <a:schemeClr val="tx1">
                  <a:hueOff val="0"/>
                  <a:satOff val="0"/>
                  <a:lumOff val="0"/>
                  <a:alphaOff val="0"/>
                </a:schemeClr>
              </a:solidFill>
              <a:latin typeface="微软雅黑" pitchFamily="34" charset="-122"/>
              <a:ea typeface="微软雅黑" pitchFamily="34" charset="-122"/>
            </a:endParaRPr>
          </a:p>
        </p:txBody>
      </p:sp>
      <p:sp>
        <p:nvSpPr>
          <p:cNvPr id="60" name="MH_Other_1"/>
          <p:cNvSpPr/>
          <p:nvPr>
            <p:custDataLst>
              <p:tags r:id="rId2"/>
            </p:custDataLst>
          </p:nvPr>
        </p:nvSpPr>
        <p:spPr>
          <a:xfrm rot="20751297">
            <a:off x="4756224" y="3865740"/>
            <a:ext cx="1012825" cy="1687573"/>
          </a:xfrm>
          <a:prstGeom prst="moon">
            <a:avLst>
              <a:gd name="adj" fmla="val 15190"/>
            </a:avLst>
          </a:prstGeom>
          <a:solidFill>
            <a:schemeClr val="accent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1" name="MH_Other_3"/>
          <p:cNvSpPr/>
          <p:nvPr>
            <p:custDataLst>
              <p:tags r:id="rId3"/>
            </p:custDataLst>
          </p:nvPr>
        </p:nvSpPr>
        <p:spPr>
          <a:xfrm rot="9951297">
            <a:off x="5935735" y="3749356"/>
            <a:ext cx="1011238" cy="1686250"/>
          </a:xfrm>
          <a:prstGeom prst="moon">
            <a:avLst>
              <a:gd name="adj" fmla="val 15190"/>
            </a:avLst>
          </a:prstGeom>
          <a:solidFill>
            <a:schemeClr val="accent3"/>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2" name="MH_Other_4"/>
          <p:cNvSpPr/>
          <p:nvPr>
            <p:custDataLst>
              <p:tags r:id="rId4"/>
            </p:custDataLst>
          </p:nvPr>
        </p:nvSpPr>
        <p:spPr>
          <a:xfrm rot="4551297">
            <a:off x="5359723" y="3147976"/>
            <a:ext cx="842463" cy="2024062"/>
          </a:xfrm>
          <a:prstGeom prst="moon">
            <a:avLst>
              <a:gd name="adj" fmla="val 15190"/>
            </a:avLst>
          </a:prstGeom>
          <a:solidFill>
            <a:schemeClr val="accent2"/>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3" name="MH_Title_1"/>
          <p:cNvSpPr txBox="1">
            <a:spLocks noChangeArrowheads="1"/>
          </p:cNvSpPr>
          <p:nvPr>
            <p:custDataLst>
              <p:tags r:id="rId5"/>
            </p:custDataLst>
          </p:nvPr>
        </p:nvSpPr>
        <p:spPr bwMode="auto">
          <a:xfrm flipH="1">
            <a:off x="5107060" y="3995350"/>
            <a:ext cx="1493838" cy="1329162"/>
          </a:xfrm>
          <a:prstGeom prst="rect">
            <a:avLst/>
          </a:prstGeom>
          <a:noFill/>
          <a:ln>
            <a:noFill/>
          </a:ln>
          <a:effectLst/>
          <a:extLst/>
        </p:spPr>
        <p:txBody>
          <a:bodyPr anchor="ctr">
            <a:norm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2400" b="1" kern="0" dirty="0" smtClean="0">
                <a:solidFill>
                  <a:schemeClr val="accent6">
                    <a:lumMod val="25000"/>
                  </a:schemeClr>
                </a:solidFill>
                <a:latin typeface="微软雅黑" panose="020B0503020204020204" pitchFamily="34" charset="-122"/>
                <a:ea typeface="微软雅黑" panose="020B0503020204020204" pitchFamily="34" charset="-122"/>
              </a:rPr>
              <a:t>培养方式</a:t>
            </a:r>
            <a:endParaRPr lang="en-US" altLang="zh-CN" sz="2400" b="1" kern="0" dirty="0">
              <a:solidFill>
                <a:schemeClr val="accent6">
                  <a:lumMod val="25000"/>
                </a:schemeClr>
              </a:solidFill>
              <a:latin typeface="微软雅黑" panose="020B0503020204020204" pitchFamily="34" charset="-122"/>
              <a:ea typeface="微软雅黑" panose="020B0503020204020204" pitchFamily="34" charset="-122"/>
            </a:endParaRPr>
          </a:p>
        </p:txBody>
      </p:sp>
      <p:cxnSp>
        <p:nvCxnSpPr>
          <p:cNvPr id="64" name="MH_Other_5"/>
          <p:cNvCxnSpPr/>
          <p:nvPr>
            <p:custDataLst>
              <p:tags r:id="rId6"/>
            </p:custDataLst>
          </p:nvPr>
        </p:nvCxnSpPr>
        <p:spPr>
          <a:xfrm flipH="1">
            <a:off x="2452760" y="4107766"/>
            <a:ext cx="2520950"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5" name="MH_Other_6"/>
          <p:cNvCxnSpPr/>
          <p:nvPr>
            <p:custDataLst>
              <p:tags r:id="rId7"/>
            </p:custDataLst>
          </p:nvPr>
        </p:nvCxnSpPr>
        <p:spPr>
          <a:xfrm flipH="1">
            <a:off x="3094111" y="5533474"/>
            <a:ext cx="2519363"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6" name="MH_Other_7"/>
          <p:cNvCxnSpPr/>
          <p:nvPr>
            <p:custDataLst>
              <p:tags r:id="rId8"/>
            </p:custDataLst>
          </p:nvPr>
        </p:nvCxnSpPr>
        <p:spPr>
          <a:xfrm flipH="1">
            <a:off x="6164336" y="3790354"/>
            <a:ext cx="2860675"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67" name="MH_Other_8"/>
          <p:cNvCxnSpPr/>
          <p:nvPr>
            <p:custDataLst>
              <p:tags r:id="rId9"/>
            </p:custDataLst>
          </p:nvPr>
        </p:nvCxnSpPr>
        <p:spPr>
          <a:xfrm flipH="1">
            <a:off x="6609207" y="5353869"/>
            <a:ext cx="2519362"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8" name="MH_SubTitle_2"/>
          <p:cNvSpPr/>
          <p:nvPr>
            <p:custDataLst>
              <p:tags r:id="rId10"/>
            </p:custDataLst>
          </p:nvPr>
        </p:nvSpPr>
        <p:spPr>
          <a:xfrm>
            <a:off x="6986660" y="3332752"/>
            <a:ext cx="2159000" cy="454957"/>
          </a:xfrm>
          <a:prstGeom prst="rect">
            <a:avLst/>
          </a:prstGeom>
        </p:spPr>
        <p:txBody>
          <a:bodyPr anchor="b">
            <a:normAutofit/>
          </a:bodyPr>
          <a:lstStyle/>
          <a:p>
            <a:pPr>
              <a:lnSpc>
                <a:spcPct val="130000"/>
              </a:lnSpc>
              <a:spcAft>
                <a:spcPts val="600"/>
              </a:spcAft>
              <a:defRPr/>
            </a:pPr>
            <a:r>
              <a:rPr lang="zh-CN" altLang="en-US" b="1" dirty="0">
                <a:solidFill>
                  <a:schemeClr val="tx2"/>
                </a:solidFill>
                <a:latin typeface="微软雅黑" panose="020B0503020204020204" pitchFamily="34" charset="-122"/>
                <a:ea typeface="微软雅黑" panose="020B0503020204020204" pitchFamily="34" charset="-122"/>
              </a:rPr>
              <a:t>大量的实操机会</a:t>
            </a:r>
            <a:endParaRPr lang="en-US" altLang="zh-CN" b="1" dirty="0">
              <a:solidFill>
                <a:schemeClr val="tx2"/>
              </a:solidFill>
              <a:latin typeface="微软雅黑" panose="020B0503020204020204" pitchFamily="34" charset="-122"/>
              <a:ea typeface="微软雅黑" panose="020B0503020204020204" pitchFamily="34" charset="-122"/>
            </a:endParaRPr>
          </a:p>
        </p:txBody>
      </p:sp>
      <p:sp>
        <p:nvSpPr>
          <p:cNvPr id="69" name="MH_SubTitle_3"/>
          <p:cNvSpPr/>
          <p:nvPr>
            <p:custDataLst>
              <p:tags r:id="rId11"/>
            </p:custDataLst>
          </p:nvPr>
        </p:nvSpPr>
        <p:spPr>
          <a:xfrm>
            <a:off x="7072757" y="4904202"/>
            <a:ext cx="2159000" cy="454957"/>
          </a:xfrm>
          <a:prstGeom prst="rect">
            <a:avLst/>
          </a:prstGeom>
        </p:spPr>
        <p:txBody>
          <a:bodyPr anchor="b">
            <a:noAutofit/>
          </a:bodyPr>
          <a:lstStyle/>
          <a:p>
            <a:pPr>
              <a:lnSpc>
                <a:spcPct val="130000"/>
              </a:lnSpc>
              <a:spcAft>
                <a:spcPts val="600"/>
              </a:spcAft>
              <a:defRPr/>
            </a:pPr>
            <a:r>
              <a:rPr lang="zh-CN" altLang="en-US" b="1" dirty="0">
                <a:solidFill>
                  <a:schemeClr val="tx2"/>
                </a:solidFill>
                <a:latin typeface="微软雅黑" panose="020B0503020204020204" pitchFamily="34" charset="-122"/>
                <a:ea typeface="微软雅黑" panose="020B0503020204020204" pitchFamily="34" charset="-122"/>
              </a:rPr>
              <a:t>“工匠精神”进入教学、实训环节</a:t>
            </a:r>
          </a:p>
        </p:txBody>
      </p:sp>
      <p:sp>
        <p:nvSpPr>
          <p:cNvPr id="70" name="MH_SubTitle_1"/>
          <p:cNvSpPr/>
          <p:nvPr>
            <p:custDataLst>
              <p:tags r:id="rId12"/>
            </p:custDataLst>
          </p:nvPr>
        </p:nvSpPr>
        <p:spPr>
          <a:xfrm>
            <a:off x="2381323" y="3648842"/>
            <a:ext cx="2159000" cy="454957"/>
          </a:xfrm>
          <a:prstGeom prst="rect">
            <a:avLst/>
          </a:prstGeom>
        </p:spPr>
        <p:txBody>
          <a:bodyPr anchor="b">
            <a:normAutofit/>
          </a:bodyPr>
          <a:lstStyle/>
          <a:p>
            <a:pPr>
              <a:lnSpc>
                <a:spcPct val="130000"/>
              </a:lnSpc>
              <a:spcAft>
                <a:spcPts val="600"/>
              </a:spcAft>
              <a:defRPr/>
            </a:pPr>
            <a:r>
              <a:rPr lang="zh-CN" altLang="en-US" b="1" dirty="0">
                <a:solidFill>
                  <a:schemeClr val="tx2"/>
                </a:solidFill>
                <a:latin typeface="微软雅黑" panose="020B0503020204020204" pitchFamily="34" charset="-122"/>
                <a:ea typeface="微软雅黑" panose="020B0503020204020204" pitchFamily="34" charset="-122"/>
              </a:rPr>
              <a:t>扎实的专业能力</a:t>
            </a:r>
            <a:endParaRPr lang="en-US" altLang="zh-CN" b="1" dirty="0">
              <a:solidFill>
                <a:schemeClr val="tx2"/>
              </a:solidFill>
              <a:latin typeface="微软雅黑" panose="020B0503020204020204" pitchFamily="34" charset="-122"/>
              <a:ea typeface="微软雅黑" panose="020B0503020204020204" pitchFamily="34" charset="-122"/>
            </a:endParaRPr>
          </a:p>
        </p:txBody>
      </p:sp>
      <p:sp>
        <p:nvSpPr>
          <p:cNvPr id="71" name="MH_SubTitle_4"/>
          <p:cNvSpPr/>
          <p:nvPr>
            <p:custDataLst>
              <p:tags r:id="rId13"/>
            </p:custDataLst>
          </p:nvPr>
        </p:nvSpPr>
        <p:spPr>
          <a:xfrm>
            <a:off x="2829261" y="5078517"/>
            <a:ext cx="2303199" cy="454957"/>
          </a:xfrm>
          <a:prstGeom prst="rect">
            <a:avLst/>
          </a:prstGeom>
        </p:spPr>
        <p:txBody>
          <a:bodyPr anchor="b">
            <a:noAutofit/>
          </a:bodyPr>
          <a:lstStyle/>
          <a:p>
            <a:pPr>
              <a:lnSpc>
                <a:spcPct val="130000"/>
              </a:lnSpc>
              <a:spcAft>
                <a:spcPts val="600"/>
              </a:spcAft>
              <a:defRPr/>
            </a:pPr>
            <a:r>
              <a:rPr lang="zh-CN" altLang="en-US" b="1" dirty="0">
                <a:solidFill>
                  <a:schemeClr val="tx2"/>
                </a:solidFill>
                <a:latin typeface="微软雅黑" panose="020B0503020204020204" pitchFamily="34" charset="-122"/>
                <a:ea typeface="微软雅黑" panose="020B0503020204020204" pitchFamily="34" charset="-122"/>
              </a:rPr>
              <a:t>基于专业的创新能力</a:t>
            </a:r>
            <a:endParaRPr lang="en-US" altLang="zh-CN" b="1" dirty="0">
              <a:solidFill>
                <a:schemeClr val="tx2"/>
              </a:solidFill>
              <a:latin typeface="微软雅黑" panose="020B0503020204020204" pitchFamily="34" charset="-122"/>
              <a:ea typeface="微软雅黑" panose="020B0503020204020204" pitchFamily="34" charset="-122"/>
            </a:endParaRPr>
          </a:p>
        </p:txBody>
      </p:sp>
      <p:sp>
        <p:nvSpPr>
          <p:cNvPr id="72" name="MH_Text_2"/>
          <p:cNvSpPr/>
          <p:nvPr>
            <p:custDataLst>
              <p:tags r:id="rId14"/>
            </p:custDataLst>
          </p:nvPr>
        </p:nvSpPr>
        <p:spPr>
          <a:xfrm>
            <a:off x="6986660" y="3796968"/>
            <a:ext cx="2159000" cy="757820"/>
          </a:xfrm>
          <a:prstGeom prst="rect">
            <a:avLst/>
          </a:prstGeom>
        </p:spPr>
        <p:txBody>
          <a:bodyPr>
            <a:normAutofit/>
          </a:bodyPr>
          <a:lstStyle/>
          <a:p>
            <a:pPr>
              <a:lnSpc>
                <a:spcPct val="130000"/>
              </a:lnSpc>
              <a:defRPr/>
            </a:pPr>
            <a:r>
              <a:rPr lang="zh-CN" altLang="en-US" sz="1400" dirty="0" smtClean="0">
                <a:latin typeface="微软雅黑" panose="020B0503020204020204" pitchFamily="34" charset="-122"/>
                <a:ea typeface="微软雅黑" panose="020B0503020204020204" pitchFamily="34" charset="-122"/>
              </a:rPr>
              <a:t>虚拟</a:t>
            </a:r>
            <a:r>
              <a:rPr lang="zh-CN" altLang="en-US" sz="1400" dirty="0">
                <a:latin typeface="微软雅黑" panose="020B0503020204020204" pitchFamily="34" charset="-122"/>
                <a:ea typeface="微软雅黑" panose="020B0503020204020204" pitchFamily="34" charset="-122"/>
              </a:rPr>
              <a:t>仿真实</a:t>
            </a:r>
            <a:r>
              <a:rPr lang="zh-CN" altLang="en-US" sz="1400" dirty="0" smtClean="0">
                <a:latin typeface="微软雅黑" panose="020B0503020204020204" pitchFamily="34" charset="-122"/>
                <a:ea typeface="微软雅黑" panose="020B0503020204020204" pitchFamily="34" charset="-122"/>
              </a:rPr>
              <a:t>训与实际动手实操相结合</a:t>
            </a:r>
            <a:endParaRPr lang="zh-CN" altLang="en-US" sz="1400" dirty="0">
              <a:latin typeface="微软雅黑" panose="020B0503020204020204" pitchFamily="34" charset="-122"/>
              <a:ea typeface="微软雅黑" panose="020B0503020204020204" pitchFamily="34" charset="-122"/>
            </a:endParaRPr>
          </a:p>
        </p:txBody>
      </p:sp>
      <p:sp>
        <p:nvSpPr>
          <p:cNvPr id="73" name="MH_Text_1"/>
          <p:cNvSpPr/>
          <p:nvPr>
            <p:custDataLst>
              <p:tags r:id="rId15"/>
            </p:custDataLst>
          </p:nvPr>
        </p:nvSpPr>
        <p:spPr>
          <a:xfrm>
            <a:off x="2381323" y="4117024"/>
            <a:ext cx="2159000" cy="776336"/>
          </a:xfrm>
          <a:prstGeom prst="rect">
            <a:avLst/>
          </a:prstGeom>
        </p:spPr>
        <p:txBody>
          <a:bodyPr>
            <a:normAutofit/>
          </a:bodyPr>
          <a:lstStyle/>
          <a:p>
            <a:pPr>
              <a:lnSpc>
                <a:spcPct val="130000"/>
              </a:lnSpc>
              <a:defRPr/>
            </a:pPr>
            <a:r>
              <a:rPr lang="zh-CN" altLang="en-US" sz="1400" dirty="0">
                <a:latin typeface="微软雅黑" panose="020B0503020204020204" pitchFamily="34" charset="-122"/>
                <a:ea typeface="微软雅黑" panose="020B0503020204020204" pitchFamily="34" charset="-122"/>
              </a:rPr>
              <a:t>更有效、有趣的理论教学</a:t>
            </a:r>
          </a:p>
        </p:txBody>
      </p:sp>
      <p:sp>
        <p:nvSpPr>
          <p:cNvPr id="87" name="MH_Text_4"/>
          <p:cNvSpPr/>
          <p:nvPr>
            <p:custDataLst>
              <p:tags r:id="rId16"/>
            </p:custDataLst>
          </p:nvPr>
        </p:nvSpPr>
        <p:spPr>
          <a:xfrm>
            <a:off x="2973460" y="5537443"/>
            <a:ext cx="2159000" cy="757820"/>
          </a:xfrm>
          <a:prstGeom prst="rect">
            <a:avLst/>
          </a:prstGeom>
        </p:spPr>
        <p:txBody>
          <a:bodyPr>
            <a:normAutofit/>
          </a:bodyPr>
          <a:lstStyle/>
          <a:p>
            <a:pPr eaLnBrk="1" fontAlgn="auto" hangingPunct="1">
              <a:lnSpc>
                <a:spcPct val="130000"/>
              </a:lnSpc>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创新教育进入课堂</a:t>
            </a:r>
            <a:endParaRPr lang="en-US" altLang="zh-CN" sz="1400" dirty="0">
              <a:latin typeface="微软雅黑" panose="020B0503020204020204" pitchFamily="34" charset="-122"/>
              <a:ea typeface="微软雅黑" panose="020B0503020204020204" pitchFamily="34" charset="-122"/>
            </a:endParaRPr>
          </a:p>
        </p:txBody>
      </p:sp>
      <p:sp>
        <p:nvSpPr>
          <p:cNvPr id="88" name="矩形 87"/>
          <p:cNvSpPr/>
          <p:nvPr/>
        </p:nvSpPr>
        <p:spPr>
          <a:xfrm>
            <a:off x="280040" y="1395303"/>
            <a:ext cx="1965635" cy="507831"/>
          </a:xfrm>
          <a:prstGeom prst="rect">
            <a:avLst/>
          </a:prstGeom>
        </p:spPr>
        <p:txBody>
          <a:bodyPr wrap="squar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、人才培养目标</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84047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29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MH_Text_1"/>
          <p:cNvSpPr>
            <a:spLocks/>
          </p:cNvSpPr>
          <p:nvPr>
            <p:custDataLst>
              <p:tags r:id="rId1"/>
            </p:custDataLst>
          </p:nvPr>
        </p:nvSpPr>
        <p:spPr bwMode="auto">
          <a:xfrm>
            <a:off x="3173507" y="2277298"/>
            <a:ext cx="8424582" cy="1538230"/>
          </a:xfrm>
          <a:custGeom>
            <a:avLst/>
            <a:gdLst>
              <a:gd name="T0" fmla="*/ 0 w 3882059"/>
              <a:gd name="T1" fmla="*/ 0 h 805263"/>
              <a:gd name="T2" fmla="*/ 11157342 w 3882059"/>
              <a:gd name="T3" fmla="*/ 0 h 805263"/>
              <a:gd name="T4" fmla="*/ 11157342 w 3882059"/>
              <a:gd name="T5" fmla="*/ 5057135 h 805263"/>
              <a:gd name="T6" fmla="*/ 0 w 3882059"/>
              <a:gd name="T7" fmla="*/ 5057135 h 805263"/>
              <a:gd name="T8" fmla="*/ 0 60000 65536"/>
              <a:gd name="T9" fmla="*/ 0 60000 65536"/>
              <a:gd name="T10" fmla="*/ 0 60000 65536"/>
              <a:gd name="T11" fmla="*/ 0 60000 65536"/>
              <a:gd name="T12" fmla="*/ 0 w 3882059"/>
              <a:gd name="T13" fmla="*/ 0 h 805263"/>
              <a:gd name="T14" fmla="*/ 3882059 w 3882059"/>
              <a:gd name="T15" fmla="*/ 805263 h 805263"/>
            </a:gdLst>
            <a:ahLst/>
            <a:cxnLst>
              <a:cxn ang="T8">
                <a:pos x="T0" y="T1"/>
              </a:cxn>
              <a:cxn ang="T9">
                <a:pos x="T2" y="T3"/>
              </a:cxn>
              <a:cxn ang="T10">
                <a:pos x="T4" y="T5"/>
              </a:cxn>
              <a:cxn ang="T11">
                <a:pos x="T6" y="T7"/>
              </a:cxn>
            </a:cxnLst>
            <a:rect l="T12" t="T13" r="T14" b="T15"/>
            <a:pathLst>
              <a:path w="3882059" h="805263">
                <a:moveTo>
                  <a:pt x="0" y="0"/>
                </a:moveTo>
                <a:lnTo>
                  <a:pt x="3882059" y="0"/>
                </a:lnTo>
                <a:lnTo>
                  <a:pt x="3882059" y="805263"/>
                </a:lnTo>
                <a:lnTo>
                  <a:pt x="0" y="805263"/>
                </a:lnTo>
              </a:path>
            </a:pathLst>
          </a:custGeom>
          <a:solidFill>
            <a:schemeClr val="accent5">
              <a:lumMod val="20000"/>
              <a:lumOff val="80000"/>
            </a:schemeClr>
          </a:solidFill>
          <a:ln w="12700" algn="ctr">
            <a:solidFill>
              <a:schemeClr val="accent1"/>
            </a:solidFill>
            <a:prstDash val="dash"/>
            <a:miter lim="800000"/>
            <a:headEnd/>
            <a:tailEnd/>
          </a:ln>
          <a:extLst/>
        </p:spPr>
        <p:txBody>
          <a:bodyPr lIns="108000" tIns="46800" rIns="108000" bIns="4680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ct val="130000"/>
              </a:lnSpc>
              <a:defRPr/>
            </a:pPr>
            <a:r>
              <a:rPr lang="zh-CN" altLang="en-US" sz="1600" dirty="0" smtClean="0">
                <a:latin typeface="微软雅黑" panose="020B0503020204020204" pitchFamily="34" charset="-122"/>
                <a:ea typeface="微软雅黑" panose="020B0503020204020204" pitchFamily="34" charset="-122"/>
              </a:rPr>
              <a:t>企业</a:t>
            </a:r>
            <a:r>
              <a:rPr lang="zh-CN" altLang="en-US" sz="1600" dirty="0">
                <a:latin typeface="微软雅黑" panose="020B0503020204020204" pitchFamily="34" charset="-122"/>
                <a:ea typeface="微软雅黑" panose="020B0503020204020204" pitchFamily="34" charset="-122"/>
              </a:rPr>
              <a:t>人才需求和人才培养方案、职业技能标准和课程教学内容、行业企业评价和考核评价体系的有效融合。将企业人才需求融入人才培养方案，明确了职业岗位和能力要求，有针对性开设相应课程，以适应技能型人才培养的要求。将职业技能标准融入课程教学内容，实施部分课程考核与职业资格认证“直通车”。在“工学交替”中将行业企业评价融入到考核评价体系，实现了人才培养质量评价多元化。</a:t>
            </a:r>
            <a:endParaRPr lang="zh-CN" altLang="en-US" sz="1600" dirty="0" smtClean="0">
              <a:latin typeface="微软雅黑" panose="020B0503020204020204" pitchFamily="34" charset="-122"/>
              <a:ea typeface="微软雅黑" panose="020B0503020204020204" pitchFamily="34" charset="-122"/>
            </a:endParaRPr>
          </a:p>
        </p:txBody>
      </p:sp>
      <p:sp>
        <p:nvSpPr>
          <p:cNvPr id="39" name="MH_SubTitle_1"/>
          <p:cNvSpPr txBox="1">
            <a:spLocks noChangeArrowheads="1"/>
          </p:cNvSpPr>
          <p:nvPr>
            <p:custDataLst>
              <p:tags r:id="rId2"/>
            </p:custDataLst>
          </p:nvPr>
        </p:nvSpPr>
        <p:spPr bwMode="auto">
          <a:xfrm>
            <a:off x="838200" y="2428876"/>
            <a:ext cx="1839384"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180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defRPr/>
            </a:pPr>
            <a:endParaRPr lang="en-US" altLang="zh-CN" sz="2000" b="1" dirty="0" smtClean="0">
              <a:solidFill>
                <a:schemeClr val="accent1"/>
              </a:solidFill>
              <a:latin typeface="+mn-lt"/>
              <a:ea typeface="+mn-ea"/>
            </a:endParaRPr>
          </a:p>
          <a:p>
            <a:pPr algn="ctr">
              <a:lnSpc>
                <a:spcPct val="100000"/>
              </a:lnSpc>
              <a:spcBef>
                <a:spcPct val="0"/>
              </a:spcBef>
              <a:buNone/>
              <a:defRPr/>
            </a:pPr>
            <a:r>
              <a:rPr lang="zh-CN" altLang="en-US" sz="2000" b="1" dirty="0">
                <a:solidFill>
                  <a:schemeClr val="accent5"/>
                </a:solidFill>
                <a:latin typeface="微软雅黑" panose="020B0503020204020204" pitchFamily="34" charset="-122"/>
                <a:ea typeface="微软雅黑" panose="020B0503020204020204" pitchFamily="34" charset="-122"/>
              </a:rPr>
              <a:t>多元融合</a:t>
            </a:r>
            <a:endParaRPr lang="zh-CN" altLang="en-US" sz="2000" b="1" dirty="0" smtClean="0">
              <a:solidFill>
                <a:schemeClr val="accent5"/>
              </a:solidFill>
              <a:latin typeface="微软雅黑" panose="020B0503020204020204" pitchFamily="34" charset="-122"/>
              <a:ea typeface="微软雅黑" panose="020B0503020204020204" pitchFamily="34" charset="-122"/>
            </a:endParaRPr>
          </a:p>
        </p:txBody>
      </p:sp>
      <p:sp>
        <p:nvSpPr>
          <p:cNvPr id="40" name="MH_Other_1"/>
          <p:cNvSpPr txBox="1">
            <a:spLocks noChangeArrowheads="1"/>
          </p:cNvSpPr>
          <p:nvPr>
            <p:custDataLst>
              <p:tags r:id="rId3"/>
            </p:custDataLst>
          </p:nvPr>
        </p:nvSpPr>
        <p:spPr bwMode="auto">
          <a:xfrm>
            <a:off x="2463800" y="1693863"/>
            <a:ext cx="99271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100">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sz="1500">
                <a:solidFill>
                  <a:schemeClr val="tx1"/>
                </a:solidFill>
                <a:latin typeface="Calibri" pitchFamily="34" charset="0"/>
                <a:ea typeface="宋体" charset="-122"/>
              </a:defRPr>
            </a:lvl3pPr>
            <a:lvl4pPr marL="1600200" indent="-228600">
              <a:defRPr sz="1300">
                <a:solidFill>
                  <a:schemeClr val="tx1"/>
                </a:solidFill>
                <a:latin typeface="Calibri" pitchFamily="34" charset="0"/>
                <a:ea typeface="宋体" charset="-122"/>
              </a:defRPr>
            </a:lvl4pPr>
            <a:lvl5pPr marL="2057400" indent="-228600">
              <a:defRPr sz="1300">
                <a:solidFill>
                  <a:schemeClr val="tx1"/>
                </a:solidFill>
                <a:latin typeface="Calibri" pitchFamily="34" charset="0"/>
                <a:ea typeface="宋体" charset="-122"/>
              </a:defRPr>
            </a:lvl5pPr>
            <a:lvl6pPr marL="2514600" indent="-228600" eaLnBrk="0" fontAlgn="base" hangingPunct="0">
              <a:spcAft>
                <a:spcPct val="0"/>
              </a:spcAft>
              <a:buFont typeface="Arial" charset="0"/>
              <a:defRPr sz="1300">
                <a:solidFill>
                  <a:schemeClr val="tx1"/>
                </a:solidFill>
                <a:latin typeface="Calibri" pitchFamily="34" charset="0"/>
                <a:ea typeface="宋体" charset="-122"/>
              </a:defRPr>
            </a:lvl6pPr>
            <a:lvl7pPr marL="2971800" indent="-228600" eaLnBrk="0" fontAlgn="base" hangingPunct="0">
              <a:spcAft>
                <a:spcPct val="0"/>
              </a:spcAft>
              <a:buFont typeface="Arial" charset="0"/>
              <a:defRPr sz="1300">
                <a:solidFill>
                  <a:schemeClr val="tx1"/>
                </a:solidFill>
                <a:latin typeface="Calibri" pitchFamily="34" charset="0"/>
                <a:ea typeface="宋体" charset="-122"/>
              </a:defRPr>
            </a:lvl7pPr>
            <a:lvl8pPr marL="3429000" indent="-228600" eaLnBrk="0" fontAlgn="base" hangingPunct="0">
              <a:spcAft>
                <a:spcPct val="0"/>
              </a:spcAft>
              <a:buFont typeface="Arial" charset="0"/>
              <a:defRPr sz="1300">
                <a:solidFill>
                  <a:schemeClr val="tx1"/>
                </a:solidFill>
                <a:latin typeface="Calibri" pitchFamily="34" charset="0"/>
                <a:ea typeface="宋体" charset="-122"/>
              </a:defRPr>
            </a:lvl8pPr>
            <a:lvl9pPr marL="3886200" indent="-228600" eaLnBrk="0" fontAlgn="base" hangingPunct="0">
              <a:spcAft>
                <a:spcPct val="0"/>
              </a:spcAft>
              <a:buFont typeface="Arial" charset="0"/>
              <a:defRPr sz="1300">
                <a:solidFill>
                  <a:schemeClr val="tx1"/>
                </a:solidFill>
                <a:latin typeface="Calibri" pitchFamily="34" charset="0"/>
                <a:ea typeface="宋体" charset="-122"/>
              </a:defRPr>
            </a:lvl9pPr>
          </a:lstStyle>
          <a:p>
            <a:pPr algn="ctr" eaLnBrk="1" hangingPunct="1"/>
            <a:r>
              <a:rPr lang="en-US" altLang="zh-CN" sz="15000" b="1" dirty="0">
                <a:solidFill>
                  <a:schemeClr val="accent1"/>
                </a:solidFill>
                <a:latin typeface="MS PMincho" pitchFamily="18" charset="-128"/>
                <a:ea typeface="MS PMincho" pitchFamily="18" charset="-128"/>
              </a:rPr>
              <a:t>1</a:t>
            </a:r>
            <a:endParaRPr lang="zh-CN" altLang="en-US" sz="15000" b="1" dirty="0">
              <a:solidFill>
                <a:schemeClr val="accent1"/>
              </a:solidFill>
              <a:latin typeface="MS PMincho" pitchFamily="18" charset="-128"/>
              <a:ea typeface="MS PMincho" pitchFamily="18" charset="-128"/>
            </a:endParaRPr>
          </a:p>
        </p:txBody>
      </p:sp>
      <p:sp>
        <p:nvSpPr>
          <p:cNvPr id="41" name="MH_Text_2"/>
          <p:cNvSpPr>
            <a:spLocks/>
          </p:cNvSpPr>
          <p:nvPr>
            <p:custDataLst>
              <p:tags r:id="rId4"/>
            </p:custDataLst>
          </p:nvPr>
        </p:nvSpPr>
        <p:spPr bwMode="auto">
          <a:xfrm>
            <a:off x="3945467" y="4379913"/>
            <a:ext cx="7812641" cy="1274762"/>
          </a:xfrm>
          <a:custGeom>
            <a:avLst/>
            <a:gdLst>
              <a:gd name="T0" fmla="*/ 0 w 3882059"/>
              <a:gd name="T1" fmla="*/ 0 h 805263"/>
              <a:gd name="T2" fmla="*/ 11157342 w 3882059"/>
              <a:gd name="T3" fmla="*/ 0 h 805263"/>
              <a:gd name="T4" fmla="*/ 11157342 w 3882059"/>
              <a:gd name="T5" fmla="*/ 5057120 h 805263"/>
              <a:gd name="T6" fmla="*/ 0 w 3882059"/>
              <a:gd name="T7" fmla="*/ 5057120 h 805263"/>
              <a:gd name="T8" fmla="*/ 0 60000 65536"/>
              <a:gd name="T9" fmla="*/ 0 60000 65536"/>
              <a:gd name="T10" fmla="*/ 0 60000 65536"/>
              <a:gd name="T11" fmla="*/ 0 60000 65536"/>
              <a:gd name="T12" fmla="*/ 0 w 3882059"/>
              <a:gd name="T13" fmla="*/ 0 h 805263"/>
              <a:gd name="T14" fmla="*/ 3882059 w 3882059"/>
              <a:gd name="T15" fmla="*/ 805263 h 805263"/>
            </a:gdLst>
            <a:ahLst/>
            <a:cxnLst>
              <a:cxn ang="T8">
                <a:pos x="T0" y="T1"/>
              </a:cxn>
              <a:cxn ang="T9">
                <a:pos x="T2" y="T3"/>
              </a:cxn>
              <a:cxn ang="T10">
                <a:pos x="T4" y="T5"/>
              </a:cxn>
              <a:cxn ang="T11">
                <a:pos x="T6" y="T7"/>
              </a:cxn>
            </a:cxnLst>
            <a:rect l="T12" t="T13" r="T14" b="T15"/>
            <a:pathLst>
              <a:path w="3882059" h="805263">
                <a:moveTo>
                  <a:pt x="0" y="0"/>
                </a:moveTo>
                <a:lnTo>
                  <a:pt x="3882059" y="0"/>
                </a:lnTo>
                <a:lnTo>
                  <a:pt x="3882059" y="805263"/>
                </a:lnTo>
                <a:lnTo>
                  <a:pt x="0" y="805263"/>
                </a:lnTo>
              </a:path>
            </a:pathLst>
          </a:custGeom>
          <a:solidFill>
            <a:schemeClr val="accent5">
              <a:lumMod val="20000"/>
              <a:lumOff val="80000"/>
            </a:schemeClr>
          </a:solidFill>
          <a:ln w="12700" algn="ctr">
            <a:solidFill>
              <a:schemeClr val="accent1"/>
            </a:solidFill>
            <a:prstDash val="dash"/>
            <a:miter lim="800000"/>
            <a:headEnd/>
            <a:tailEnd/>
          </a:ln>
          <a:extLst/>
        </p:spPr>
        <p:txBody>
          <a:bodyPr lIns="360000" tIns="180000" rIns="180000" bIns="18000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ct val="130000"/>
              </a:lnSpc>
              <a:defRP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校内“理实一体化”课程与实习实训车间的交替，一年级的企业专业体验、二年级的企业学徒见习和第三学年的企业顶岗实习的学校学习与企业实践多次工学交替，实现了人才培养过程中能力和素质的</a:t>
            </a:r>
            <a:r>
              <a:rPr lang="zh-CN" altLang="en-US" sz="1600" dirty="0" smtClean="0">
                <a:latin typeface="微软雅黑" panose="020B0503020204020204" pitchFamily="34" charset="-122"/>
                <a:ea typeface="微软雅黑" panose="020B0503020204020204" pitchFamily="34" charset="-122"/>
              </a:rPr>
              <a:t>提升。</a:t>
            </a:r>
          </a:p>
        </p:txBody>
      </p:sp>
      <p:sp>
        <p:nvSpPr>
          <p:cNvPr id="42" name="MH_SubTitle_2"/>
          <p:cNvSpPr txBox="1">
            <a:spLocks noChangeArrowheads="1"/>
          </p:cNvSpPr>
          <p:nvPr>
            <p:custDataLst>
              <p:tags r:id="rId5"/>
            </p:custDataLst>
          </p:nvPr>
        </p:nvSpPr>
        <p:spPr bwMode="auto">
          <a:xfrm>
            <a:off x="1504951" y="4400550"/>
            <a:ext cx="1839383"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180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defRPr/>
            </a:pPr>
            <a:endParaRPr lang="en-US" altLang="zh-CN" sz="2000" b="1" dirty="0" smtClean="0">
              <a:solidFill>
                <a:schemeClr val="accent1"/>
              </a:solidFill>
              <a:latin typeface="+mn-lt"/>
              <a:ea typeface="+mn-ea"/>
            </a:endParaRPr>
          </a:p>
          <a:p>
            <a:pPr algn="ctr">
              <a:lnSpc>
                <a:spcPct val="100000"/>
              </a:lnSpc>
              <a:spcBef>
                <a:spcPct val="0"/>
              </a:spcBef>
              <a:buNone/>
              <a:defRPr/>
            </a:pPr>
            <a:r>
              <a:rPr lang="zh-CN" altLang="en-US" sz="2000" b="1" dirty="0">
                <a:solidFill>
                  <a:schemeClr val="accent5"/>
                </a:solidFill>
                <a:latin typeface="微软雅黑" panose="020B0503020204020204" pitchFamily="34" charset="-122"/>
                <a:ea typeface="微软雅黑" panose="020B0503020204020204" pitchFamily="34" charset="-122"/>
              </a:rPr>
              <a:t>工学交替</a:t>
            </a:r>
          </a:p>
        </p:txBody>
      </p:sp>
      <p:sp>
        <p:nvSpPr>
          <p:cNvPr id="43" name="MH_Other_2"/>
          <p:cNvSpPr txBox="1">
            <a:spLocks noChangeArrowheads="1"/>
          </p:cNvSpPr>
          <p:nvPr>
            <p:custDataLst>
              <p:tags r:id="rId6"/>
            </p:custDataLst>
          </p:nvPr>
        </p:nvSpPr>
        <p:spPr bwMode="auto">
          <a:xfrm>
            <a:off x="3314700" y="3663950"/>
            <a:ext cx="99271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100">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sz="1500">
                <a:solidFill>
                  <a:schemeClr val="tx1"/>
                </a:solidFill>
                <a:latin typeface="Calibri" pitchFamily="34" charset="0"/>
                <a:ea typeface="宋体" charset="-122"/>
              </a:defRPr>
            </a:lvl3pPr>
            <a:lvl4pPr marL="1600200" indent="-228600">
              <a:defRPr sz="1300">
                <a:solidFill>
                  <a:schemeClr val="tx1"/>
                </a:solidFill>
                <a:latin typeface="Calibri" pitchFamily="34" charset="0"/>
                <a:ea typeface="宋体" charset="-122"/>
              </a:defRPr>
            </a:lvl4pPr>
            <a:lvl5pPr marL="2057400" indent="-228600">
              <a:defRPr sz="1300">
                <a:solidFill>
                  <a:schemeClr val="tx1"/>
                </a:solidFill>
                <a:latin typeface="Calibri" pitchFamily="34" charset="0"/>
                <a:ea typeface="宋体" charset="-122"/>
              </a:defRPr>
            </a:lvl5pPr>
            <a:lvl6pPr marL="2514600" indent="-228600" eaLnBrk="0" fontAlgn="base" hangingPunct="0">
              <a:spcAft>
                <a:spcPct val="0"/>
              </a:spcAft>
              <a:buFont typeface="Arial" charset="0"/>
              <a:defRPr sz="1300">
                <a:solidFill>
                  <a:schemeClr val="tx1"/>
                </a:solidFill>
                <a:latin typeface="Calibri" pitchFamily="34" charset="0"/>
                <a:ea typeface="宋体" charset="-122"/>
              </a:defRPr>
            </a:lvl6pPr>
            <a:lvl7pPr marL="2971800" indent="-228600" eaLnBrk="0" fontAlgn="base" hangingPunct="0">
              <a:spcAft>
                <a:spcPct val="0"/>
              </a:spcAft>
              <a:buFont typeface="Arial" charset="0"/>
              <a:defRPr sz="1300">
                <a:solidFill>
                  <a:schemeClr val="tx1"/>
                </a:solidFill>
                <a:latin typeface="Calibri" pitchFamily="34" charset="0"/>
                <a:ea typeface="宋体" charset="-122"/>
              </a:defRPr>
            </a:lvl7pPr>
            <a:lvl8pPr marL="3429000" indent="-228600" eaLnBrk="0" fontAlgn="base" hangingPunct="0">
              <a:spcAft>
                <a:spcPct val="0"/>
              </a:spcAft>
              <a:buFont typeface="Arial" charset="0"/>
              <a:defRPr sz="1300">
                <a:solidFill>
                  <a:schemeClr val="tx1"/>
                </a:solidFill>
                <a:latin typeface="Calibri" pitchFamily="34" charset="0"/>
                <a:ea typeface="宋体" charset="-122"/>
              </a:defRPr>
            </a:lvl8pPr>
            <a:lvl9pPr marL="3886200" indent="-228600" eaLnBrk="0" fontAlgn="base" hangingPunct="0">
              <a:spcAft>
                <a:spcPct val="0"/>
              </a:spcAft>
              <a:buFont typeface="Arial" charset="0"/>
              <a:defRPr sz="1300">
                <a:solidFill>
                  <a:schemeClr val="tx1"/>
                </a:solidFill>
                <a:latin typeface="Calibri" pitchFamily="34" charset="0"/>
                <a:ea typeface="宋体" charset="-122"/>
              </a:defRPr>
            </a:lvl9pPr>
          </a:lstStyle>
          <a:p>
            <a:pPr algn="ctr" eaLnBrk="1" hangingPunct="1"/>
            <a:r>
              <a:rPr lang="en-US" altLang="zh-CN" sz="15000" b="1" dirty="0">
                <a:solidFill>
                  <a:schemeClr val="accent1"/>
                </a:solidFill>
                <a:latin typeface="MS PMincho" pitchFamily="18" charset="-128"/>
                <a:ea typeface="MS PMincho" pitchFamily="18" charset="-128"/>
              </a:rPr>
              <a:t>2</a:t>
            </a:r>
            <a:endParaRPr lang="zh-CN" altLang="en-US" sz="15000" b="1" dirty="0">
              <a:solidFill>
                <a:schemeClr val="accent1"/>
              </a:solidFill>
              <a:latin typeface="MS PMincho" pitchFamily="18" charset="-128"/>
              <a:ea typeface="MS PMincho" pitchFamily="18" charset="-128"/>
            </a:endParaRPr>
          </a:p>
        </p:txBody>
      </p:sp>
      <p:sp>
        <p:nvSpPr>
          <p:cNvPr id="44" name="矩形 43"/>
          <p:cNvSpPr/>
          <p:nvPr/>
        </p:nvSpPr>
        <p:spPr>
          <a:xfrm>
            <a:off x="244417" y="876850"/>
            <a:ext cx="1997908" cy="507831"/>
          </a:xfrm>
          <a:prstGeom prst="rect">
            <a:avLst/>
          </a:prstGeom>
        </p:spPr>
        <p:txBody>
          <a:bodyPr wrap="squar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2</a:t>
            </a:r>
            <a:r>
              <a:rPr lang="zh-CN" altLang="en-US" b="1" dirty="0" smtClean="0">
                <a:solidFill>
                  <a:srgbClr val="C00000"/>
                </a:solidFill>
                <a:latin typeface="微软雅黑" pitchFamily="34" charset="-122"/>
                <a:ea typeface="微软雅黑" pitchFamily="34" charset="-122"/>
              </a:rPr>
              <a:t>、人才培养模式</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29766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12</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3"/>
          <p:cNvSpPr>
            <a:spLocks/>
          </p:cNvSpPr>
          <p:nvPr/>
        </p:nvSpPr>
        <p:spPr bwMode="auto">
          <a:xfrm>
            <a:off x="8263169" y="3875906"/>
            <a:ext cx="9525" cy="4763"/>
          </a:xfrm>
          <a:custGeom>
            <a:avLst/>
            <a:gdLst>
              <a:gd name="T0" fmla="*/ 0 w 1"/>
              <a:gd name="T1" fmla="*/ 0 h 4763"/>
              <a:gd name="T2" fmla="*/ 0 w 1"/>
              <a:gd name="T3" fmla="*/ 0 h 4763"/>
              <a:gd name="T4" fmla="*/ 9525 w 1"/>
              <a:gd name="T5" fmla="*/ 0 h 4763"/>
              <a:gd name="T6" fmla="*/ 0 w 1"/>
              <a:gd name="T7" fmla="*/ 0 h 47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4763">
                <a:moveTo>
                  <a:pt x="0" y="0"/>
                </a:moveTo>
                <a:cubicBezTo>
                  <a:pt x="0" y="0"/>
                  <a:pt x="0" y="0"/>
                  <a:pt x="0" y="0"/>
                </a:cubicBezTo>
                <a:cubicBezTo>
                  <a:pt x="0" y="0"/>
                  <a:pt x="1" y="0"/>
                  <a:pt x="1" y="0"/>
                </a:cubicBezTo>
                <a:lnTo>
                  <a:pt x="0" y="0"/>
                </a:lnTo>
                <a:close/>
              </a:path>
            </a:pathLst>
          </a:custGeom>
          <a:gradFill rotWithShape="1">
            <a:gsLst>
              <a:gs pos="0">
                <a:srgbClr val="FF0517"/>
              </a:gs>
              <a:gs pos="100000">
                <a:srgbClr val="3A0004"/>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ndParaRPr>
          </a:p>
        </p:txBody>
      </p:sp>
      <p:sp>
        <p:nvSpPr>
          <p:cNvPr id="35" name="Freeform 6"/>
          <p:cNvSpPr>
            <a:spLocks/>
          </p:cNvSpPr>
          <p:nvPr/>
        </p:nvSpPr>
        <p:spPr bwMode="auto">
          <a:xfrm>
            <a:off x="4670856" y="4510763"/>
            <a:ext cx="4763" cy="11113"/>
          </a:xfrm>
          <a:custGeom>
            <a:avLst/>
            <a:gdLst>
              <a:gd name="T0" fmla="*/ 0 w 4763"/>
              <a:gd name="T1" fmla="*/ 11113 h 1"/>
              <a:gd name="T2" fmla="*/ 0 w 4763"/>
              <a:gd name="T3" fmla="*/ 0 h 1"/>
              <a:gd name="T4" fmla="*/ 0 w 4763"/>
              <a:gd name="T5" fmla="*/ 11113 h 1"/>
              <a:gd name="T6" fmla="*/ 0 60000 65536"/>
              <a:gd name="T7" fmla="*/ 0 60000 65536"/>
              <a:gd name="T8" fmla="*/ 0 60000 65536"/>
            </a:gdLst>
            <a:ahLst/>
            <a:cxnLst>
              <a:cxn ang="T6">
                <a:pos x="T0" y="T1"/>
              </a:cxn>
              <a:cxn ang="T7">
                <a:pos x="T2" y="T3"/>
              </a:cxn>
              <a:cxn ang="T8">
                <a:pos x="T4" y="T5"/>
              </a:cxn>
            </a:cxnLst>
            <a:rect l="0" t="0" r="r" b="b"/>
            <a:pathLst>
              <a:path w="4763" h="1">
                <a:moveTo>
                  <a:pt x="0" y="1"/>
                </a:moveTo>
                <a:cubicBezTo>
                  <a:pt x="0" y="1"/>
                  <a:pt x="0" y="1"/>
                  <a:pt x="0" y="0"/>
                </a:cubicBezTo>
                <a:cubicBezTo>
                  <a:pt x="0" y="1"/>
                  <a:pt x="0" y="1"/>
                  <a:pt x="0" y="1"/>
                </a:cubicBezTo>
                <a:close/>
              </a:path>
            </a:pathLst>
          </a:custGeom>
          <a:gradFill rotWithShape="1">
            <a:gsLst>
              <a:gs pos="0">
                <a:srgbClr val="FF0517"/>
              </a:gs>
              <a:gs pos="100000">
                <a:srgbClr val="3A0004"/>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ndParaRPr>
          </a:p>
        </p:txBody>
      </p:sp>
      <p:sp>
        <p:nvSpPr>
          <p:cNvPr id="37" name="矩形 36"/>
          <p:cNvSpPr/>
          <p:nvPr/>
        </p:nvSpPr>
        <p:spPr>
          <a:xfrm>
            <a:off x="1075765" y="2065533"/>
            <a:ext cx="5249731" cy="1754326"/>
          </a:xfrm>
          <a:prstGeom prst="rect">
            <a:avLst/>
          </a:prstGeom>
        </p:spPr>
        <p:txBody>
          <a:bodyPr wrap="square">
            <a:spAutoFit/>
          </a:bodyPr>
          <a:lstStyle/>
          <a:p>
            <a:pPr algn="just">
              <a:lnSpc>
                <a:spcPct val="150000"/>
              </a:lnSpc>
            </a:pPr>
            <a:r>
              <a:rPr lang="en-US" altLang="zh-CN" dirty="0" smtClean="0">
                <a:solidFill>
                  <a:schemeClr val="accent6">
                    <a:lumMod val="25000"/>
                  </a:schemeClr>
                </a:solidFill>
                <a:latin typeface="微软雅黑" panose="020B0503020204020204" pitchFamily="34" charset="-122"/>
                <a:ea typeface="微软雅黑" panose="020B0503020204020204" pitchFamily="34" charset="-122"/>
              </a:rPr>
              <a:t>       </a:t>
            </a:r>
            <a:r>
              <a:rPr lang="zh-CN" altLang="zh-CN" dirty="0" smtClean="0">
                <a:solidFill>
                  <a:schemeClr val="accent6">
                    <a:lumMod val="25000"/>
                  </a:schemeClr>
                </a:solidFill>
                <a:latin typeface="微软雅黑" panose="020B0503020204020204" pitchFamily="34" charset="-122"/>
                <a:ea typeface="微软雅黑" panose="020B0503020204020204" pitchFamily="34" charset="-122"/>
              </a:rPr>
              <a:t>以</a:t>
            </a:r>
            <a:r>
              <a:rPr lang="zh-CN" altLang="zh-CN" dirty="0">
                <a:solidFill>
                  <a:schemeClr val="accent6">
                    <a:lumMod val="25000"/>
                  </a:schemeClr>
                </a:solidFill>
                <a:latin typeface="微软雅黑" panose="020B0503020204020204" pitchFamily="34" charset="-122"/>
                <a:ea typeface="微软雅黑" panose="020B0503020204020204" pitchFamily="34" charset="-122"/>
              </a:rPr>
              <a:t>人才培养方案为基准，按照</a:t>
            </a:r>
            <a:r>
              <a:rPr lang="zh-CN" altLang="zh-CN" b="1" dirty="0">
                <a:solidFill>
                  <a:srgbClr val="C00000"/>
                </a:solidFill>
                <a:latin typeface="微软雅黑" panose="020B0503020204020204" pitchFamily="34" charset="-122"/>
                <a:ea typeface="微软雅黑" panose="020B0503020204020204" pitchFamily="34" charset="-122"/>
              </a:rPr>
              <a:t>“以岗定学、学岗融通、课岗对接”</a:t>
            </a:r>
            <a:r>
              <a:rPr lang="zh-CN" altLang="zh-CN" dirty="0">
                <a:solidFill>
                  <a:schemeClr val="accent6">
                    <a:lumMod val="25000"/>
                  </a:schemeClr>
                </a:solidFill>
                <a:latin typeface="微软雅黑" panose="020B0503020204020204" pitchFamily="34" charset="-122"/>
                <a:ea typeface="微软雅黑" panose="020B0503020204020204" pitchFamily="34" charset="-122"/>
              </a:rPr>
              <a:t>的课程体系建设思路，结合地方与学校的定位和特色，协助学校优化设计特色鲜明、螺旋递进的专业</a:t>
            </a:r>
            <a:r>
              <a:rPr lang="zh-CN" altLang="zh-CN" dirty="0" smtClean="0">
                <a:solidFill>
                  <a:schemeClr val="accent6">
                    <a:lumMod val="25000"/>
                  </a:schemeClr>
                </a:solidFill>
                <a:latin typeface="微软雅黑" panose="020B0503020204020204" pitchFamily="34" charset="-122"/>
                <a:ea typeface="微软雅黑" panose="020B0503020204020204" pitchFamily="34" charset="-122"/>
              </a:rPr>
              <a:t>课程</a:t>
            </a:r>
            <a:r>
              <a:rPr lang="zh-CN" altLang="en-US" dirty="0" smtClean="0">
                <a:solidFill>
                  <a:schemeClr val="accent6">
                    <a:lumMod val="25000"/>
                  </a:schemeClr>
                </a:solidFill>
                <a:latin typeface="微软雅黑" panose="020B0503020204020204" pitchFamily="34" charset="-122"/>
                <a:ea typeface="微软雅黑" panose="020B0503020204020204" pitchFamily="34" charset="-122"/>
              </a:rPr>
              <a:t>。</a:t>
            </a:r>
            <a:endParaRPr lang="zh-CN" altLang="en-US" dirty="0">
              <a:solidFill>
                <a:schemeClr val="accent6">
                  <a:lumMod val="25000"/>
                </a:schemeClr>
              </a:solidFill>
              <a:latin typeface="微软雅黑" panose="020B0503020204020204" pitchFamily="34" charset="-122"/>
              <a:ea typeface="微软雅黑" panose="020B0503020204020204" pitchFamily="34" charset="-122"/>
            </a:endParaRPr>
          </a:p>
        </p:txBody>
      </p:sp>
      <p:grpSp>
        <p:nvGrpSpPr>
          <p:cNvPr id="42" name="组合 41"/>
          <p:cNvGrpSpPr>
            <a:grpSpLocks noChangeAspect="1"/>
          </p:cNvGrpSpPr>
          <p:nvPr/>
        </p:nvGrpSpPr>
        <p:grpSpPr>
          <a:xfrm>
            <a:off x="7067281" y="2271480"/>
            <a:ext cx="4197587" cy="3677468"/>
            <a:chOff x="1551856" y="1601031"/>
            <a:chExt cx="7026428" cy="3236821"/>
          </a:xfrm>
        </p:grpSpPr>
        <p:grpSp>
          <p:nvGrpSpPr>
            <p:cNvPr id="43" name="组合 42"/>
            <p:cNvGrpSpPr/>
            <p:nvPr/>
          </p:nvGrpSpPr>
          <p:grpSpPr>
            <a:xfrm>
              <a:off x="3930784" y="1615889"/>
              <a:ext cx="1619612" cy="936104"/>
              <a:chOff x="1475656" y="2641476"/>
              <a:chExt cx="1619612" cy="936104"/>
            </a:xfrm>
          </p:grpSpPr>
          <p:sp>
            <p:nvSpPr>
              <p:cNvPr id="74" name="圆角矩形 73"/>
              <p:cNvSpPr/>
              <p:nvPr/>
            </p:nvSpPr>
            <p:spPr>
              <a:xfrm>
                <a:off x="1475656" y="2641476"/>
                <a:ext cx="1584176" cy="93610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dirty="0" smtClean="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75" name="文本框 50"/>
              <p:cNvSpPr txBox="1"/>
              <p:nvPr/>
            </p:nvSpPr>
            <p:spPr>
              <a:xfrm>
                <a:off x="1540808" y="2678193"/>
                <a:ext cx="1554460" cy="650155"/>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专业建设指导委员会研讨</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6334739" y="1601031"/>
              <a:ext cx="1626346" cy="936104"/>
              <a:chOff x="1124564" y="2626618"/>
              <a:chExt cx="1626346" cy="936104"/>
            </a:xfrm>
          </p:grpSpPr>
          <p:sp>
            <p:nvSpPr>
              <p:cNvPr id="72" name="圆角矩形 71"/>
              <p:cNvSpPr/>
              <p:nvPr/>
            </p:nvSpPr>
            <p:spPr>
              <a:xfrm>
                <a:off x="1124564" y="2626618"/>
                <a:ext cx="1584176" cy="93610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dirty="0" smtClean="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73" name="文本框 53"/>
              <p:cNvSpPr txBox="1"/>
              <p:nvPr/>
            </p:nvSpPr>
            <p:spPr>
              <a:xfrm>
                <a:off x="1196449" y="2803949"/>
                <a:ext cx="1554461" cy="332188"/>
              </a:xfrm>
              <a:prstGeom prst="rect">
                <a:avLst/>
              </a:prstGeom>
              <a:noFill/>
            </p:spPr>
            <p:txBody>
              <a:bodyPr wrap="square" rtlCol="0">
                <a:spAutoFit/>
              </a:bodyPr>
              <a:lstStyle/>
              <a:p>
                <a:pPr>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rPr>
                  <a:t>课程实施</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1551856" y="1615889"/>
              <a:ext cx="1592701" cy="936103"/>
              <a:chOff x="1475656" y="2641476"/>
              <a:chExt cx="1592701" cy="936103"/>
            </a:xfrm>
          </p:grpSpPr>
          <p:sp>
            <p:nvSpPr>
              <p:cNvPr id="70" name="圆角矩形 69"/>
              <p:cNvSpPr/>
              <p:nvPr/>
            </p:nvSpPr>
            <p:spPr>
              <a:xfrm>
                <a:off x="1475656" y="2641476"/>
                <a:ext cx="1584174" cy="93610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smtClean="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71" name="文本框 4"/>
              <p:cNvSpPr txBox="1"/>
              <p:nvPr/>
            </p:nvSpPr>
            <p:spPr>
              <a:xfrm>
                <a:off x="1513897" y="2803949"/>
                <a:ext cx="1554460" cy="332188"/>
              </a:xfrm>
              <a:prstGeom prst="rect">
                <a:avLst/>
              </a:prstGeom>
              <a:noFill/>
            </p:spPr>
            <p:txBody>
              <a:bodyPr wrap="square" rtlCol="0">
                <a:spAutoFit/>
              </a:bodyPr>
              <a:lstStyle/>
              <a:p>
                <a:pPr>
                  <a:lnSpc>
                    <a:spcPct val="150000"/>
                  </a:lnSpc>
                </a:pPr>
                <a:r>
                  <a:rPr lang="zh-CN" altLang="en-US" sz="1400" b="1" dirty="0" smtClean="0">
                    <a:solidFill>
                      <a:schemeClr val="bg1"/>
                    </a:solidFill>
                    <a:latin typeface="微软雅黑" panose="020B0503020204020204" pitchFamily="34" charset="-122"/>
                    <a:ea typeface="微软雅黑" panose="020B0503020204020204" pitchFamily="34" charset="-122"/>
                  </a:rPr>
                  <a:t>企业调研</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47" name="圆角矩形 46"/>
            <p:cNvSpPr/>
            <p:nvPr/>
          </p:nvSpPr>
          <p:spPr>
            <a:xfrm>
              <a:off x="1885950" y="2272048"/>
              <a:ext cx="2044833" cy="1703051"/>
            </a:xfrm>
            <a:prstGeom prst="roundRect">
              <a:avLst/>
            </a:prstGeom>
            <a:solidFill>
              <a:srgbClr val="E3F1FB"/>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indent="-180975">
                <a:spcBef>
                  <a:spcPts val="1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工作岗位</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1200"/>
                </a:spcBef>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职业</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能力</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1200"/>
                </a:spcBef>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典型任务</a:t>
              </a:r>
            </a:p>
          </p:txBody>
        </p:sp>
        <p:sp>
          <p:nvSpPr>
            <p:cNvPr id="50" name="圆角矩形 49"/>
            <p:cNvSpPr/>
            <p:nvPr/>
          </p:nvSpPr>
          <p:spPr>
            <a:xfrm>
              <a:off x="4175755" y="2272048"/>
              <a:ext cx="2041451" cy="1703051"/>
            </a:xfrm>
            <a:prstGeom prst="roundRect">
              <a:avLst/>
            </a:prstGeom>
            <a:solidFill>
              <a:srgbClr val="E3F1FB"/>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indent="-180975">
                <a:spcBef>
                  <a:spcPts val="1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构建课程体系</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1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修订教学计划与大纲</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6" name="圆角矩形 65"/>
            <p:cNvSpPr/>
            <p:nvPr/>
          </p:nvSpPr>
          <p:spPr>
            <a:xfrm>
              <a:off x="6521700" y="2288247"/>
              <a:ext cx="2056584" cy="1703051"/>
            </a:xfrm>
            <a:prstGeom prst="roundRect">
              <a:avLst/>
            </a:prstGeom>
            <a:solidFill>
              <a:srgbClr val="E3F1FB"/>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indent="-180975">
                <a:spcBef>
                  <a:spcPts val="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课程教学</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进度计划</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教案编写</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200"/>
                </a:spcBef>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五步</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教学</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180975" indent="-180975">
                <a:spcBef>
                  <a:spcPts val="200"/>
                </a:spcBef>
                <a:buFont typeface="Arial" panose="020B0604020202020204" pitchFamily="34" charset="0"/>
                <a:buChar cha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评价反馈</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4560811" y="3925421"/>
              <a:ext cx="3400276" cy="912431"/>
              <a:chOff x="4535411" y="3836521"/>
              <a:chExt cx="3400276" cy="912431"/>
            </a:xfrm>
          </p:grpSpPr>
          <p:sp>
            <p:nvSpPr>
              <p:cNvPr id="68" name="任意多边形 67"/>
              <p:cNvSpPr/>
              <p:nvPr/>
            </p:nvSpPr>
            <p:spPr>
              <a:xfrm>
                <a:off x="4747766" y="3836521"/>
                <a:ext cx="2908936" cy="449153"/>
              </a:xfrm>
              <a:custGeom>
                <a:avLst/>
                <a:gdLst>
                  <a:gd name="connsiteX0" fmla="*/ 159544 w 2908936"/>
                  <a:gd name="connsiteY0" fmla="*/ 0 h 449153"/>
                  <a:gd name="connsiteX1" fmla="*/ 319087 w 2908936"/>
                  <a:gd name="connsiteY1" fmla="*/ 138119 h 449153"/>
                  <a:gd name="connsiteX2" fmla="*/ 209321 w 2908936"/>
                  <a:gd name="connsiteY2" fmla="*/ 138119 h 449153"/>
                  <a:gd name="connsiteX3" fmla="*/ 209321 w 2908936"/>
                  <a:gd name="connsiteY3" fmla="*/ 268782 h 449153"/>
                  <a:gd name="connsiteX4" fmla="*/ 290137 w 2908936"/>
                  <a:gd name="connsiteY4" fmla="*/ 349598 h 449153"/>
                  <a:gd name="connsiteX5" fmla="*/ 558638 w 2908936"/>
                  <a:gd name="connsiteY5" fmla="*/ 349598 h 449153"/>
                  <a:gd name="connsiteX6" fmla="*/ 2460063 w 2908936"/>
                  <a:gd name="connsiteY6" fmla="*/ 349598 h 449153"/>
                  <a:gd name="connsiteX7" fmla="*/ 2728564 w 2908936"/>
                  <a:gd name="connsiteY7" fmla="*/ 349598 h 449153"/>
                  <a:gd name="connsiteX8" fmla="*/ 2809381 w 2908936"/>
                  <a:gd name="connsiteY8" fmla="*/ 268782 h 449153"/>
                  <a:gd name="connsiteX9" fmla="*/ 2809381 w 2908936"/>
                  <a:gd name="connsiteY9" fmla="*/ 166191 h 449153"/>
                  <a:gd name="connsiteX10" fmla="*/ 2807939 w 2908936"/>
                  <a:gd name="connsiteY10" fmla="*/ 166191 h 449153"/>
                  <a:gd name="connsiteX11" fmla="*/ 2807939 w 2908936"/>
                  <a:gd name="connsiteY11" fmla="*/ 52281 h 449153"/>
                  <a:gd name="connsiteX12" fmla="*/ 2908936 w 2908936"/>
                  <a:gd name="connsiteY12" fmla="*/ 52281 h 449153"/>
                  <a:gd name="connsiteX13" fmla="*/ 2908936 w 2908936"/>
                  <a:gd name="connsiteY13" fmla="*/ 166191 h 449153"/>
                  <a:gd name="connsiteX14" fmla="*/ 2908936 w 2908936"/>
                  <a:gd name="connsiteY14" fmla="*/ 268782 h 449153"/>
                  <a:gd name="connsiteX15" fmla="*/ 2728564 w 2908936"/>
                  <a:gd name="connsiteY15" fmla="*/ 449153 h 449153"/>
                  <a:gd name="connsiteX16" fmla="*/ 2460063 w 2908936"/>
                  <a:gd name="connsiteY16" fmla="*/ 449153 h 449153"/>
                  <a:gd name="connsiteX17" fmla="*/ 558638 w 2908936"/>
                  <a:gd name="connsiteY17" fmla="*/ 449153 h 449153"/>
                  <a:gd name="connsiteX18" fmla="*/ 290137 w 2908936"/>
                  <a:gd name="connsiteY18" fmla="*/ 449153 h 449153"/>
                  <a:gd name="connsiteX19" fmla="*/ 109766 w 2908936"/>
                  <a:gd name="connsiteY19" fmla="*/ 268782 h 449153"/>
                  <a:gd name="connsiteX20" fmla="*/ 109766 w 2908936"/>
                  <a:gd name="connsiteY20" fmla="*/ 138119 h 449153"/>
                  <a:gd name="connsiteX21" fmla="*/ 0 w 2908936"/>
                  <a:gd name="connsiteY21" fmla="*/ 138119 h 44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08936" h="449153">
                    <a:moveTo>
                      <a:pt x="159544" y="0"/>
                    </a:moveTo>
                    <a:lnTo>
                      <a:pt x="319087" y="138119"/>
                    </a:lnTo>
                    <a:lnTo>
                      <a:pt x="209321" y="138119"/>
                    </a:lnTo>
                    <a:lnTo>
                      <a:pt x="209321" y="268782"/>
                    </a:lnTo>
                    <a:cubicBezTo>
                      <a:pt x="209321" y="313415"/>
                      <a:pt x="245504" y="349598"/>
                      <a:pt x="290137" y="349598"/>
                    </a:cubicBezTo>
                    <a:lnTo>
                      <a:pt x="558638" y="349598"/>
                    </a:lnTo>
                    <a:lnTo>
                      <a:pt x="2460063" y="349598"/>
                    </a:lnTo>
                    <a:lnTo>
                      <a:pt x="2728564" y="349598"/>
                    </a:lnTo>
                    <a:cubicBezTo>
                      <a:pt x="2773197" y="349598"/>
                      <a:pt x="2809381" y="313415"/>
                      <a:pt x="2809381" y="268782"/>
                    </a:cubicBezTo>
                    <a:lnTo>
                      <a:pt x="2809381" y="166191"/>
                    </a:lnTo>
                    <a:lnTo>
                      <a:pt x="2807939" y="166191"/>
                    </a:lnTo>
                    <a:lnTo>
                      <a:pt x="2807939" y="52281"/>
                    </a:lnTo>
                    <a:lnTo>
                      <a:pt x="2908936" y="52281"/>
                    </a:lnTo>
                    <a:lnTo>
                      <a:pt x="2908936" y="166191"/>
                    </a:lnTo>
                    <a:lnTo>
                      <a:pt x="2908936" y="268782"/>
                    </a:lnTo>
                    <a:cubicBezTo>
                      <a:pt x="2908936" y="368398"/>
                      <a:pt x="2828181" y="449153"/>
                      <a:pt x="2728564" y="449153"/>
                    </a:cubicBezTo>
                    <a:lnTo>
                      <a:pt x="2460063" y="449153"/>
                    </a:lnTo>
                    <a:lnTo>
                      <a:pt x="558638" y="449153"/>
                    </a:lnTo>
                    <a:lnTo>
                      <a:pt x="290137" y="449153"/>
                    </a:lnTo>
                    <a:cubicBezTo>
                      <a:pt x="190521" y="449153"/>
                      <a:pt x="109766" y="368398"/>
                      <a:pt x="109766" y="268782"/>
                    </a:cubicBezTo>
                    <a:lnTo>
                      <a:pt x="109766" y="138119"/>
                    </a:lnTo>
                    <a:lnTo>
                      <a:pt x="0" y="13811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a:latin typeface="微软雅黑" panose="020B0503020204020204" pitchFamily="34" charset="-122"/>
                  <a:ea typeface="微软雅黑" panose="020B0503020204020204" pitchFamily="34" charset="-122"/>
                </a:endParaRPr>
              </a:p>
            </p:txBody>
          </p:sp>
          <p:sp>
            <p:nvSpPr>
              <p:cNvPr id="69" name="文本框 13"/>
              <p:cNvSpPr txBox="1"/>
              <p:nvPr/>
            </p:nvSpPr>
            <p:spPr>
              <a:xfrm>
                <a:off x="4535411" y="4345032"/>
                <a:ext cx="3400276" cy="403920"/>
              </a:xfrm>
              <a:prstGeom prst="rect">
                <a:avLst/>
              </a:prstGeom>
              <a:noFill/>
            </p:spPr>
            <p:txBody>
              <a:bodyPr wrap="none" rtlCol="0">
                <a:spAutoFit/>
              </a:bodyPr>
              <a:lstStyle/>
              <a:p>
                <a:pPr>
                  <a:lnSpc>
                    <a:spcPct val="150000"/>
                  </a:lnSpc>
                </a:pP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rPr>
                  <a:t>总结、评价、反馈</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grpSp>
      </p:grpSp>
      <p:sp>
        <p:nvSpPr>
          <p:cNvPr id="76" name="MH_Other_5"/>
          <p:cNvSpPr>
            <a:spLocks noChangeArrowheads="1"/>
          </p:cNvSpPr>
          <p:nvPr>
            <p:custDataLst>
              <p:tags r:id="rId1"/>
            </p:custDataLst>
          </p:nvPr>
        </p:nvSpPr>
        <p:spPr bwMode="auto">
          <a:xfrm>
            <a:off x="232277" y="878607"/>
            <a:ext cx="250016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（三）</a:t>
            </a:r>
            <a:r>
              <a:rPr lang="zh-CN" altLang="en-US" sz="2000" b="1" dirty="0">
                <a:solidFill>
                  <a:srgbClr val="FFFFFF"/>
                </a:solidFill>
                <a:ea typeface="微软雅黑" pitchFamily="34" charset="-122"/>
              </a:rPr>
              <a:t>课程体系</a:t>
            </a:r>
            <a:r>
              <a:rPr lang="zh-CN" altLang="en-US" sz="2000" b="1" dirty="0" smtClean="0">
                <a:solidFill>
                  <a:srgbClr val="FFFFFF"/>
                </a:solidFill>
                <a:ea typeface="微软雅黑" pitchFamily="34" charset="-122"/>
              </a:rPr>
              <a:t>建设</a:t>
            </a:r>
            <a:endParaRPr lang="zh-CN" altLang="en-US" sz="2000" b="1" dirty="0">
              <a:solidFill>
                <a:srgbClr val="FFFFFF"/>
              </a:solidFill>
              <a:ea typeface="微软雅黑" pitchFamily="34" charset="-122"/>
            </a:endParaRPr>
          </a:p>
        </p:txBody>
      </p:sp>
      <p:pic>
        <p:nvPicPr>
          <p:cNvPr id="77" name="图片 76" descr="F:\2015年电气群资料\5 产品资料\4 产品折页资料\课程内容设计思路.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0375" y="3742484"/>
            <a:ext cx="4905375" cy="2447925"/>
          </a:xfrm>
          <a:prstGeom prst="rect">
            <a:avLst/>
          </a:prstGeom>
          <a:noFill/>
          <a:ln>
            <a:noFill/>
          </a:ln>
        </p:spPr>
      </p:pic>
      <p:sp>
        <p:nvSpPr>
          <p:cNvPr id="78" name="TextBox 77"/>
          <p:cNvSpPr txBox="1"/>
          <p:nvPr/>
        </p:nvSpPr>
        <p:spPr>
          <a:xfrm>
            <a:off x="214929" y="1499339"/>
            <a:ext cx="2473745" cy="417358"/>
          </a:xfrm>
          <a:prstGeom prst="rect">
            <a:avLst/>
          </a:prstGeom>
          <a:noFill/>
        </p:spPr>
        <p:txBody>
          <a:bodyPr wrap="square" rtlCol="0">
            <a:spAutoFit/>
          </a:bodyPr>
          <a:lstStyle/>
          <a:p>
            <a:pPr>
              <a:lnSpc>
                <a:spcPct val="130000"/>
              </a:lnSpc>
            </a:pPr>
            <a:r>
              <a:rPr lang="en-US" altLang="zh-CN" b="1" kern="0" dirty="0">
                <a:solidFill>
                  <a:srgbClr val="C00000"/>
                </a:solidFill>
                <a:latin typeface="微软雅黑" panose="020B0503020204020204" pitchFamily="34" charset="-122"/>
                <a:ea typeface="微软雅黑" panose="020B0503020204020204" pitchFamily="34" charset="-122"/>
              </a:rPr>
              <a:t>1</a:t>
            </a:r>
            <a:r>
              <a:rPr lang="zh-CN" altLang="en-US" b="1" kern="0" dirty="0">
                <a:solidFill>
                  <a:srgbClr val="C00000"/>
                </a:solidFill>
                <a:latin typeface="微软雅黑" panose="020B0503020204020204" pitchFamily="34" charset="-122"/>
                <a:ea typeface="微软雅黑" panose="020B0503020204020204" pitchFamily="34" charset="-122"/>
              </a:rPr>
              <a:t>、课程体系设计思路</a:t>
            </a:r>
          </a:p>
        </p:txBody>
      </p:sp>
    </p:spTree>
    <p:extLst>
      <p:ext uri="{BB962C8B-B14F-4D97-AF65-F5344CB8AC3E}">
        <p14:creationId xmlns:p14="http://schemas.microsoft.com/office/powerpoint/2010/main" val="3991808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13</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567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28925" y="820914"/>
            <a:ext cx="2119256"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2</a:t>
            </a:r>
            <a:r>
              <a:rPr lang="zh-CN" altLang="en-US" b="1" kern="0" dirty="0" smtClean="0">
                <a:solidFill>
                  <a:srgbClr val="C00000"/>
                </a:solidFill>
                <a:latin typeface="微软雅黑" panose="020B0503020204020204" pitchFamily="34" charset="-122"/>
                <a:ea typeface="微软雅黑" panose="020B0503020204020204" pitchFamily="34" charset="-122"/>
              </a:rPr>
              <a:t>、课程体系介绍</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graphicFrame>
        <p:nvGraphicFramePr>
          <p:cNvPr id="38" name="图示 37"/>
          <p:cNvGraphicFramePr/>
          <p:nvPr>
            <p:extLst>
              <p:ext uri="{D42A27DB-BD31-4B8C-83A1-F6EECF244321}">
                <p14:modId xmlns:p14="http://schemas.microsoft.com/office/powerpoint/2010/main" val="3629622567"/>
              </p:ext>
            </p:extLst>
          </p:nvPr>
        </p:nvGraphicFramePr>
        <p:xfrm>
          <a:off x="1287852" y="1986039"/>
          <a:ext cx="5289831" cy="3589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TextBox 38"/>
          <p:cNvSpPr txBox="1"/>
          <p:nvPr/>
        </p:nvSpPr>
        <p:spPr>
          <a:xfrm>
            <a:off x="2951433" y="2773216"/>
            <a:ext cx="733424" cy="646331"/>
          </a:xfrm>
          <a:prstGeom prst="rect">
            <a:avLst/>
          </a:prstGeom>
          <a:noFill/>
        </p:spPr>
        <p:txBody>
          <a:bodyPr wrap="square" rtlCol="0">
            <a:spAutoFit/>
          </a:bodyPr>
          <a:lstStyle/>
          <a:p>
            <a:r>
              <a:rPr lang="zh-CN" altLang="en-US"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通识课程</a:t>
            </a:r>
            <a:endParaRPr lang="zh-CN" altLang="en-US"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1" name="TextBox 40"/>
          <p:cNvSpPr txBox="1"/>
          <p:nvPr/>
        </p:nvSpPr>
        <p:spPr>
          <a:xfrm>
            <a:off x="4420674" y="2773216"/>
            <a:ext cx="728662" cy="646331"/>
          </a:xfrm>
          <a:prstGeom prst="rect">
            <a:avLst/>
          </a:prstGeom>
          <a:noFill/>
        </p:spPr>
        <p:txBody>
          <a:bodyPr wrap="square" rtlCol="0">
            <a:spAutoFit/>
          </a:bodyPr>
          <a:lstStyle/>
          <a:p>
            <a:r>
              <a:rPr lang="zh-CN" altLang="en-US"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专业课程</a:t>
            </a:r>
            <a:endParaRPr lang="zh-CN" altLang="en-US"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1" name="TextBox 50"/>
          <p:cNvSpPr txBox="1"/>
          <p:nvPr/>
        </p:nvSpPr>
        <p:spPr>
          <a:xfrm>
            <a:off x="2951433" y="4187628"/>
            <a:ext cx="733424" cy="646331"/>
          </a:xfrm>
          <a:prstGeom prst="rect">
            <a:avLst/>
          </a:prstGeom>
          <a:noFill/>
        </p:spPr>
        <p:txBody>
          <a:bodyPr wrap="square" rtlCol="0">
            <a:spAutoFit/>
          </a:bodyPr>
          <a:lstStyle/>
          <a:p>
            <a:r>
              <a:rPr lang="zh-CN" altLang="en-US"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实践课程</a:t>
            </a:r>
            <a:endParaRPr lang="zh-CN" altLang="en-US"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2" name="TextBox 51"/>
          <p:cNvSpPr txBox="1"/>
          <p:nvPr/>
        </p:nvSpPr>
        <p:spPr>
          <a:xfrm>
            <a:off x="4420672" y="4201288"/>
            <a:ext cx="728663" cy="646331"/>
          </a:xfrm>
          <a:prstGeom prst="rect">
            <a:avLst/>
          </a:prstGeom>
          <a:noFill/>
        </p:spPr>
        <p:txBody>
          <a:bodyPr wrap="square" rtlCol="0">
            <a:spAutoFit/>
          </a:bodyPr>
          <a:lstStyle/>
          <a:p>
            <a:r>
              <a:rPr lang="zh-CN" altLang="en-US"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创业课程</a:t>
            </a:r>
            <a:endParaRPr lang="zh-CN" altLang="en-US"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53" name="组合 52"/>
          <p:cNvGrpSpPr/>
          <p:nvPr/>
        </p:nvGrpSpPr>
        <p:grpSpPr>
          <a:xfrm>
            <a:off x="7237468" y="1384635"/>
            <a:ext cx="4045174" cy="3631651"/>
            <a:chOff x="4485535" y="1470363"/>
            <a:chExt cx="4045174" cy="3632660"/>
          </a:xfrm>
        </p:grpSpPr>
        <p:graphicFrame>
          <p:nvGraphicFramePr>
            <p:cNvPr id="54" name="图示 53"/>
            <p:cNvGraphicFramePr/>
            <p:nvPr>
              <p:extLst>
                <p:ext uri="{D42A27DB-BD31-4B8C-83A1-F6EECF244321}">
                  <p14:modId xmlns:p14="http://schemas.microsoft.com/office/powerpoint/2010/main" val="3396993562"/>
                </p:ext>
              </p:extLst>
            </p:nvPr>
          </p:nvGraphicFramePr>
          <p:xfrm>
            <a:off x="4485535" y="2498821"/>
            <a:ext cx="4045174" cy="26042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5" name="Picture 93"/>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rot="5400000">
              <a:off x="6435858" y="1300640"/>
              <a:ext cx="484281" cy="2419375"/>
            </a:xfrm>
            <a:prstGeom prst="rect">
              <a:avLst/>
            </a:prstGeom>
            <a:noFill/>
            <a:ln w="9525">
              <a:noFill/>
              <a:miter lim="800000"/>
              <a:headEnd/>
              <a:tailEnd/>
            </a:ln>
          </p:spPr>
        </p:pic>
        <p:grpSp>
          <p:nvGrpSpPr>
            <p:cNvPr id="56" name="组合 55"/>
            <p:cNvGrpSpPr/>
            <p:nvPr/>
          </p:nvGrpSpPr>
          <p:grpSpPr>
            <a:xfrm>
              <a:off x="5355574" y="1470363"/>
              <a:ext cx="2749263" cy="755387"/>
              <a:chOff x="5355574" y="1470363"/>
              <a:chExt cx="2749263" cy="755387"/>
            </a:xfrm>
          </p:grpSpPr>
          <p:grpSp>
            <p:nvGrpSpPr>
              <p:cNvPr id="57" name="组合 56"/>
              <p:cNvGrpSpPr/>
              <p:nvPr/>
            </p:nvGrpSpPr>
            <p:grpSpPr>
              <a:xfrm>
                <a:off x="5355574" y="1470363"/>
                <a:ext cx="1417421" cy="755387"/>
                <a:chOff x="5333505" y="762630"/>
                <a:chExt cx="1416614" cy="817831"/>
              </a:xfrm>
            </p:grpSpPr>
            <p:grpSp>
              <p:nvGrpSpPr>
                <p:cNvPr id="68" name="组合 67"/>
                <p:cNvGrpSpPr/>
                <p:nvPr/>
              </p:nvGrpSpPr>
              <p:grpSpPr>
                <a:xfrm>
                  <a:off x="5333505" y="762630"/>
                  <a:ext cx="892463" cy="798850"/>
                  <a:chOff x="5482705" y="1260289"/>
                  <a:chExt cx="892463" cy="798850"/>
                </a:xfrm>
              </p:grpSpPr>
              <p:sp>
                <p:nvSpPr>
                  <p:cNvPr id="70" name="矩形 69"/>
                  <p:cNvSpPr/>
                  <p:nvPr/>
                </p:nvSpPr>
                <p:spPr>
                  <a:xfrm>
                    <a:off x="5482705" y="1292735"/>
                    <a:ext cx="605125" cy="766404"/>
                  </a:xfrm>
                  <a:prstGeom prst="rect">
                    <a:avLst/>
                  </a:prstGeom>
                  <a:noFill/>
                </p:spPr>
                <p:txBody>
                  <a:bodyPr wrap="square" lIns="91440" tIns="45720" rIns="91440" bIns="45720">
                    <a:spAutoFit/>
                  </a:bodyPr>
                  <a:lstStyle/>
                  <a:p>
                    <a:pPr algn="ctr"/>
                    <a:r>
                      <a:rPr lang="en-US" altLang="zh-CN" sz="4000" b="1" cap="none" spc="0" dirty="0" smtClean="0">
                        <a:ln w="3175" cmpd="sng">
                          <a:solidFill>
                            <a:schemeClr val="accent1">
                              <a:tint val="3000"/>
                            </a:schemeClr>
                          </a:solidFill>
                          <a:prstDash val="solid"/>
                          <a:miter lim="800000"/>
                        </a:ln>
                        <a:gradFill>
                          <a:gsLst>
                            <a:gs pos="10000">
                              <a:srgbClr val="00B0F0"/>
                            </a:gs>
                            <a:gs pos="90000">
                              <a:srgbClr val="0070C0"/>
                            </a:gs>
                          </a:gsLst>
                          <a:lin ang="5400000"/>
                        </a:gradFill>
                        <a:latin typeface="微软雅黑" pitchFamily="34" charset="-122"/>
                        <a:ea typeface="微软雅黑" pitchFamily="34" charset="-122"/>
                      </a:rPr>
                      <a:t>1</a:t>
                    </a:r>
                    <a:endParaRPr lang="zh-CN" altLang="en-US" sz="4000" b="1" cap="none" spc="0" dirty="0">
                      <a:ln w="3175" cmpd="sng">
                        <a:solidFill>
                          <a:schemeClr val="accent1">
                            <a:tint val="3000"/>
                          </a:schemeClr>
                        </a:solidFill>
                        <a:prstDash val="solid"/>
                        <a:miter lim="800000"/>
                      </a:ln>
                      <a:gradFill>
                        <a:gsLst>
                          <a:gs pos="10000">
                            <a:srgbClr val="00B0F0"/>
                          </a:gs>
                          <a:gs pos="90000">
                            <a:srgbClr val="0070C0"/>
                          </a:gs>
                        </a:gsLst>
                        <a:lin ang="5400000"/>
                      </a:gradFill>
                      <a:latin typeface="微软雅黑" pitchFamily="34" charset="-122"/>
                      <a:ea typeface="微软雅黑" pitchFamily="34" charset="-122"/>
                    </a:endParaRPr>
                  </a:p>
                </p:txBody>
              </p:sp>
              <p:sp>
                <p:nvSpPr>
                  <p:cNvPr id="71" name="矩形 70"/>
                  <p:cNvSpPr/>
                  <p:nvPr/>
                </p:nvSpPr>
                <p:spPr>
                  <a:xfrm>
                    <a:off x="5937477" y="1260289"/>
                    <a:ext cx="437691" cy="766403"/>
                  </a:xfrm>
                  <a:prstGeom prst="rect">
                    <a:avLst/>
                  </a:prstGeom>
                </p:spPr>
                <p:txBody>
                  <a:bodyPr wrap="none">
                    <a:spAutoFit/>
                  </a:bodyPr>
                  <a:lstStyle/>
                  <a:p>
                    <a:r>
                      <a:rPr lang="en-US" altLang="zh-CN" sz="4000" b="1" dirty="0">
                        <a:solidFill>
                          <a:schemeClr val="bg1">
                            <a:lumMod val="65000"/>
                          </a:schemeClr>
                        </a:solidFill>
                        <a:latin typeface="Britannic Bold" pitchFamily="34" charset="0"/>
                      </a:rPr>
                      <a:t>+</a:t>
                    </a:r>
                    <a:endParaRPr lang="zh-CN" altLang="en-US" sz="4000" b="1" dirty="0">
                      <a:solidFill>
                        <a:schemeClr val="bg1">
                          <a:lumMod val="65000"/>
                        </a:schemeClr>
                      </a:solidFill>
                    </a:endParaRPr>
                  </a:p>
                </p:txBody>
              </p:sp>
            </p:grpSp>
            <p:sp>
              <p:nvSpPr>
                <p:cNvPr id="69" name="矩形 68"/>
                <p:cNvSpPr/>
                <p:nvPr/>
              </p:nvSpPr>
              <p:spPr>
                <a:xfrm>
                  <a:off x="6144994" y="814058"/>
                  <a:ext cx="605125" cy="766403"/>
                </a:xfrm>
                <a:prstGeom prst="rect">
                  <a:avLst/>
                </a:prstGeom>
                <a:noFill/>
              </p:spPr>
              <p:txBody>
                <a:bodyPr wrap="square" lIns="91440" tIns="45720" rIns="91440" bIns="45720">
                  <a:spAutoFit/>
                </a:bodyPr>
                <a:lstStyle/>
                <a:p>
                  <a:pPr algn="ctr"/>
                  <a:r>
                    <a:rPr lang="en-US" altLang="zh-CN" sz="4000" b="1" dirty="0">
                      <a:ln w="3175" cmpd="sng">
                        <a:solidFill>
                          <a:schemeClr val="accent1">
                            <a:tint val="3000"/>
                          </a:schemeClr>
                        </a:solidFill>
                        <a:prstDash val="solid"/>
                        <a:miter lim="800000"/>
                      </a:ln>
                      <a:solidFill>
                        <a:srgbClr val="C00000"/>
                      </a:solidFill>
                      <a:latin typeface="微软雅黑" panose="020B0503020204020204" pitchFamily="34" charset="-122"/>
                      <a:ea typeface="微软雅黑" panose="020B0503020204020204" pitchFamily="34" charset="-122"/>
                    </a:rPr>
                    <a:t>N</a:t>
                  </a:r>
                  <a:endParaRPr lang="zh-CN" altLang="en-US" sz="4000" b="1" cap="none" spc="0" dirty="0">
                    <a:ln w="3175" cmpd="sng">
                      <a:solidFill>
                        <a:schemeClr val="accent1">
                          <a:tint val="3000"/>
                        </a:schemeClr>
                      </a:solidFill>
                      <a:prstDash val="solid"/>
                      <a:miter lim="800000"/>
                    </a:ln>
                    <a:solidFill>
                      <a:srgbClr val="C00000"/>
                    </a:solidFill>
                    <a:latin typeface="微软雅黑" panose="020B0503020204020204" pitchFamily="34" charset="-122"/>
                    <a:ea typeface="微软雅黑" panose="020B0503020204020204" pitchFamily="34" charset="-122"/>
                  </a:endParaRPr>
                </a:p>
              </p:txBody>
            </p:sp>
          </p:grpSp>
          <p:sp>
            <p:nvSpPr>
              <p:cNvPr id="58" name="TextBox 57"/>
              <p:cNvSpPr txBox="1"/>
              <p:nvPr/>
            </p:nvSpPr>
            <p:spPr>
              <a:xfrm>
                <a:off x="6856351" y="1656685"/>
                <a:ext cx="1248486" cy="369332"/>
              </a:xfrm>
              <a:prstGeom prst="rect">
                <a:avLst/>
              </a:prstGeom>
              <a:noFill/>
            </p:spPr>
            <p:txBody>
              <a:bodyPr wrap="square" rtlCol="0">
                <a:spAutoFit/>
              </a:bodyPr>
              <a:lstStyle/>
              <a:p>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开发模式</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
        <p:nvSpPr>
          <p:cNvPr id="72" name="MH_Desc_1"/>
          <p:cNvSpPr>
            <a:spLocks noChangeArrowheads="1"/>
          </p:cNvSpPr>
          <p:nvPr>
            <p:custDataLst>
              <p:tags r:id="rId1"/>
            </p:custDataLst>
          </p:nvPr>
        </p:nvSpPr>
        <p:spPr bwMode="auto">
          <a:xfrm>
            <a:off x="6894942" y="5233414"/>
            <a:ext cx="4730227" cy="1242690"/>
          </a:xfrm>
          <a:prstGeom prst="roundRect">
            <a:avLst>
              <a:gd name="adj" fmla="val 8912"/>
            </a:avLst>
          </a:prstGeom>
          <a:ln/>
          <a:extLst/>
        </p:spPr>
        <p:style>
          <a:lnRef idx="2">
            <a:schemeClr val="accent5"/>
          </a:lnRef>
          <a:fillRef idx="1">
            <a:schemeClr val="lt1"/>
          </a:fillRef>
          <a:effectRef idx="0">
            <a:schemeClr val="accent5"/>
          </a:effectRef>
          <a:fontRef idx="minor">
            <a:schemeClr val="dk1"/>
          </a:fontRef>
        </p:style>
        <p:txBody>
          <a:bodyPr anchor="ctr">
            <a:noAutofit/>
          </a:bodyPr>
          <a:lstStyle/>
          <a:p>
            <a:pPr>
              <a:lnSpc>
                <a:spcPct val="150000"/>
              </a:lnSpc>
            </a:pPr>
            <a:r>
              <a:rPr lang="en-US" altLang="zh-CN" sz="1200" dirty="0" smtClean="0">
                <a:solidFill>
                  <a:schemeClr val="tx1">
                    <a:lumMod val="75000"/>
                    <a:lumOff val="25000"/>
                  </a:schemeClr>
                </a:solidFill>
              </a:rPr>
              <a:t>         </a:t>
            </a:r>
            <a:r>
              <a:rPr lang="zh-CN" altLang="zh-CN" sz="1200" b="1" dirty="0" smtClean="0">
                <a:solidFill>
                  <a:schemeClr val="tx1">
                    <a:lumMod val="75000"/>
                    <a:lumOff val="25000"/>
                  </a:schemeClr>
                </a:solidFill>
                <a:latin typeface="微软雅黑" pitchFamily="34" charset="-122"/>
                <a:ea typeface="微软雅黑" pitchFamily="34" charset="-122"/>
              </a:rPr>
              <a:t>教材</a:t>
            </a:r>
            <a:r>
              <a:rPr lang="zh-CN" altLang="zh-CN" sz="1200" b="1" dirty="0">
                <a:solidFill>
                  <a:schemeClr val="tx1">
                    <a:lumMod val="75000"/>
                    <a:lumOff val="25000"/>
                  </a:schemeClr>
                </a:solidFill>
                <a:latin typeface="微软雅黑" pitchFamily="34" charset="-122"/>
                <a:ea typeface="微软雅黑" pitchFamily="34" charset="-122"/>
              </a:rPr>
              <a:t>教辅“</a:t>
            </a:r>
            <a:r>
              <a:rPr lang="en-US" altLang="zh-CN" sz="1200" b="1" dirty="0">
                <a:solidFill>
                  <a:schemeClr val="tx1">
                    <a:lumMod val="75000"/>
                    <a:lumOff val="25000"/>
                  </a:schemeClr>
                </a:solidFill>
                <a:latin typeface="微软雅黑" pitchFamily="34" charset="-122"/>
                <a:ea typeface="微软雅黑" pitchFamily="34" charset="-122"/>
              </a:rPr>
              <a:t>1+N</a:t>
            </a:r>
            <a:r>
              <a:rPr lang="zh-CN" altLang="zh-CN" sz="1200" b="1" dirty="0">
                <a:solidFill>
                  <a:schemeClr val="tx1">
                    <a:lumMod val="75000"/>
                    <a:lumOff val="25000"/>
                  </a:schemeClr>
                </a:solidFill>
                <a:latin typeface="微软雅黑" pitchFamily="34" charset="-122"/>
                <a:ea typeface="微软雅黑" pitchFamily="34" charset="-122"/>
              </a:rPr>
              <a:t>”开发模式：</a:t>
            </a:r>
            <a:r>
              <a:rPr lang="zh-CN" altLang="zh-CN" sz="1200" b="1" dirty="0">
                <a:solidFill>
                  <a:srgbClr val="C00000"/>
                </a:solidFill>
                <a:latin typeface="微软雅黑" pitchFamily="34" charset="-122"/>
                <a:ea typeface="微软雅黑" pitchFamily="34" charset="-122"/>
              </a:rPr>
              <a:t>“</a:t>
            </a:r>
            <a:r>
              <a:rPr lang="en-US" altLang="zh-CN" sz="1200" b="1" dirty="0">
                <a:solidFill>
                  <a:srgbClr val="C00000"/>
                </a:solidFill>
                <a:latin typeface="微软雅黑" pitchFamily="34" charset="-122"/>
                <a:ea typeface="微软雅黑" pitchFamily="34" charset="-122"/>
              </a:rPr>
              <a:t>1</a:t>
            </a:r>
            <a:r>
              <a:rPr lang="zh-CN" altLang="zh-CN" sz="1200" b="1" dirty="0">
                <a:solidFill>
                  <a:srgbClr val="C00000"/>
                </a:solidFill>
                <a:latin typeface="微软雅黑" pitchFamily="34" charset="-122"/>
                <a:ea typeface="微软雅黑" pitchFamily="34" charset="-122"/>
              </a:rPr>
              <a:t>”即基础教材</a:t>
            </a:r>
            <a:r>
              <a:rPr lang="zh-CN" altLang="zh-CN" sz="1200" b="1" dirty="0">
                <a:solidFill>
                  <a:schemeClr val="tx1">
                    <a:lumMod val="75000"/>
                    <a:lumOff val="25000"/>
                  </a:schemeClr>
                </a:solidFill>
                <a:latin typeface="微软雅黑" pitchFamily="34" charset="-122"/>
                <a:ea typeface="微软雅黑" pitchFamily="34" charset="-122"/>
              </a:rPr>
              <a:t>，在教育部教学大纲和要点要求的指导下，在案例及教学互动等方面综合创新。</a:t>
            </a:r>
            <a:r>
              <a:rPr lang="zh-CN" altLang="zh-CN" sz="1200" b="1" dirty="0">
                <a:solidFill>
                  <a:srgbClr val="C00000"/>
                </a:solidFill>
                <a:latin typeface="微软雅黑" pitchFamily="34" charset="-122"/>
                <a:ea typeface="微软雅黑" pitchFamily="34" charset="-122"/>
              </a:rPr>
              <a:t>“</a:t>
            </a:r>
            <a:r>
              <a:rPr lang="en-US" altLang="zh-CN" sz="1200" b="1" dirty="0">
                <a:solidFill>
                  <a:srgbClr val="C00000"/>
                </a:solidFill>
                <a:latin typeface="微软雅黑" pitchFamily="34" charset="-122"/>
                <a:ea typeface="微软雅黑" pitchFamily="34" charset="-122"/>
              </a:rPr>
              <a:t>N</a:t>
            </a:r>
            <a:r>
              <a:rPr lang="zh-CN" altLang="zh-CN" sz="1200" b="1" dirty="0">
                <a:solidFill>
                  <a:srgbClr val="C00000"/>
                </a:solidFill>
                <a:latin typeface="微软雅黑" pitchFamily="34" charset="-122"/>
                <a:ea typeface="微软雅黑" pitchFamily="34" charset="-122"/>
              </a:rPr>
              <a:t>”则是围绕基本教材，进行</a:t>
            </a:r>
            <a:r>
              <a:rPr lang="zh-CN" altLang="zh-CN" sz="1200" b="1" dirty="0" smtClean="0">
                <a:solidFill>
                  <a:srgbClr val="C00000"/>
                </a:solidFill>
                <a:latin typeface="微软雅黑" pitchFamily="34" charset="-122"/>
                <a:ea typeface="微软雅黑" pitchFamily="34" charset="-122"/>
              </a:rPr>
              <a:t>教师</a:t>
            </a:r>
            <a:r>
              <a:rPr lang="zh-CN" altLang="en-US" sz="1200" b="1" dirty="0" smtClean="0">
                <a:solidFill>
                  <a:srgbClr val="C00000"/>
                </a:solidFill>
                <a:latin typeface="微软雅黑" pitchFamily="34" charset="-122"/>
                <a:ea typeface="微软雅黑" pitchFamily="34" charset="-122"/>
              </a:rPr>
              <a:t>、</a:t>
            </a:r>
            <a:r>
              <a:rPr lang="zh-CN" altLang="zh-CN" sz="1200" b="1" dirty="0" smtClean="0">
                <a:solidFill>
                  <a:srgbClr val="C00000"/>
                </a:solidFill>
                <a:latin typeface="微软雅黑" pitchFamily="34" charset="-122"/>
                <a:ea typeface="微软雅黑" pitchFamily="34" charset="-122"/>
              </a:rPr>
              <a:t>学生</a:t>
            </a:r>
            <a:r>
              <a:rPr lang="zh-CN" altLang="zh-CN" sz="1200" b="1" dirty="0">
                <a:solidFill>
                  <a:srgbClr val="C00000"/>
                </a:solidFill>
                <a:latin typeface="微软雅黑" pitchFamily="34" charset="-122"/>
                <a:ea typeface="微软雅黑" pitchFamily="34" charset="-122"/>
              </a:rPr>
              <a:t>实训教材，</a:t>
            </a:r>
            <a:r>
              <a:rPr lang="zh-CN" altLang="zh-CN" sz="1200" b="1" dirty="0" smtClean="0">
                <a:solidFill>
                  <a:srgbClr val="C00000"/>
                </a:solidFill>
                <a:latin typeface="微软雅黑" pitchFamily="34" charset="-122"/>
                <a:ea typeface="微软雅黑" pitchFamily="34" charset="-122"/>
              </a:rPr>
              <a:t>教师</a:t>
            </a:r>
            <a:r>
              <a:rPr lang="zh-CN" altLang="en-US" sz="1200" b="1" dirty="0" smtClean="0">
                <a:solidFill>
                  <a:srgbClr val="C00000"/>
                </a:solidFill>
                <a:latin typeface="微软雅黑" pitchFamily="34" charset="-122"/>
                <a:ea typeface="微软雅黑" pitchFamily="34" charset="-122"/>
              </a:rPr>
              <a:t>、</a:t>
            </a:r>
            <a:r>
              <a:rPr lang="zh-CN" altLang="zh-CN" sz="1200" b="1" dirty="0" smtClean="0">
                <a:solidFill>
                  <a:srgbClr val="C00000"/>
                </a:solidFill>
                <a:latin typeface="微软雅黑" pitchFamily="34" charset="-122"/>
                <a:ea typeface="微软雅黑" pitchFamily="34" charset="-122"/>
              </a:rPr>
              <a:t>学生</a:t>
            </a:r>
            <a:r>
              <a:rPr lang="zh-CN" altLang="zh-CN" sz="1200" b="1" dirty="0">
                <a:solidFill>
                  <a:srgbClr val="C00000"/>
                </a:solidFill>
                <a:latin typeface="微软雅黑" pitchFamily="34" charset="-122"/>
                <a:ea typeface="微软雅黑" pitchFamily="34" charset="-122"/>
              </a:rPr>
              <a:t>指导手册</a:t>
            </a:r>
            <a:r>
              <a:rPr lang="zh-CN" altLang="zh-CN" sz="1200" b="1" dirty="0" smtClean="0">
                <a:solidFill>
                  <a:srgbClr val="C00000"/>
                </a:solidFill>
                <a:latin typeface="微软雅黑" pitchFamily="34" charset="-122"/>
                <a:ea typeface="微软雅黑" pitchFamily="34" charset="-122"/>
              </a:rPr>
              <a:t>，</a:t>
            </a:r>
            <a:r>
              <a:rPr lang="zh-CN" altLang="en-US" sz="1200" b="1" dirty="0" smtClean="0">
                <a:solidFill>
                  <a:srgbClr val="C00000"/>
                </a:solidFill>
                <a:latin typeface="微软雅黑" pitchFamily="34" charset="-122"/>
                <a:ea typeface="微软雅黑" pitchFamily="34" charset="-122"/>
              </a:rPr>
              <a:t>电子技术应用</a:t>
            </a:r>
            <a:r>
              <a:rPr lang="zh-CN" altLang="zh-CN" sz="1200" b="1" dirty="0" smtClean="0">
                <a:solidFill>
                  <a:srgbClr val="C00000"/>
                </a:solidFill>
                <a:latin typeface="微软雅黑" pitchFamily="34" charset="-122"/>
                <a:ea typeface="微软雅黑" pitchFamily="34" charset="-122"/>
              </a:rPr>
              <a:t>教材</a:t>
            </a:r>
            <a:r>
              <a:rPr lang="zh-CN" altLang="zh-CN" sz="1200" b="1" dirty="0">
                <a:solidFill>
                  <a:srgbClr val="C00000"/>
                </a:solidFill>
                <a:latin typeface="微软雅黑" pitchFamily="34" charset="-122"/>
                <a:ea typeface="微软雅黑" pitchFamily="34" charset="-122"/>
              </a:rPr>
              <a:t>等综合资源的开发和创新。</a:t>
            </a:r>
            <a:r>
              <a:rPr lang="zh-CN" altLang="zh-CN" sz="1200" b="1" dirty="0">
                <a:solidFill>
                  <a:schemeClr val="tx1">
                    <a:lumMod val="75000"/>
                    <a:lumOff val="25000"/>
                  </a:schemeClr>
                </a:solidFill>
                <a:latin typeface="微软雅黑" pitchFamily="34" charset="-122"/>
                <a:ea typeface="微软雅黑" pitchFamily="34" charset="-122"/>
              </a:rPr>
              <a:t>同时，也结合地区和学校特色，进行精品课程和校本教材的开发。</a:t>
            </a:r>
          </a:p>
        </p:txBody>
      </p:sp>
      <p:sp>
        <p:nvSpPr>
          <p:cNvPr id="73" name="TextBox 72"/>
          <p:cNvSpPr txBox="1"/>
          <p:nvPr/>
        </p:nvSpPr>
        <p:spPr>
          <a:xfrm>
            <a:off x="2640979" y="5990322"/>
            <a:ext cx="2695575" cy="369332"/>
          </a:xfrm>
          <a:prstGeom prst="rect">
            <a:avLst/>
          </a:prstGeom>
          <a:noFill/>
        </p:spPr>
        <p:txBody>
          <a:bodyPr wrap="square" rtlCol="0">
            <a:spAutoFit/>
          </a:bodyPr>
          <a:lstStyle/>
          <a:p>
            <a:pPr algn="ctr"/>
            <a:r>
              <a:rPr lang="zh-CN" altLang="zh-CN" b="1" dirty="0">
                <a:solidFill>
                  <a:schemeClr val="accent5">
                    <a:lumMod val="75000"/>
                  </a:schemeClr>
                </a:solidFill>
                <a:latin typeface="微软雅黑" panose="020B0503020204020204" pitchFamily="34" charset="-122"/>
                <a:ea typeface="微软雅黑" panose="020B0503020204020204" pitchFamily="34" charset="-122"/>
              </a:rPr>
              <a:t>课程体系</a:t>
            </a:r>
            <a:r>
              <a:rPr lang="zh-CN" altLang="en-US" b="1" dirty="0">
                <a:solidFill>
                  <a:schemeClr val="accent5">
                    <a:lumMod val="75000"/>
                  </a:schemeClr>
                </a:solidFill>
                <a:latin typeface="微软雅黑" panose="020B0503020204020204" pitchFamily="34" charset="-122"/>
                <a:ea typeface="微软雅黑" panose="020B0503020204020204" pitchFamily="34" charset="-122"/>
              </a:rPr>
              <a:t>建设图示</a:t>
            </a:r>
            <a:endParaRPr lang="zh-CN" altLang="zh-CN"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74" name="TextBox 73"/>
          <p:cNvSpPr txBox="1"/>
          <p:nvPr/>
        </p:nvSpPr>
        <p:spPr>
          <a:xfrm>
            <a:off x="8472431" y="4844959"/>
            <a:ext cx="2167188" cy="369332"/>
          </a:xfrm>
          <a:prstGeom prst="rect">
            <a:avLst/>
          </a:prstGeom>
          <a:noFill/>
        </p:spPr>
        <p:txBody>
          <a:bodyPr wrap="square" rtlCol="0">
            <a:spAutoFit/>
          </a:bodyPr>
          <a:lstStyle/>
          <a:p>
            <a:pPr algn="ctr"/>
            <a:r>
              <a:rPr lang="en-US" altLang="zh-CN" sz="1400" b="1" dirty="0" smtClean="0">
                <a:solidFill>
                  <a:schemeClr val="accent5">
                    <a:lumMod val="75000"/>
                  </a:schemeClr>
                </a:solidFill>
                <a:latin typeface="微软雅黑" panose="020B0503020204020204" pitchFamily="34" charset="-122"/>
                <a:ea typeface="微软雅黑" panose="020B0503020204020204" pitchFamily="34" charset="-122"/>
              </a:rPr>
              <a:t> </a:t>
            </a:r>
            <a:r>
              <a:rPr lang="zh-CN" altLang="zh-CN" b="1" dirty="0">
                <a:solidFill>
                  <a:schemeClr val="accent5">
                    <a:lumMod val="75000"/>
                  </a:schemeClr>
                </a:solidFill>
                <a:latin typeface="微软雅黑" panose="020B0503020204020204" pitchFamily="34" charset="-122"/>
                <a:ea typeface="微软雅黑" panose="020B0503020204020204" pitchFamily="34" charset="-122"/>
              </a:rPr>
              <a:t>教材教辅</a:t>
            </a:r>
            <a:r>
              <a:rPr lang="zh-CN" altLang="zh-CN" b="1" dirty="0" smtClean="0">
                <a:solidFill>
                  <a:schemeClr val="accent5">
                    <a:lumMod val="75000"/>
                  </a:schemeClr>
                </a:solidFill>
                <a:latin typeface="微软雅黑" panose="020B0503020204020204" pitchFamily="34" charset="-122"/>
                <a:ea typeface="微软雅黑" panose="020B0503020204020204" pitchFamily="34" charset="-122"/>
              </a:rPr>
              <a:t>开发</a:t>
            </a: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rPr>
              <a:t>图示</a:t>
            </a:r>
            <a:endParaRPr lang="zh-CN" altLang="zh-CN" b="1"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2982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39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TextBox 14"/>
          <p:cNvSpPr txBox="1"/>
          <p:nvPr/>
        </p:nvSpPr>
        <p:spPr>
          <a:xfrm>
            <a:off x="228925" y="820914"/>
            <a:ext cx="3460948"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3</a:t>
            </a:r>
            <a:r>
              <a:rPr lang="zh-CN" altLang="en-US" b="1" kern="0" dirty="0" smtClean="0">
                <a:solidFill>
                  <a:srgbClr val="C00000"/>
                </a:solidFill>
                <a:latin typeface="微软雅黑" panose="020B0503020204020204" pitchFamily="34" charset="-122"/>
                <a:ea typeface="微软雅黑" panose="020B0503020204020204" pitchFamily="34" charset="-122"/>
              </a:rPr>
              <a:t>、专业对应工作岗位能力分析</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667243381"/>
              </p:ext>
            </p:extLst>
          </p:nvPr>
        </p:nvGraphicFramePr>
        <p:xfrm>
          <a:off x="608960" y="1589262"/>
          <a:ext cx="11241741" cy="4926898"/>
        </p:xfrm>
        <a:graphic>
          <a:graphicData uri="http://schemas.openxmlformats.org/drawingml/2006/table">
            <a:tbl>
              <a:tblPr>
                <a:tableStyleId>{5C22544A-7EE6-4342-B048-85BDC9FD1C3A}</a:tableStyleId>
              </a:tblPr>
              <a:tblGrid>
                <a:gridCol w="1204856"/>
                <a:gridCol w="839097"/>
                <a:gridCol w="839096"/>
                <a:gridCol w="1215614"/>
                <a:gridCol w="7143078"/>
              </a:tblGrid>
              <a:tr h="390145">
                <a:tc>
                  <a:txBody>
                    <a:bodyPr/>
                    <a:lstStyle/>
                    <a:p>
                      <a:pPr algn="ctr">
                        <a:lnSpc>
                          <a:spcPct val="110000"/>
                        </a:lnSpc>
                        <a:spcAft>
                          <a:spcPts val="0"/>
                        </a:spcAft>
                      </a:pPr>
                      <a:r>
                        <a:rPr lang="zh-CN" sz="1400" b="1" kern="100" dirty="0" smtClean="0">
                          <a:effectLst/>
                          <a:latin typeface="微软雅黑" pitchFamily="34" charset="-122"/>
                          <a:ea typeface="微软雅黑" pitchFamily="34" charset="-122"/>
                        </a:rPr>
                        <a:t>职业岗位</a:t>
                      </a:r>
                      <a:endParaRPr lang="zh-CN" sz="1400" b="1" kern="100" dirty="0">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10000"/>
                        </a:lnSpc>
                        <a:spcAft>
                          <a:spcPts val="0"/>
                        </a:spcAft>
                      </a:pPr>
                      <a:r>
                        <a:rPr lang="zh-CN" sz="1400" b="1" kern="100" dirty="0" smtClean="0">
                          <a:effectLst/>
                          <a:latin typeface="微软雅黑" pitchFamily="34" charset="-122"/>
                          <a:ea typeface="微软雅黑" pitchFamily="34" charset="-122"/>
                        </a:rPr>
                        <a:t>岗位需求</a:t>
                      </a:r>
                      <a:endParaRPr lang="zh-CN" sz="1400" b="1" kern="100" dirty="0">
                        <a:effectLst/>
                        <a:latin typeface="微软雅黑" pitchFamily="34" charset="-122"/>
                        <a:ea typeface="微软雅黑" pitchFamily="34" charset="-122"/>
                      </a:endParaRPr>
                    </a:p>
                  </a:txBody>
                  <a:tcPr marL="24156" marR="241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10000"/>
                        </a:lnSpc>
                        <a:spcAft>
                          <a:spcPts val="0"/>
                        </a:spcAft>
                      </a:pPr>
                      <a:r>
                        <a:rPr lang="zh-CN" sz="1400" b="1" kern="100" dirty="0" smtClean="0">
                          <a:effectLst/>
                          <a:latin typeface="微软雅黑" pitchFamily="34" charset="-122"/>
                          <a:ea typeface="微软雅黑" pitchFamily="34" charset="-122"/>
                        </a:rPr>
                        <a:t>模块设置</a:t>
                      </a:r>
                      <a:endParaRPr lang="zh-CN" sz="1400" b="1" kern="100" dirty="0">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10000"/>
                        </a:lnSpc>
                        <a:spcAft>
                          <a:spcPts val="0"/>
                        </a:spcAft>
                      </a:pPr>
                      <a:r>
                        <a:rPr lang="zh-CN" sz="1400" b="1" kern="100" dirty="0">
                          <a:effectLst/>
                          <a:latin typeface="微软雅黑" pitchFamily="34" charset="-122"/>
                          <a:ea typeface="微软雅黑" pitchFamily="34" charset="-122"/>
                        </a:rPr>
                        <a:t>典型</a:t>
                      </a:r>
                      <a:r>
                        <a:rPr lang="zh-CN" sz="1400" b="1" kern="100" dirty="0" smtClean="0">
                          <a:effectLst/>
                          <a:latin typeface="微软雅黑" pitchFamily="34" charset="-122"/>
                          <a:ea typeface="微软雅黑" pitchFamily="34" charset="-122"/>
                        </a:rPr>
                        <a:t>工作</a:t>
                      </a:r>
                      <a:r>
                        <a:rPr lang="zh-CN" sz="1400" b="1" kern="100" dirty="0">
                          <a:effectLst/>
                          <a:latin typeface="微软雅黑" pitchFamily="34" charset="-122"/>
                          <a:ea typeface="微软雅黑" pitchFamily="34" charset="-122"/>
                        </a:rPr>
                        <a:t>任务</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10000"/>
                        </a:lnSpc>
                        <a:spcAft>
                          <a:spcPts val="0"/>
                        </a:spcAft>
                      </a:pPr>
                      <a:r>
                        <a:rPr lang="zh-CN" sz="1400" b="1" kern="100" dirty="0">
                          <a:effectLst/>
                          <a:latin typeface="微软雅黑" pitchFamily="34" charset="-122"/>
                          <a:ea typeface="微软雅黑" pitchFamily="34" charset="-122"/>
                        </a:rPr>
                        <a:t>所需技能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785309">
                <a:tc>
                  <a:txBody>
                    <a:bodyPr/>
                    <a:lstStyle/>
                    <a:p>
                      <a:pPr algn="ctr">
                        <a:lnSpc>
                          <a:spcPct val="110000"/>
                        </a:lnSpc>
                        <a:spcAft>
                          <a:spcPts val="0"/>
                        </a:spcAft>
                      </a:pPr>
                      <a:r>
                        <a:rPr lang="zh-CN" sz="1200" kern="100" dirty="0">
                          <a:effectLst/>
                          <a:latin typeface="微软雅黑" pitchFamily="34" charset="-122"/>
                          <a:ea typeface="微软雅黑" pitchFamily="34" charset="-122"/>
                        </a:rPr>
                        <a:t>电工电器产品（设备）安装、调试员</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10000"/>
                        </a:lnSpc>
                        <a:spcAft>
                          <a:spcPts val="0"/>
                        </a:spcAft>
                      </a:pPr>
                      <a:r>
                        <a:rPr lang="zh-CN" sz="1200" kern="100" dirty="0">
                          <a:effectLst/>
                          <a:latin typeface="微软雅黑" pitchFamily="34" charset="-122"/>
                          <a:ea typeface="微软雅黑" pitchFamily="34" charset="-122"/>
                        </a:rPr>
                        <a:t>会安装</a:t>
                      </a:r>
                    </a:p>
                  </a:txBody>
                  <a:tcPr marL="24156" marR="241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Aft>
                          <a:spcPts val="0"/>
                        </a:spcAft>
                      </a:pPr>
                      <a:r>
                        <a:rPr lang="zh-CN" sz="1200" kern="100" dirty="0">
                          <a:effectLst/>
                          <a:latin typeface="微软雅黑" pitchFamily="34" charset="-122"/>
                          <a:ea typeface="微软雅黑" pitchFamily="34" charset="-122"/>
                        </a:rPr>
                        <a:t>安装电工</a:t>
                      </a:r>
                    </a:p>
                    <a:p>
                      <a:pPr algn="ctr">
                        <a:lnSpc>
                          <a:spcPct val="110000"/>
                        </a:lnSpc>
                        <a:spcAft>
                          <a:spcPts val="0"/>
                        </a:spcAft>
                      </a:pPr>
                      <a:r>
                        <a:rPr lang="zh-CN" sz="1200" kern="100" dirty="0">
                          <a:effectLst/>
                          <a:latin typeface="微软雅黑" pitchFamily="34" charset="-122"/>
                          <a:ea typeface="微软雅黑" pitchFamily="34" charset="-122"/>
                        </a:rPr>
                        <a:t>模块</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Aft>
                          <a:spcPts val="0"/>
                        </a:spcAft>
                      </a:pPr>
                      <a:r>
                        <a:rPr lang="zh-CN" sz="1200" kern="100" dirty="0" smtClean="0">
                          <a:effectLst/>
                          <a:latin typeface="微软雅黑" pitchFamily="34" charset="-122"/>
                          <a:ea typeface="微软雅黑" pitchFamily="34" charset="-122"/>
                        </a:rPr>
                        <a:t>电工安装</a:t>
                      </a:r>
                      <a:endParaRPr lang="zh-CN" sz="1200" kern="100" dirty="0">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0000"/>
                        </a:lnSpc>
                        <a:spcAft>
                          <a:spcPts val="0"/>
                        </a:spcAft>
                      </a:pPr>
                      <a:r>
                        <a:rPr lang="en-US" sz="1200" kern="100" dirty="0">
                          <a:effectLst/>
                          <a:latin typeface="微软雅黑" pitchFamily="34" charset="-122"/>
                          <a:ea typeface="微软雅黑" pitchFamily="34" charset="-122"/>
                        </a:rPr>
                        <a:t>1.</a:t>
                      </a:r>
                      <a:r>
                        <a:rPr lang="zh-CN" sz="1200" kern="100" dirty="0">
                          <a:effectLst/>
                          <a:latin typeface="微软雅黑" pitchFamily="34" charset="-122"/>
                          <a:ea typeface="微软雅黑" pitchFamily="34" charset="-122"/>
                        </a:rPr>
                        <a:t>常用电工工具的使用与维护</a:t>
                      </a:r>
                      <a:r>
                        <a:rPr lang="zh-CN" sz="1200" kern="100" dirty="0" smtClean="0">
                          <a:effectLst/>
                          <a:latin typeface="微软雅黑" pitchFamily="34" charset="-122"/>
                          <a:ea typeface="微软雅黑" pitchFamily="34" charset="-122"/>
                        </a:rPr>
                        <a:t>技能</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2.</a:t>
                      </a:r>
                      <a:r>
                        <a:rPr lang="zh-CN" sz="1200" kern="100" dirty="0" smtClean="0">
                          <a:effectLst/>
                          <a:latin typeface="微软雅黑" pitchFamily="34" charset="-122"/>
                          <a:ea typeface="微软雅黑" pitchFamily="34" charset="-122"/>
                        </a:rPr>
                        <a:t>电气原理图和安装图的识、绘能力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3</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电工仪器仪表使用及维护</a:t>
                      </a:r>
                      <a:r>
                        <a:rPr lang="zh-CN" sz="1200" kern="100" dirty="0" smtClean="0">
                          <a:effectLst/>
                          <a:latin typeface="微软雅黑" pitchFamily="34" charset="-122"/>
                          <a:ea typeface="微软雅黑" pitchFamily="34" charset="-122"/>
                        </a:rPr>
                        <a:t>技能</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4</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电工器件识别、分类、检测</a:t>
                      </a:r>
                      <a:r>
                        <a:rPr lang="zh-CN" sz="1200" kern="100" dirty="0" smtClean="0">
                          <a:effectLst/>
                          <a:latin typeface="微软雅黑" pitchFamily="34" charset="-122"/>
                          <a:ea typeface="微软雅黑" pitchFamily="34" charset="-122"/>
                        </a:rPr>
                        <a:t>技能</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5</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具有协调、沟通、整理归纳的</a:t>
                      </a:r>
                      <a:r>
                        <a:rPr lang="zh-CN" sz="1200" kern="100" dirty="0" smtClean="0">
                          <a:effectLst/>
                          <a:latin typeface="微软雅黑" pitchFamily="34" charset="-122"/>
                          <a:ea typeface="微软雅黑" pitchFamily="34" charset="-122"/>
                        </a:rPr>
                        <a:t>能力</a:t>
                      </a:r>
                      <a:endParaRPr lang="zh-CN" sz="1200" kern="100" dirty="0">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5996">
                <a:tc rowSpan="4">
                  <a:txBody>
                    <a:bodyPr/>
                    <a:lstStyle/>
                    <a:p>
                      <a:pPr algn="ctr">
                        <a:lnSpc>
                          <a:spcPct val="110000"/>
                        </a:lnSpc>
                        <a:spcAft>
                          <a:spcPts val="0"/>
                        </a:spcAft>
                      </a:pPr>
                      <a:r>
                        <a:rPr lang="zh-CN" sz="1200" kern="100" dirty="0" smtClean="0">
                          <a:effectLst/>
                          <a:latin typeface="微软雅黑" pitchFamily="34" charset="-122"/>
                          <a:ea typeface="微软雅黑" pitchFamily="34" charset="-122"/>
                        </a:rPr>
                        <a:t>电工</a:t>
                      </a: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产品</a:t>
                      </a:r>
                      <a:r>
                        <a:rPr lang="zh-CN" sz="1200" kern="100" dirty="0">
                          <a:effectLst/>
                          <a:latin typeface="微软雅黑" pitchFamily="34" charset="-122"/>
                          <a:ea typeface="微软雅黑" pitchFamily="34" charset="-122"/>
                        </a:rPr>
                        <a:t>（设备）装配、调试、检验员，生产管理员</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rowSpan="4">
                  <a:txBody>
                    <a:bodyPr/>
                    <a:lstStyle/>
                    <a:p>
                      <a:pPr algn="ctr">
                        <a:lnSpc>
                          <a:spcPct val="110000"/>
                        </a:lnSpc>
                        <a:spcAft>
                          <a:spcPts val="0"/>
                        </a:spcAft>
                      </a:pPr>
                      <a:r>
                        <a:rPr lang="zh-CN" sz="1200" kern="100" dirty="0">
                          <a:effectLst/>
                          <a:latin typeface="微软雅黑" pitchFamily="34" charset="-122"/>
                          <a:ea typeface="微软雅黑" pitchFamily="34" charset="-122"/>
                        </a:rPr>
                        <a:t>会装配</a:t>
                      </a:r>
                    </a:p>
                  </a:txBody>
                  <a:tcPr marL="24156" marR="241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lnSpc>
                          <a:spcPct val="110000"/>
                        </a:lnSpc>
                        <a:spcAft>
                          <a:spcPts val="0"/>
                        </a:spcAft>
                      </a:pP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产品</a:t>
                      </a:r>
                      <a:r>
                        <a:rPr lang="zh-CN" sz="1200" kern="100" dirty="0">
                          <a:effectLst/>
                          <a:latin typeface="微软雅黑" pitchFamily="34" charset="-122"/>
                          <a:ea typeface="微软雅黑" pitchFamily="34" charset="-122"/>
                        </a:rPr>
                        <a:t>装接模块</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Aft>
                          <a:spcPts val="0"/>
                        </a:spcAft>
                      </a:pPr>
                      <a:r>
                        <a:rPr lang="zh-CN" sz="1200" kern="100" dirty="0">
                          <a:effectLst/>
                          <a:latin typeface="微软雅黑" pitchFamily="34" charset="-122"/>
                          <a:ea typeface="微软雅黑" pitchFamily="34" charset="-122"/>
                        </a:rPr>
                        <a:t>元器件识别、测试、分类、整形</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0000"/>
                        </a:lnSpc>
                        <a:spcAft>
                          <a:spcPts val="0"/>
                        </a:spcAft>
                      </a:pPr>
                      <a:r>
                        <a:rPr lang="en-US" sz="1200" kern="100" dirty="0">
                          <a:effectLst/>
                          <a:latin typeface="微软雅黑" pitchFamily="34" charset="-122"/>
                          <a:ea typeface="微软雅黑" pitchFamily="34" charset="-122"/>
                        </a:rPr>
                        <a:t>1.</a:t>
                      </a:r>
                      <a:r>
                        <a:rPr lang="zh-CN" sz="1200" kern="100" dirty="0">
                          <a:effectLst/>
                          <a:latin typeface="微软雅黑" pitchFamily="34" charset="-122"/>
                          <a:ea typeface="微软雅黑" pitchFamily="34" charset="-122"/>
                        </a:rPr>
                        <a:t>常用工具的使用与维护</a:t>
                      </a:r>
                      <a:r>
                        <a:rPr lang="zh-CN" sz="1200" kern="100" dirty="0" smtClean="0">
                          <a:effectLst/>
                          <a:latin typeface="微软雅黑" pitchFamily="34" charset="-122"/>
                          <a:ea typeface="微软雅黑" pitchFamily="34" charset="-122"/>
                        </a:rPr>
                        <a:t>技能</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2</a:t>
                      </a:r>
                      <a:r>
                        <a:rPr lang="en-US" sz="1200" kern="100" dirty="0">
                          <a:effectLst/>
                          <a:latin typeface="微软雅黑" pitchFamily="34" charset="-122"/>
                          <a:ea typeface="微软雅黑" pitchFamily="34" charset="-122"/>
                        </a:rPr>
                        <a:t>.</a:t>
                      </a:r>
                      <a:r>
                        <a:rPr lang="zh-CN" sz="1200" kern="100" dirty="0" smtClean="0">
                          <a:effectLst/>
                          <a:latin typeface="微软雅黑" pitchFamily="34" charset="-122"/>
                          <a:ea typeface="微软雅黑" pitchFamily="34" charset="-122"/>
                        </a:rPr>
                        <a:t>常用</a:t>
                      </a: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仪器</a:t>
                      </a:r>
                      <a:r>
                        <a:rPr lang="zh-CN" sz="1200" kern="100" dirty="0">
                          <a:effectLst/>
                          <a:latin typeface="微软雅黑" pitchFamily="34" charset="-122"/>
                          <a:ea typeface="微软雅黑" pitchFamily="34" charset="-122"/>
                        </a:rPr>
                        <a:t>仪表的使用及简单维护</a:t>
                      </a:r>
                      <a:r>
                        <a:rPr lang="zh-CN" sz="1200" kern="100" dirty="0" smtClean="0">
                          <a:effectLst/>
                          <a:latin typeface="微软雅黑" pitchFamily="34" charset="-122"/>
                          <a:ea typeface="微软雅黑" pitchFamily="34" charset="-122"/>
                        </a:rPr>
                        <a:t>技能</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3</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元器件识别、分类、检测及整形</a:t>
                      </a:r>
                      <a:r>
                        <a:rPr lang="zh-CN" sz="1200" kern="100" dirty="0" smtClean="0">
                          <a:effectLst/>
                          <a:latin typeface="微软雅黑" pitchFamily="34" charset="-122"/>
                          <a:ea typeface="微软雅黑" pitchFamily="34" charset="-122"/>
                        </a:rPr>
                        <a:t>技能</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4</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具有协调、沟通、整理归纳的能力</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799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ct val="110000"/>
                        </a:lnSpc>
                        <a:spcAft>
                          <a:spcPts val="0"/>
                        </a:spcAft>
                      </a:pPr>
                      <a:r>
                        <a:rPr lang="zh-CN" sz="1200" kern="100" dirty="0" smtClean="0">
                          <a:effectLst/>
                          <a:latin typeface="微软雅黑" pitchFamily="34" charset="-122"/>
                          <a:ea typeface="微软雅黑" pitchFamily="34" charset="-122"/>
                        </a:rPr>
                        <a:t>元器件装</a:t>
                      </a:r>
                      <a:r>
                        <a:rPr lang="zh-CN" sz="1200" kern="100" dirty="0">
                          <a:effectLst/>
                          <a:latin typeface="微软雅黑" pitchFamily="34" charset="-122"/>
                          <a:ea typeface="微软雅黑" pitchFamily="34" charset="-122"/>
                        </a:rPr>
                        <a:t>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0000"/>
                        </a:lnSpc>
                        <a:spcAft>
                          <a:spcPts val="0"/>
                        </a:spcAft>
                      </a:pPr>
                      <a:r>
                        <a:rPr lang="en-US" sz="1200" kern="100" dirty="0">
                          <a:effectLst/>
                          <a:latin typeface="微软雅黑" pitchFamily="34" charset="-122"/>
                          <a:ea typeface="微软雅黑" pitchFamily="34" charset="-122"/>
                        </a:rPr>
                        <a:t>1.</a:t>
                      </a:r>
                      <a:r>
                        <a:rPr lang="zh-CN" sz="1200" kern="100" dirty="0">
                          <a:effectLst/>
                          <a:latin typeface="微软雅黑" pitchFamily="34" charset="-122"/>
                          <a:ea typeface="微软雅黑" pitchFamily="34" charset="-122"/>
                        </a:rPr>
                        <a:t>手工</a:t>
                      </a:r>
                      <a:r>
                        <a:rPr lang="zh-CN" sz="1200" kern="100" dirty="0" smtClean="0">
                          <a:effectLst/>
                          <a:latin typeface="微软雅黑" pitchFamily="34" charset="-122"/>
                          <a:ea typeface="微软雅黑" pitchFamily="34" charset="-122"/>
                        </a:rPr>
                        <a:t>插接</a:t>
                      </a: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元器件</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2</a:t>
                      </a:r>
                      <a:r>
                        <a:rPr lang="en-US" sz="1200" kern="100" dirty="0" smtClean="0">
                          <a:effectLst/>
                          <a:latin typeface="微软雅黑" pitchFamily="34" charset="-122"/>
                          <a:ea typeface="微软雅黑" pitchFamily="34" charset="-122"/>
                        </a:rPr>
                        <a:t>.</a:t>
                      </a: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产品</a:t>
                      </a:r>
                      <a:r>
                        <a:rPr lang="zh-CN" sz="1200" kern="100" dirty="0">
                          <a:effectLst/>
                          <a:latin typeface="微软雅黑" pitchFamily="34" charset="-122"/>
                          <a:ea typeface="微软雅黑" pitchFamily="34" charset="-122"/>
                        </a:rPr>
                        <a:t>装接常用工具使用</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3</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手工焊接元器件</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4</a:t>
                      </a:r>
                      <a:r>
                        <a:rPr lang="en-US" sz="1200" kern="100" dirty="0" smtClean="0">
                          <a:effectLst/>
                          <a:latin typeface="微软雅黑" pitchFamily="34" charset="-122"/>
                          <a:ea typeface="微软雅黑" pitchFamily="34" charset="-122"/>
                        </a:rPr>
                        <a:t>.</a:t>
                      </a: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元器件</a:t>
                      </a:r>
                      <a:r>
                        <a:rPr lang="zh-CN" sz="1200" kern="100" dirty="0">
                          <a:effectLst/>
                          <a:latin typeface="微软雅黑" pitchFamily="34" charset="-122"/>
                          <a:ea typeface="微软雅黑" pitchFamily="34" charset="-122"/>
                        </a:rPr>
                        <a:t>引线浸锡的</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5</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单元功能电路装配能力</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799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ct val="110000"/>
                        </a:lnSpc>
                        <a:spcAft>
                          <a:spcPts val="0"/>
                        </a:spcAft>
                      </a:pPr>
                      <a:r>
                        <a:rPr lang="zh-CN" sz="1200" kern="100" dirty="0">
                          <a:effectLst/>
                          <a:latin typeface="微软雅黑" pitchFamily="34" charset="-122"/>
                          <a:ea typeface="微软雅黑" pitchFamily="34" charset="-122"/>
                        </a:rPr>
                        <a:t>技术指标测试</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0000"/>
                        </a:lnSpc>
                        <a:spcAft>
                          <a:spcPts val="0"/>
                        </a:spcAft>
                      </a:pPr>
                      <a:r>
                        <a:rPr lang="en-US" sz="1200" kern="100" dirty="0">
                          <a:effectLst/>
                          <a:latin typeface="微软雅黑" pitchFamily="34" charset="-122"/>
                          <a:ea typeface="微软雅黑" pitchFamily="34" charset="-122"/>
                        </a:rPr>
                        <a:t>1.</a:t>
                      </a:r>
                      <a:r>
                        <a:rPr lang="zh-CN" sz="1200" kern="100" dirty="0">
                          <a:effectLst/>
                          <a:latin typeface="微软雅黑" pitchFamily="34" charset="-122"/>
                          <a:ea typeface="微软雅黑" pitchFamily="34" charset="-122"/>
                        </a:rPr>
                        <a:t>不合格焊点判断</a:t>
                      </a:r>
                      <a:r>
                        <a:rPr lang="zh-CN" sz="1200" kern="100" dirty="0" smtClean="0">
                          <a:effectLst/>
                          <a:latin typeface="微软雅黑" pitchFamily="34" charset="-122"/>
                          <a:ea typeface="微软雅黑" pitchFamily="34" charset="-122"/>
                        </a:rPr>
                        <a:t>技能</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2</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绝缘测量仪、耐压测试仪使用</a:t>
                      </a:r>
                      <a:r>
                        <a:rPr lang="zh-CN" sz="1200" kern="100" dirty="0" smtClean="0">
                          <a:effectLst/>
                          <a:latin typeface="微软雅黑" pitchFamily="34" charset="-122"/>
                          <a:ea typeface="微软雅黑" pitchFamily="34" charset="-122"/>
                        </a:rPr>
                        <a:t>技能</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3</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识读产品的技术文件</a:t>
                      </a:r>
                      <a:r>
                        <a:rPr lang="zh-CN" sz="1200" kern="100" dirty="0" smtClean="0">
                          <a:effectLst/>
                          <a:latin typeface="微软雅黑" pitchFamily="34" charset="-122"/>
                          <a:ea typeface="微软雅黑" pitchFamily="34" charset="-122"/>
                        </a:rPr>
                        <a:t>技能</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4</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产品单元电路及整机调试</a:t>
                      </a:r>
                      <a:r>
                        <a:rPr lang="zh-CN" sz="1200" kern="100" dirty="0" smtClean="0">
                          <a:effectLst/>
                          <a:latin typeface="微软雅黑" pitchFamily="34" charset="-122"/>
                          <a:ea typeface="微软雅黑" pitchFamily="34" charset="-122"/>
                        </a:rPr>
                        <a:t>技能</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5</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产品故障排除</a:t>
                      </a:r>
                      <a:r>
                        <a:rPr lang="zh-CN" sz="1200" kern="100" dirty="0" smtClean="0">
                          <a:effectLst/>
                          <a:latin typeface="微软雅黑" pitchFamily="34" charset="-122"/>
                          <a:ea typeface="微软雅黑" pitchFamily="34" charset="-122"/>
                        </a:rPr>
                        <a:t>技能</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6</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具有一定的沟通、协调工作能力</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3996">
                <a:tc vMerge="1">
                  <a:txBody>
                    <a:bodyPr/>
                    <a:lstStyle/>
                    <a:p>
                      <a:endParaRPr lang="zh-CN" altLang="en-US"/>
                    </a:p>
                  </a:txBody>
                  <a:tcPr/>
                </a:tc>
                <a:tc vMerge="1">
                  <a:txBody>
                    <a:bodyPr/>
                    <a:lstStyle/>
                    <a:p>
                      <a:endParaRPr lang="zh-CN" altLang="en-US"/>
                    </a:p>
                  </a:txBody>
                  <a:tcPr/>
                </a:tc>
                <a:tc>
                  <a:txBody>
                    <a:bodyPr/>
                    <a:lstStyle/>
                    <a:p>
                      <a:pPr algn="ctr">
                        <a:lnSpc>
                          <a:spcPct val="110000"/>
                        </a:lnSpc>
                        <a:spcAft>
                          <a:spcPts val="0"/>
                        </a:spcAft>
                      </a:pP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产品</a:t>
                      </a:r>
                      <a:r>
                        <a:rPr lang="zh-CN" sz="1200" kern="100" dirty="0">
                          <a:effectLst/>
                          <a:latin typeface="微软雅黑" pitchFamily="34" charset="-122"/>
                          <a:ea typeface="微软雅黑" pitchFamily="34" charset="-122"/>
                        </a:rPr>
                        <a:t>质检模块</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Aft>
                          <a:spcPts val="0"/>
                        </a:spcAft>
                      </a:pP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产品</a:t>
                      </a:r>
                      <a:r>
                        <a:rPr lang="zh-CN" sz="1200" kern="100" dirty="0">
                          <a:effectLst/>
                          <a:latin typeface="微软雅黑" pitchFamily="34" charset="-122"/>
                          <a:ea typeface="微软雅黑" pitchFamily="34" charset="-122"/>
                        </a:rPr>
                        <a:t>质检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0000"/>
                        </a:lnSpc>
                        <a:spcAft>
                          <a:spcPts val="0"/>
                        </a:spcAft>
                      </a:pPr>
                      <a:r>
                        <a:rPr lang="en-US" sz="1200" kern="100" dirty="0">
                          <a:effectLst/>
                          <a:latin typeface="微软雅黑" pitchFamily="34" charset="-122"/>
                          <a:ea typeface="微软雅黑" pitchFamily="34" charset="-122"/>
                        </a:rPr>
                        <a:t>1.</a:t>
                      </a:r>
                      <a:r>
                        <a:rPr lang="zh-CN" sz="1200" kern="100" dirty="0" smtClean="0">
                          <a:effectLst/>
                          <a:latin typeface="微软雅黑" pitchFamily="34" charset="-122"/>
                          <a:ea typeface="微软雅黑" pitchFamily="34" charset="-122"/>
                        </a:rPr>
                        <a:t>分析</a:t>
                      </a: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产品</a:t>
                      </a:r>
                      <a:r>
                        <a:rPr lang="zh-CN" sz="1200" kern="100" dirty="0">
                          <a:effectLst/>
                          <a:latin typeface="微软雅黑" pitchFamily="34" charset="-122"/>
                          <a:ea typeface="微软雅黑" pitchFamily="34" charset="-122"/>
                        </a:rPr>
                        <a:t>基本原理的</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2</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仪器仪表使用与维护的</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3</a:t>
                      </a:r>
                      <a:r>
                        <a:rPr lang="en-US" sz="1200" kern="100" dirty="0" smtClean="0">
                          <a:effectLst/>
                          <a:latin typeface="微软雅黑" pitchFamily="34" charset="-122"/>
                          <a:ea typeface="微软雅黑" pitchFamily="34" charset="-122"/>
                        </a:rPr>
                        <a:t>.</a:t>
                      </a: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产品</a:t>
                      </a:r>
                      <a:r>
                        <a:rPr lang="zh-CN" sz="1200" kern="100" dirty="0">
                          <a:effectLst/>
                          <a:latin typeface="微软雅黑" pitchFamily="34" charset="-122"/>
                          <a:ea typeface="微软雅黑" pitchFamily="34" charset="-122"/>
                        </a:rPr>
                        <a:t>使用操作</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4</a:t>
                      </a:r>
                      <a:r>
                        <a:rPr lang="en-US" sz="1200" kern="100" dirty="0" smtClean="0">
                          <a:effectLst/>
                          <a:latin typeface="微软雅黑" pitchFamily="34" charset="-122"/>
                          <a:ea typeface="微软雅黑" pitchFamily="34" charset="-122"/>
                        </a:rPr>
                        <a:t>.</a:t>
                      </a: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产品</a:t>
                      </a:r>
                      <a:r>
                        <a:rPr lang="zh-CN" sz="1200" kern="100" dirty="0">
                          <a:effectLst/>
                          <a:latin typeface="微软雅黑" pitchFamily="34" charset="-122"/>
                          <a:ea typeface="微软雅黑" pitchFamily="34" charset="-122"/>
                        </a:rPr>
                        <a:t>质量检测能力</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9995">
                <a:tc rowSpan="3">
                  <a:txBody>
                    <a:bodyPr/>
                    <a:lstStyle/>
                    <a:p>
                      <a:pPr algn="ctr">
                        <a:lnSpc>
                          <a:spcPct val="110000"/>
                        </a:lnSpc>
                        <a:spcAft>
                          <a:spcPts val="0"/>
                        </a:spcAft>
                      </a:pP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电器</a:t>
                      </a:r>
                      <a:r>
                        <a:rPr lang="zh-CN" sz="1200" kern="100" dirty="0">
                          <a:effectLst/>
                          <a:latin typeface="微软雅黑" pitchFamily="34" charset="-122"/>
                          <a:ea typeface="微软雅黑" pitchFamily="34" charset="-122"/>
                        </a:rPr>
                        <a:t>维修员</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rowSpan="3">
                  <a:txBody>
                    <a:bodyPr/>
                    <a:lstStyle/>
                    <a:p>
                      <a:pPr algn="ctr">
                        <a:lnSpc>
                          <a:spcPct val="110000"/>
                        </a:lnSpc>
                        <a:spcAft>
                          <a:spcPts val="0"/>
                        </a:spcAft>
                      </a:pPr>
                      <a:r>
                        <a:rPr lang="zh-CN" sz="1200" kern="100" dirty="0">
                          <a:effectLst/>
                          <a:latin typeface="微软雅黑" pitchFamily="34" charset="-122"/>
                          <a:ea typeface="微软雅黑" pitchFamily="34" charset="-122"/>
                        </a:rPr>
                        <a:t>会维修</a:t>
                      </a:r>
                    </a:p>
                  </a:txBody>
                  <a:tcPr marL="24156" marR="241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lnSpc>
                          <a:spcPct val="110000"/>
                        </a:lnSpc>
                        <a:spcAft>
                          <a:spcPts val="0"/>
                        </a:spcAft>
                      </a:pP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电器</a:t>
                      </a:r>
                      <a:r>
                        <a:rPr lang="zh-CN" sz="1200" kern="100" dirty="0">
                          <a:effectLst/>
                          <a:latin typeface="微软雅黑" pitchFamily="34" charset="-122"/>
                          <a:ea typeface="微软雅黑" pitchFamily="34" charset="-122"/>
                        </a:rPr>
                        <a:t>维修模块</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Aft>
                          <a:spcPts val="0"/>
                        </a:spcAft>
                      </a:pP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电器</a:t>
                      </a:r>
                      <a:r>
                        <a:rPr lang="zh-CN" sz="1200" kern="100" dirty="0" smtClean="0">
                          <a:effectLst/>
                          <a:latin typeface="微软雅黑" pitchFamily="34" charset="-122"/>
                          <a:ea typeface="微软雅黑" pitchFamily="34" charset="-122"/>
                        </a:rPr>
                        <a:t>产品故障分析</a:t>
                      </a:r>
                      <a:endParaRPr lang="zh-CN" sz="1200" kern="100" dirty="0">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0000"/>
                        </a:lnSpc>
                        <a:spcAft>
                          <a:spcPts val="0"/>
                        </a:spcAft>
                      </a:pPr>
                      <a:r>
                        <a:rPr lang="en-US" sz="1200" kern="100" dirty="0">
                          <a:effectLst/>
                          <a:latin typeface="微软雅黑" pitchFamily="34" charset="-122"/>
                          <a:ea typeface="微软雅黑" pitchFamily="34" charset="-122"/>
                        </a:rPr>
                        <a:t>1.</a:t>
                      </a:r>
                      <a:r>
                        <a:rPr lang="zh-CN" sz="1200" kern="100" dirty="0">
                          <a:effectLst/>
                          <a:latin typeface="微软雅黑" pitchFamily="34" charset="-122"/>
                          <a:ea typeface="微软雅黑" pitchFamily="34" charset="-122"/>
                        </a:rPr>
                        <a:t>具有元件识别与检测的</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2</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具有熟练使用仪器仪表的</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3</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具有电路基本功能分析</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4</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具有分析故障的基本方法与技巧的</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5</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具有分析、沟通及协调的能力</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999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ct val="110000"/>
                        </a:lnSpc>
                        <a:spcAft>
                          <a:spcPts val="0"/>
                        </a:spcAft>
                      </a:pP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电器</a:t>
                      </a:r>
                      <a:r>
                        <a:rPr lang="zh-CN" sz="1200" kern="100" dirty="0" smtClean="0">
                          <a:effectLst/>
                          <a:latin typeface="微软雅黑" pitchFamily="34" charset="-122"/>
                          <a:ea typeface="微软雅黑" pitchFamily="34" charset="-122"/>
                        </a:rPr>
                        <a:t>产品故障排除</a:t>
                      </a:r>
                      <a:endParaRPr lang="zh-CN" sz="1200" kern="100" dirty="0">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0000"/>
                        </a:lnSpc>
                        <a:spcAft>
                          <a:spcPts val="0"/>
                        </a:spcAft>
                      </a:pPr>
                      <a:r>
                        <a:rPr lang="en-US" sz="1200" kern="100" dirty="0">
                          <a:effectLst/>
                          <a:latin typeface="微软雅黑" pitchFamily="34" charset="-122"/>
                          <a:ea typeface="微软雅黑" pitchFamily="34" charset="-122"/>
                        </a:rPr>
                        <a:t>1.</a:t>
                      </a:r>
                      <a:r>
                        <a:rPr lang="zh-CN" sz="1200" kern="100" dirty="0">
                          <a:effectLst/>
                          <a:latin typeface="微软雅黑" pitchFamily="34" charset="-122"/>
                          <a:ea typeface="微软雅黑" pitchFamily="34" charset="-122"/>
                        </a:rPr>
                        <a:t>元件检测</a:t>
                      </a:r>
                      <a:r>
                        <a:rPr lang="zh-CN" sz="1200" kern="100" dirty="0" smtClean="0">
                          <a:effectLst/>
                          <a:latin typeface="微软雅黑" pitchFamily="34" charset="-122"/>
                          <a:ea typeface="微软雅黑" pitchFamily="34" charset="-122"/>
                        </a:rPr>
                        <a:t>识别能力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2</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工具及仪器仪表的使用与维护的</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3</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电路原理图识图的</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4</a:t>
                      </a:r>
                      <a:r>
                        <a:rPr lang="en-US" sz="1200" kern="100" dirty="0" smtClean="0">
                          <a:effectLst/>
                          <a:latin typeface="微软雅黑" pitchFamily="34" charset="-122"/>
                          <a:ea typeface="微软雅黑" pitchFamily="34" charset="-122"/>
                        </a:rPr>
                        <a:t>.</a:t>
                      </a: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产品</a:t>
                      </a:r>
                      <a:r>
                        <a:rPr lang="zh-CN" sz="1200" kern="100" dirty="0">
                          <a:effectLst/>
                          <a:latin typeface="微软雅黑" pitchFamily="34" charset="-122"/>
                          <a:ea typeface="微软雅黑" pitchFamily="34" charset="-122"/>
                        </a:rPr>
                        <a:t>调试</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5</a:t>
                      </a:r>
                      <a:r>
                        <a:rPr lang="en-US" sz="1200" kern="100" dirty="0" smtClean="0">
                          <a:effectLst/>
                          <a:latin typeface="微软雅黑" pitchFamily="34" charset="-122"/>
                          <a:ea typeface="微软雅黑" pitchFamily="34" charset="-122"/>
                        </a:rPr>
                        <a:t>.</a:t>
                      </a: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产品</a:t>
                      </a:r>
                      <a:r>
                        <a:rPr lang="zh-CN" sz="1200" kern="100" dirty="0">
                          <a:effectLst/>
                          <a:latin typeface="微软雅黑" pitchFamily="34" charset="-122"/>
                          <a:ea typeface="微软雅黑" pitchFamily="34" charset="-122"/>
                        </a:rPr>
                        <a:t>维修记录、总结撰写</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6</a:t>
                      </a:r>
                      <a:r>
                        <a:rPr lang="en-US" sz="1200" kern="100" dirty="0" smtClean="0">
                          <a:effectLst/>
                          <a:latin typeface="微软雅黑" pitchFamily="34" charset="-122"/>
                          <a:ea typeface="微软雅黑" pitchFamily="34" charset="-122"/>
                        </a:rPr>
                        <a:t>.</a:t>
                      </a:r>
                      <a:r>
                        <a:rPr lang="zh-CN" altLang="en-US" sz="1200" kern="100" dirty="0" smtClean="0">
                          <a:effectLst/>
                          <a:latin typeface="微软雅黑" pitchFamily="34" charset="-122"/>
                          <a:ea typeface="微软雅黑" pitchFamily="34" charset="-122"/>
                        </a:rPr>
                        <a:t>电子技术应用</a:t>
                      </a:r>
                      <a:r>
                        <a:rPr lang="zh-CN" sz="1200" kern="100" dirty="0" smtClean="0">
                          <a:effectLst/>
                          <a:latin typeface="微软雅黑" pitchFamily="34" charset="-122"/>
                          <a:ea typeface="微软雅黑" pitchFamily="34" charset="-122"/>
                        </a:rPr>
                        <a:t>产品</a:t>
                      </a:r>
                      <a:r>
                        <a:rPr lang="zh-CN" sz="1200" kern="100" dirty="0">
                          <a:effectLst/>
                          <a:latin typeface="微软雅黑" pitchFamily="34" charset="-122"/>
                          <a:ea typeface="微软雅黑" pitchFamily="34" charset="-122"/>
                        </a:rPr>
                        <a:t>安全使用、维护</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7</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分析、沟通及协调的能力</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999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ct val="110000"/>
                        </a:lnSpc>
                        <a:spcAft>
                          <a:spcPts val="0"/>
                        </a:spcAft>
                      </a:pPr>
                      <a:r>
                        <a:rPr lang="zh-CN" sz="1200" kern="100" dirty="0" smtClean="0">
                          <a:effectLst/>
                          <a:latin typeface="微软雅黑" pitchFamily="34" charset="-122"/>
                          <a:ea typeface="微软雅黑" pitchFamily="34" charset="-122"/>
                        </a:rPr>
                        <a:t>撰写维修报告</a:t>
                      </a:r>
                      <a:endParaRPr lang="zh-CN" sz="1200" kern="100" dirty="0">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0000"/>
                        </a:lnSpc>
                        <a:spcAft>
                          <a:spcPts val="0"/>
                        </a:spcAft>
                      </a:pPr>
                      <a:r>
                        <a:rPr lang="en-US" sz="1200" kern="100" dirty="0">
                          <a:effectLst/>
                          <a:latin typeface="微软雅黑" pitchFamily="34" charset="-122"/>
                          <a:ea typeface="微软雅黑" pitchFamily="34" charset="-122"/>
                        </a:rPr>
                        <a:t>1.</a:t>
                      </a:r>
                      <a:r>
                        <a:rPr lang="zh-CN" sz="1200" kern="100" dirty="0">
                          <a:effectLst/>
                          <a:latin typeface="微软雅黑" pitchFamily="34" charset="-122"/>
                          <a:ea typeface="微软雅黑" pitchFamily="34" charset="-122"/>
                        </a:rPr>
                        <a:t>电路分析分析</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2</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具有整理归纳的</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3</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具有撰写维修报告的</a:t>
                      </a:r>
                      <a:r>
                        <a:rPr lang="zh-CN" sz="1200" kern="100" dirty="0" smtClean="0">
                          <a:effectLst/>
                          <a:latin typeface="微软雅黑" pitchFamily="34" charset="-122"/>
                          <a:ea typeface="微软雅黑" pitchFamily="34" charset="-122"/>
                        </a:rPr>
                        <a:t>能力</a:t>
                      </a:r>
                      <a:r>
                        <a:rPr lang="zh-CN" altLang="en-US" sz="1200" kern="100" dirty="0" smtClean="0">
                          <a:effectLst/>
                          <a:latin typeface="微软雅黑" pitchFamily="34" charset="-122"/>
                          <a:ea typeface="微软雅黑" pitchFamily="34" charset="-122"/>
                        </a:rPr>
                        <a:t>；</a:t>
                      </a:r>
                      <a:r>
                        <a:rPr lang="en-US" sz="1200" kern="100" dirty="0" smtClean="0">
                          <a:effectLst/>
                          <a:latin typeface="微软雅黑" pitchFamily="34" charset="-122"/>
                          <a:ea typeface="微软雅黑" pitchFamily="34" charset="-122"/>
                        </a:rPr>
                        <a:t>4</a:t>
                      </a:r>
                      <a:r>
                        <a:rPr lang="en-US" sz="1200" kern="100" dirty="0">
                          <a:effectLst/>
                          <a:latin typeface="微软雅黑" pitchFamily="34" charset="-122"/>
                          <a:ea typeface="微软雅黑" pitchFamily="34" charset="-122"/>
                        </a:rPr>
                        <a:t>.</a:t>
                      </a:r>
                      <a:r>
                        <a:rPr lang="zh-CN" sz="1200" kern="100" dirty="0">
                          <a:effectLst/>
                          <a:latin typeface="微软雅黑" pitchFamily="34" charset="-122"/>
                          <a:ea typeface="微软雅黑" pitchFamily="34" charset="-122"/>
                        </a:rPr>
                        <a:t>计算机办公操作能力</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02957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15</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6" name="Picture 2" descr="QQ图片201709282137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379" y="1628812"/>
            <a:ext cx="9750755" cy="473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228925" y="820914"/>
            <a:ext cx="153949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4</a:t>
            </a:r>
            <a:r>
              <a:rPr lang="zh-CN" altLang="en-US" b="1" kern="0" dirty="0" smtClean="0">
                <a:solidFill>
                  <a:srgbClr val="C00000"/>
                </a:solidFill>
                <a:latin typeface="微软雅黑" panose="020B0503020204020204" pitchFamily="34" charset="-122"/>
                <a:ea typeface="微软雅黑" panose="020B0503020204020204" pitchFamily="34" charset="-122"/>
              </a:rPr>
              <a:t>、课程样例</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561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descr="F:\2015年电气群资料\5 产品资料\4 产品折页资料\教学资源库建设图片.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8712" y="1936376"/>
            <a:ext cx="9398536" cy="4227755"/>
          </a:xfrm>
          <a:prstGeom prst="rect">
            <a:avLst/>
          </a:prstGeom>
          <a:noFill/>
          <a:ln>
            <a:noFill/>
          </a:ln>
        </p:spPr>
      </p:pic>
      <p:sp>
        <p:nvSpPr>
          <p:cNvPr id="14" name="TextBox 13"/>
          <p:cNvSpPr txBox="1"/>
          <p:nvPr/>
        </p:nvSpPr>
        <p:spPr>
          <a:xfrm>
            <a:off x="228925" y="835615"/>
            <a:ext cx="2170030"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5</a:t>
            </a:r>
            <a:r>
              <a:rPr lang="zh-CN" altLang="en-US" b="1" kern="0" dirty="0" smtClean="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课程配套</a:t>
            </a:r>
            <a:r>
              <a:rPr lang="zh-CN" altLang="en-US" b="1" kern="0" dirty="0" smtClean="0">
                <a:solidFill>
                  <a:srgbClr val="C00000"/>
                </a:solidFill>
                <a:latin typeface="微软雅黑" panose="020B0503020204020204" pitchFamily="34" charset="-122"/>
                <a:ea typeface="微软雅黑" panose="020B0503020204020204" pitchFamily="34" charset="-122"/>
              </a:rPr>
              <a:t>资源</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916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xmlns="" id="{4F3015A4-3B7C-442E-9AC4-0E869F74829E}"/>
              </a:ext>
            </a:extLst>
          </p:cNvPr>
          <p:cNvSpPr/>
          <p:nvPr/>
        </p:nvSpPr>
        <p:spPr>
          <a:xfrm>
            <a:off x="2167735" y="1790384"/>
            <a:ext cx="1569660"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教学资源创新</a:t>
            </a:r>
            <a:endParaRPr lang="zh-SG" altLang="en-US" b="1" dirty="0"/>
          </a:p>
        </p:txBody>
      </p:sp>
      <p:pic>
        <p:nvPicPr>
          <p:cNvPr id="12" name="图片 11">
            <a:extLst>
              <a:ext uri="{FF2B5EF4-FFF2-40B4-BE49-F238E27FC236}">
                <a16:creationId xmlns:a16="http://schemas.microsoft.com/office/drawing/2014/main" xmlns="" id="{1C3EEE18-343D-4743-BF40-8C732D43909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377" y="2848803"/>
            <a:ext cx="5396042" cy="2390172"/>
          </a:xfrm>
          <a:prstGeom prst="rect">
            <a:avLst/>
          </a:prstGeom>
          <a:noFill/>
        </p:spPr>
      </p:pic>
      <p:sp>
        <p:nvSpPr>
          <p:cNvPr id="13" name="矩形 12">
            <a:extLst>
              <a:ext uri="{FF2B5EF4-FFF2-40B4-BE49-F238E27FC236}">
                <a16:creationId xmlns:a16="http://schemas.microsoft.com/office/drawing/2014/main" xmlns="" id="{C395CF84-A695-4396-990F-60034A666865}"/>
              </a:ext>
            </a:extLst>
          </p:cNvPr>
          <p:cNvSpPr/>
          <p:nvPr/>
        </p:nvSpPr>
        <p:spPr>
          <a:xfrm>
            <a:off x="7042101" y="1790384"/>
            <a:ext cx="2723823"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教学理念方法与模式创新</a:t>
            </a:r>
            <a:endParaRPr lang="zh-SG" altLang="en-US" b="1" dirty="0"/>
          </a:p>
        </p:txBody>
      </p:sp>
      <p:pic>
        <p:nvPicPr>
          <p:cNvPr id="16" name="图片 15" descr="图片2">
            <a:extLst>
              <a:ext uri="{FF2B5EF4-FFF2-40B4-BE49-F238E27FC236}">
                <a16:creationId xmlns:a16="http://schemas.microsoft.com/office/drawing/2014/main" xmlns="" id="{644382EC-CF9A-4B88-9B95-227D9367F2BC}"/>
              </a:ext>
            </a:extLst>
          </p:cNvPr>
          <p:cNvPicPr/>
          <p:nvPr/>
        </p:nvPicPr>
        <p:blipFill>
          <a:blip r:embed="rId3"/>
          <a:srcRect l="4263" t="3302" r="4190" b="3894"/>
          <a:stretch>
            <a:fillRect/>
          </a:stretch>
        </p:blipFill>
        <p:spPr bwMode="auto">
          <a:xfrm>
            <a:off x="6666443" y="2243833"/>
            <a:ext cx="4321524" cy="3600111"/>
          </a:xfrm>
          <a:prstGeom prst="rect">
            <a:avLst/>
          </a:prstGeom>
          <a:noFill/>
          <a:ln w="9525">
            <a:noFill/>
            <a:miter lim="800000"/>
            <a:headEnd/>
            <a:tailEnd/>
          </a:ln>
        </p:spPr>
      </p:pic>
      <p:sp>
        <p:nvSpPr>
          <p:cNvPr id="17" name="TextBox 16"/>
          <p:cNvSpPr txBox="1"/>
          <p:nvPr/>
        </p:nvSpPr>
        <p:spPr>
          <a:xfrm>
            <a:off x="228925" y="835615"/>
            <a:ext cx="2170030" cy="417358"/>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6</a:t>
            </a:r>
            <a:r>
              <a:rPr lang="zh-CN" altLang="en-US" b="1" kern="0" dirty="0" smtClean="0">
                <a:solidFill>
                  <a:srgbClr val="C00000"/>
                </a:solidFill>
                <a:latin typeface="微软雅黑" panose="020B0503020204020204" pitchFamily="34" charset="-122"/>
                <a:ea typeface="微软雅黑" panose="020B0503020204020204" pitchFamily="34" charset="-122"/>
              </a:rPr>
              <a:t>、教学改革创新</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9436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086854" y="61415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algn="ctr" defTabSz="914274"/>
            <a:endParaRPr lang="zh-CN" altLang="en-US">
              <a:solidFill>
                <a:prstClr val="white"/>
              </a:solidFill>
            </a:endParaRPr>
          </a:p>
        </p:txBody>
      </p:sp>
      <p:sp>
        <p:nvSpPr>
          <p:cNvPr id="4" name="文本框 3"/>
          <p:cNvSpPr txBox="1"/>
          <p:nvPr/>
        </p:nvSpPr>
        <p:spPr>
          <a:xfrm>
            <a:off x="3201860" y="1208929"/>
            <a:ext cx="2613546" cy="584759"/>
          </a:xfrm>
          <a:prstGeom prst="rect">
            <a:avLst/>
          </a:prstGeom>
          <a:noFill/>
        </p:spPr>
        <p:txBody>
          <a:bodyPr wrap="square" lIns="91427" tIns="45712" rIns="91427" bIns="45712" rtlCol="0">
            <a:spAutoFit/>
          </a:bodyPr>
          <a:lstStyle/>
          <a:p>
            <a:pPr defTabSz="914274"/>
            <a:r>
              <a:rPr lang="zh-CN" altLang="en-US" sz="3200" dirty="0" smtClean="0">
                <a:solidFill>
                  <a:prstClr val="white"/>
                </a:solidFill>
                <a:latin typeface="微软雅黑" panose="020B0503020204020204" pitchFamily="34" charset="-122"/>
                <a:ea typeface="微软雅黑" panose="020B0503020204020204" pitchFamily="34" charset="-122"/>
              </a:rPr>
              <a:t>目 录</a:t>
            </a:r>
            <a:endParaRPr lang="zh-CN" altLang="en-US" sz="3200" dirty="0">
              <a:solidFill>
                <a:prstClr val="white"/>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3843823" y="2600824"/>
            <a:ext cx="4496734" cy="2171679"/>
            <a:chOff x="3934927" y="2764764"/>
            <a:chExt cx="4496734" cy="2346371"/>
          </a:xfrm>
        </p:grpSpPr>
        <p:sp>
          <p:nvSpPr>
            <p:cNvPr id="26" name="文本框 32"/>
            <p:cNvSpPr txBox="1"/>
            <p:nvPr/>
          </p:nvSpPr>
          <p:spPr>
            <a:xfrm>
              <a:off x="4745579" y="4516857"/>
              <a:ext cx="3686082" cy="594278"/>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主要建设内容</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7" name="文本框 34"/>
            <p:cNvSpPr txBox="1"/>
            <p:nvPr/>
          </p:nvSpPr>
          <p:spPr>
            <a:xfrm>
              <a:off x="3934927" y="4488530"/>
              <a:ext cx="715871" cy="611589"/>
            </a:xfrm>
            <a:prstGeom prst="rect">
              <a:avLst/>
            </a:prstGeom>
            <a:noFill/>
          </p:spPr>
          <p:txBody>
            <a:bodyPr wrap="square" lIns="117994" tIns="58997" rIns="117994" bIns="58997" rtlCol="0">
              <a:spAutoFit/>
            </a:bodyPr>
            <a:lstStyle/>
            <a:p>
              <a:pPr defTabSz="914274"/>
              <a:r>
                <a:rPr lang="zh-CN" altLang="en-US" sz="3200" b="1" dirty="0" smtClean="0">
                  <a:solidFill>
                    <a:srgbClr val="00B0F0"/>
                  </a:solidFill>
                  <a:latin typeface="微软雅黑" panose="020B0503020204020204" pitchFamily="34" charset="-122"/>
                  <a:ea typeface="微软雅黑" panose="020B0503020204020204" pitchFamily="34" charset="-122"/>
                </a:rPr>
                <a:t>三</a:t>
              </a:r>
              <a:endParaRPr lang="zh-CN" altLang="en-US" sz="3200" b="1" dirty="0">
                <a:solidFill>
                  <a:srgbClr val="00B0F0"/>
                </a:solidFill>
                <a:latin typeface="微软雅黑" panose="020B0503020204020204" pitchFamily="34" charset="-122"/>
                <a:ea typeface="微软雅黑" panose="020B0503020204020204" pitchFamily="34" charset="-122"/>
              </a:endParaRPr>
            </a:p>
          </p:txBody>
        </p:sp>
        <p:sp>
          <p:nvSpPr>
            <p:cNvPr id="28" name="文本框 32"/>
            <p:cNvSpPr txBox="1"/>
            <p:nvPr/>
          </p:nvSpPr>
          <p:spPr>
            <a:xfrm>
              <a:off x="4745578" y="3656199"/>
              <a:ext cx="3384869"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建设目标思路</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9" name="文本框 34"/>
            <p:cNvSpPr txBox="1"/>
            <p:nvPr/>
          </p:nvSpPr>
          <p:spPr>
            <a:xfrm>
              <a:off x="3934927" y="3626647"/>
              <a:ext cx="715871" cy="611589"/>
            </a:xfrm>
            <a:prstGeom prst="rect">
              <a:avLst/>
            </a:prstGeom>
            <a:noFill/>
          </p:spPr>
          <p:txBody>
            <a:bodyPr wrap="square" lIns="117994" tIns="58997" rIns="117994" bIns="58997" rtlCol="0">
              <a:spAutoFit/>
            </a:bodyPr>
            <a:lstStyle/>
            <a:p>
              <a:pPr defTabSz="914274"/>
              <a:r>
                <a:rPr lang="zh-CN" altLang="en-US" sz="3200" b="1" dirty="0" smtClean="0">
                  <a:solidFill>
                    <a:srgbClr val="00B0F0"/>
                  </a:solidFill>
                  <a:latin typeface="微软雅黑" panose="020B0503020204020204" pitchFamily="34" charset="-122"/>
                  <a:ea typeface="微软雅黑" panose="020B0503020204020204" pitchFamily="34" charset="-122"/>
                </a:rPr>
                <a:t>二</a:t>
              </a:r>
              <a:endParaRPr lang="zh-CN" altLang="en-US" sz="3200" b="1" dirty="0">
                <a:solidFill>
                  <a:srgbClr val="00B0F0"/>
                </a:solidFill>
                <a:latin typeface="微软雅黑" panose="020B0503020204020204" pitchFamily="34" charset="-122"/>
                <a:ea typeface="微软雅黑" panose="020B0503020204020204" pitchFamily="34" charset="-122"/>
              </a:endParaRPr>
            </a:p>
          </p:txBody>
        </p:sp>
        <p:sp>
          <p:nvSpPr>
            <p:cNvPr id="30" name="文本框 32"/>
            <p:cNvSpPr txBox="1"/>
            <p:nvPr/>
          </p:nvSpPr>
          <p:spPr>
            <a:xfrm>
              <a:off x="4745578" y="2795541"/>
              <a:ext cx="2701554"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建设背景介绍</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1" name="文本框 34"/>
            <p:cNvSpPr txBox="1"/>
            <p:nvPr/>
          </p:nvSpPr>
          <p:spPr>
            <a:xfrm>
              <a:off x="3934927" y="2764764"/>
              <a:ext cx="715871" cy="611589"/>
            </a:xfrm>
            <a:prstGeom prst="rect">
              <a:avLst/>
            </a:prstGeom>
            <a:noFill/>
          </p:spPr>
          <p:txBody>
            <a:bodyPr wrap="square" lIns="117994" tIns="58997" rIns="117994" bIns="58997" rtlCol="0">
              <a:spAutoFit/>
            </a:bodyPr>
            <a:lstStyle/>
            <a:p>
              <a:pPr defTabSz="914274"/>
              <a:r>
                <a:rPr lang="zh-CN" altLang="en-US" sz="3200" b="1" dirty="0" smtClean="0">
                  <a:solidFill>
                    <a:srgbClr val="00B0F0"/>
                  </a:solidFill>
                  <a:latin typeface="微软雅黑" panose="020B0503020204020204" pitchFamily="34" charset="-122"/>
                  <a:ea typeface="微软雅黑" panose="020B0503020204020204" pitchFamily="34" charset="-122"/>
                </a:rPr>
                <a:t>一</a:t>
              </a:r>
              <a:endParaRPr lang="zh-CN" altLang="en-US" sz="3200" b="1" dirty="0">
                <a:solidFill>
                  <a:srgbClr val="00B0F0"/>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3843823" y="4931099"/>
            <a:ext cx="4330571" cy="1329911"/>
            <a:chOff x="3934927" y="2764764"/>
            <a:chExt cx="4330571" cy="1473472"/>
          </a:xfrm>
        </p:grpSpPr>
        <p:sp>
          <p:nvSpPr>
            <p:cNvPr id="33" name="文本框 32"/>
            <p:cNvSpPr txBox="1"/>
            <p:nvPr/>
          </p:nvSpPr>
          <p:spPr>
            <a:xfrm>
              <a:off x="4745578" y="3656199"/>
              <a:ext cx="3384869" cy="550033"/>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项目合作案例</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4" name="文本框 34"/>
            <p:cNvSpPr txBox="1"/>
            <p:nvPr/>
          </p:nvSpPr>
          <p:spPr>
            <a:xfrm>
              <a:off x="3934927" y="3626647"/>
              <a:ext cx="715871" cy="611589"/>
            </a:xfrm>
            <a:prstGeom prst="rect">
              <a:avLst/>
            </a:prstGeom>
            <a:noFill/>
          </p:spPr>
          <p:txBody>
            <a:bodyPr wrap="square" lIns="117994" tIns="58997" rIns="117994" bIns="58997" rtlCol="0">
              <a:spAutoFit/>
            </a:bodyPr>
            <a:lstStyle/>
            <a:p>
              <a:pPr defTabSz="914274"/>
              <a:r>
                <a:rPr lang="zh-CN" altLang="en-US" sz="3200" b="1" dirty="0">
                  <a:solidFill>
                    <a:srgbClr val="00B0F0"/>
                  </a:solidFill>
                  <a:latin typeface="微软雅黑" panose="020B0503020204020204" pitchFamily="34" charset="-122"/>
                  <a:ea typeface="微软雅黑" panose="020B0503020204020204" pitchFamily="34" charset="-122"/>
                </a:rPr>
                <a:t>五</a:t>
              </a:r>
            </a:p>
          </p:txBody>
        </p:sp>
        <p:sp>
          <p:nvSpPr>
            <p:cNvPr id="35" name="文本框 32"/>
            <p:cNvSpPr txBox="1"/>
            <p:nvPr/>
          </p:nvSpPr>
          <p:spPr>
            <a:xfrm>
              <a:off x="4745578" y="2826319"/>
              <a:ext cx="3519920" cy="609408"/>
            </a:xfrm>
            <a:prstGeom prst="rect">
              <a:avLst/>
            </a:prstGeom>
            <a:noFill/>
          </p:spPr>
          <p:txBody>
            <a:bodyPr wrap="square" lIns="117994" tIns="58997" rIns="117994" bIns="58997" rtlCol="0">
              <a:spAutoFit/>
            </a:bodyPr>
            <a:lstStyle/>
            <a:p>
              <a:pPr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项目建设流程</a:t>
              </a:r>
              <a:endPar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6" name="文本框 34"/>
            <p:cNvSpPr txBox="1"/>
            <p:nvPr/>
          </p:nvSpPr>
          <p:spPr>
            <a:xfrm>
              <a:off x="3934927" y="2764764"/>
              <a:ext cx="715871" cy="611589"/>
            </a:xfrm>
            <a:prstGeom prst="rect">
              <a:avLst/>
            </a:prstGeom>
            <a:noFill/>
          </p:spPr>
          <p:txBody>
            <a:bodyPr wrap="square" lIns="117994" tIns="58997" rIns="117994" bIns="58997" rtlCol="0">
              <a:spAutoFit/>
            </a:bodyPr>
            <a:lstStyle/>
            <a:p>
              <a:pPr defTabSz="914274"/>
              <a:r>
                <a:rPr lang="zh-CN" altLang="en-US" sz="3200" b="1" dirty="0">
                  <a:solidFill>
                    <a:srgbClr val="00B0F0"/>
                  </a:solidFill>
                  <a:latin typeface="微软雅黑" panose="020B0503020204020204" pitchFamily="34" charset="-122"/>
                  <a:ea typeface="微软雅黑" panose="020B0503020204020204" pitchFamily="34" charset="-122"/>
                </a:rPr>
                <a:t>四</a:t>
              </a:r>
            </a:p>
          </p:txBody>
        </p:sp>
      </p:grpSp>
    </p:spTree>
    <p:extLst>
      <p:ext uri="{BB962C8B-B14F-4D97-AF65-F5344CB8AC3E}">
        <p14:creationId xmlns:p14="http://schemas.microsoft.com/office/powerpoint/2010/main" val="39406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18</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32282" y="765954"/>
            <a:ext cx="2596979"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四</a:t>
            </a:r>
            <a:r>
              <a:rPr lang="zh-CN" altLang="en-US" sz="2000" b="1" dirty="0" smtClean="0">
                <a:solidFill>
                  <a:srgbClr val="FFFFFF"/>
                </a:solidFill>
                <a:ea typeface="微软雅黑" pitchFamily="34" charset="-122"/>
              </a:rPr>
              <a:t>）课程资源建设</a:t>
            </a:r>
            <a:endParaRPr lang="zh-CN" altLang="en-US" sz="2000" b="1" dirty="0">
              <a:solidFill>
                <a:srgbClr val="FFFFFF"/>
              </a:solidFill>
              <a:ea typeface="微软雅黑" pitchFamily="34" charset="-122"/>
            </a:endParaRPr>
          </a:p>
        </p:txBody>
      </p:sp>
      <p:sp>
        <p:nvSpPr>
          <p:cNvPr id="15" name="矩形 14">
            <a:extLst>
              <a:ext uri="{FF2B5EF4-FFF2-40B4-BE49-F238E27FC236}">
                <a16:creationId xmlns:a16="http://schemas.microsoft.com/office/drawing/2014/main" xmlns="" id="{D507C8E0-DE87-4150-AFB4-BAD089826FF8}"/>
              </a:ext>
            </a:extLst>
          </p:cNvPr>
          <p:cNvSpPr/>
          <p:nvPr/>
        </p:nvSpPr>
        <p:spPr>
          <a:xfrm>
            <a:off x="5214574" y="1686856"/>
            <a:ext cx="1569660"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可视化课程包</a:t>
            </a:r>
            <a:endParaRPr lang="zh-SG" altLang="en-US" b="1"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530771" y="2288090"/>
            <a:ext cx="9281368" cy="3827660"/>
            <a:chOff x="189191" y="1484784"/>
            <a:chExt cx="12138295" cy="5062000"/>
          </a:xfrm>
        </p:grpSpPr>
        <p:grpSp>
          <p:nvGrpSpPr>
            <p:cNvPr id="18" name="组合 17"/>
            <p:cNvGrpSpPr/>
            <p:nvPr/>
          </p:nvGrpSpPr>
          <p:grpSpPr>
            <a:xfrm>
              <a:off x="1703512" y="1484784"/>
              <a:ext cx="8956113" cy="5062000"/>
              <a:chOff x="329159" y="2172780"/>
              <a:chExt cx="7990890" cy="3667770"/>
            </a:xfrm>
          </p:grpSpPr>
          <p:sp>
            <p:nvSpPr>
              <p:cNvPr id="44" name="MH_SubTitle_1"/>
              <p:cNvSpPr/>
              <p:nvPr>
                <p:custDataLst>
                  <p:tags r:id="rId2"/>
                </p:custDataLst>
              </p:nvPr>
            </p:nvSpPr>
            <p:spPr>
              <a:xfrm>
                <a:off x="2562772" y="2733167"/>
                <a:ext cx="1533525" cy="1050925"/>
              </a:xfrm>
              <a:custGeom>
                <a:avLst/>
                <a:gdLst>
                  <a:gd name="connsiteX0" fmla="*/ 492296 w 2336641"/>
                  <a:gd name="connsiteY0" fmla="*/ 0 h 1601848"/>
                  <a:gd name="connsiteX1" fmla="*/ 1657485 w 2336641"/>
                  <a:gd name="connsiteY1" fmla="*/ 0 h 1601848"/>
                  <a:gd name="connsiteX2" fmla="*/ 1844345 w 2336641"/>
                  <a:gd name="connsiteY2" fmla="*/ 0 h 1601848"/>
                  <a:gd name="connsiteX3" fmla="*/ 2336641 w 2336641"/>
                  <a:gd name="connsiteY3" fmla="*/ 0 h 1601848"/>
                  <a:gd name="connsiteX4" fmla="*/ 2336641 w 2336641"/>
                  <a:gd name="connsiteY4" fmla="*/ 340586 h 1601848"/>
                  <a:gd name="connsiteX5" fmla="*/ 2336641 w 2336641"/>
                  <a:gd name="connsiteY5" fmla="*/ 413428 h 1601848"/>
                  <a:gd name="connsiteX6" fmla="*/ 2336641 w 2336641"/>
                  <a:gd name="connsiteY6" fmla="*/ 492296 h 1601848"/>
                  <a:gd name="connsiteX7" fmla="*/ 2336641 w 2336641"/>
                  <a:gd name="connsiteY7" fmla="*/ 557721 h 1601848"/>
                  <a:gd name="connsiteX8" fmla="*/ 2336641 w 2336641"/>
                  <a:gd name="connsiteY8" fmla="*/ 1109552 h 1601848"/>
                  <a:gd name="connsiteX9" fmla="*/ 1844345 w 2336641"/>
                  <a:gd name="connsiteY9" fmla="*/ 1601848 h 1601848"/>
                  <a:gd name="connsiteX10" fmla="*/ 679157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312171 h 1601848"/>
                  <a:gd name="connsiteX14" fmla="*/ 0 w 2336641"/>
                  <a:gd name="connsiteY14" fmla="*/ 1188420 h 1601848"/>
                  <a:gd name="connsiteX15" fmla="*/ 0 w 2336641"/>
                  <a:gd name="connsiteY15" fmla="*/ 1109552 h 1601848"/>
                  <a:gd name="connsiteX16" fmla="*/ 0 w 2336641"/>
                  <a:gd name="connsiteY16" fmla="*/ 1045713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5" y="0"/>
                    </a:lnTo>
                    <a:lnTo>
                      <a:pt x="1844345" y="0"/>
                    </a:lnTo>
                    <a:lnTo>
                      <a:pt x="2336641" y="0"/>
                    </a:lnTo>
                    <a:lnTo>
                      <a:pt x="2336641" y="340586"/>
                    </a:lnTo>
                    <a:lnTo>
                      <a:pt x="2336641" y="413428"/>
                    </a:lnTo>
                    <a:lnTo>
                      <a:pt x="2336641" y="492296"/>
                    </a:lnTo>
                    <a:lnTo>
                      <a:pt x="2336641" y="557721"/>
                    </a:lnTo>
                    <a:lnTo>
                      <a:pt x="2336641" y="1109552"/>
                    </a:lnTo>
                    <a:cubicBezTo>
                      <a:pt x="2336641" y="1381439"/>
                      <a:pt x="2116232" y="1601848"/>
                      <a:pt x="1844345" y="1601848"/>
                    </a:cubicBezTo>
                    <a:lnTo>
                      <a:pt x="679157" y="1601848"/>
                    </a:lnTo>
                    <a:lnTo>
                      <a:pt x="492296" y="1601848"/>
                    </a:lnTo>
                    <a:lnTo>
                      <a:pt x="0" y="1601848"/>
                    </a:lnTo>
                    <a:lnTo>
                      <a:pt x="0" y="1312171"/>
                    </a:lnTo>
                    <a:lnTo>
                      <a:pt x="0" y="1188420"/>
                    </a:lnTo>
                    <a:lnTo>
                      <a:pt x="0" y="1109552"/>
                    </a:lnTo>
                    <a:lnTo>
                      <a:pt x="0" y="1045713"/>
                    </a:lnTo>
                    <a:lnTo>
                      <a:pt x="0" y="492296"/>
                    </a:lnTo>
                    <a:cubicBezTo>
                      <a:pt x="0" y="220409"/>
                      <a:pt x="220409" y="0"/>
                      <a:pt x="492296" y="0"/>
                    </a:cubicBezTo>
                    <a:close/>
                  </a:path>
                </a:pathLst>
              </a:custGeom>
              <a:solidFill>
                <a:srgbClr val="E49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图文</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6" name="MH_Text_1"/>
              <p:cNvSpPr txBox="1">
                <a:spLocks noChangeArrowheads="1"/>
              </p:cNvSpPr>
              <p:nvPr>
                <p:custDataLst>
                  <p:tags r:id="rId3"/>
                </p:custDataLst>
              </p:nvPr>
            </p:nvSpPr>
            <p:spPr bwMode="auto">
              <a:xfrm>
                <a:off x="329159" y="2172780"/>
                <a:ext cx="2233612" cy="19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项目</a:t>
                </a:r>
                <a:r>
                  <a:rPr lang="zh-CN" altLang="en-US" sz="1600" b="1" dirty="0" smtClean="0">
                    <a:latin typeface="幼圆" panose="02010509060101010101" pitchFamily="49" charset="-122"/>
                    <a:ea typeface="幼圆" panose="02010509060101010101" pitchFamily="49" charset="-122"/>
                  </a:rPr>
                  <a:t>式教材</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实训指导</a:t>
                </a:r>
                <a:r>
                  <a:rPr lang="zh-CN" altLang="en-US" sz="1600" b="1" dirty="0" smtClean="0">
                    <a:latin typeface="幼圆" panose="02010509060101010101" pitchFamily="49" charset="-122"/>
                    <a:ea typeface="幼圆" panose="02010509060101010101" pitchFamily="49" charset="-122"/>
                  </a:rPr>
                  <a:t>书</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教案</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评价</a:t>
                </a:r>
                <a:r>
                  <a:rPr lang="zh-CN" altLang="en-US" sz="1600" b="1" dirty="0" smtClean="0">
                    <a:latin typeface="幼圆" panose="02010509060101010101" pitchFamily="49" charset="-122"/>
                    <a:ea typeface="幼圆" panose="02010509060101010101" pitchFamily="49" charset="-122"/>
                  </a:rPr>
                  <a:t>表</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素材</a:t>
                </a:r>
                <a:r>
                  <a:rPr lang="en-US" altLang="zh-CN" sz="1600" b="1" dirty="0" smtClean="0">
                    <a:latin typeface="幼圆" panose="02010509060101010101" pitchFamily="49" charset="-122"/>
                    <a:ea typeface="幼圆" panose="02010509060101010101" pitchFamily="49" charset="-122"/>
                  </a:rPr>
                  <a:t>/</a:t>
                </a:r>
                <a:r>
                  <a:rPr lang="zh-CN" altLang="en-US" sz="1600" b="1" dirty="0" smtClean="0">
                    <a:latin typeface="幼圆" panose="02010509060101010101" pitchFamily="49" charset="-122"/>
                    <a:ea typeface="幼圆" panose="02010509060101010101" pitchFamily="49" charset="-122"/>
                  </a:rPr>
                  <a:t>编程库</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en-US" altLang="zh-CN" sz="1600" b="1" dirty="0" smtClean="0">
                  <a:latin typeface="幼圆" panose="02010509060101010101" pitchFamily="49" charset="-122"/>
                  <a:ea typeface="幼圆" panose="02010509060101010101" pitchFamily="49" charset="-122"/>
                </a:endParaRPr>
              </a:p>
            </p:txBody>
          </p:sp>
          <p:sp>
            <p:nvSpPr>
              <p:cNvPr id="47" name="MH_SubTitle_4"/>
              <p:cNvSpPr/>
              <p:nvPr>
                <p:custDataLst>
                  <p:tags r:id="rId4"/>
                </p:custDataLst>
              </p:nvPr>
            </p:nvSpPr>
            <p:spPr>
              <a:xfrm>
                <a:off x="2562772" y="3933317"/>
                <a:ext cx="1533525" cy="1050925"/>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953072 h 1601848"/>
                  <a:gd name="connsiteX6" fmla="*/ 2336641 w 2336641"/>
                  <a:gd name="connsiteY6" fmla="*/ 1109552 h 1601848"/>
                  <a:gd name="connsiteX7" fmla="*/ 2336641 w 2336641"/>
                  <a:gd name="connsiteY7" fmla="*/ 1188420 h 1601848"/>
                  <a:gd name="connsiteX8" fmla="*/ 2336641 w 2336641"/>
                  <a:gd name="connsiteY8" fmla="*/ 1372172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614097 h 1601848"/>
                  <a:gd name="connsiteX15" fmla="*/ 0 w 2336641"/>
                  <a:gd name="connsiteY15" fmla="*/ 492296 h 1601848"/>
                  <a:gd name="connsiteX16" fmla="*/ 0 w 2336641"/>
                  <a:gd name="connsiteY16" fmla="*/ 413428 h 1601848"/>
                  <a:gd name="connsiteX17" fmla="*/ 0 w 2336641"/>
                  <a:gd name="connsiteY17" fmla="*/ 347639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3" y="0"/>
                      <a:pt x="2336641" y="220409"/>
                      <a:pt x="2336641" y="492296"/>
                    </a:cubicBezTo>
                    <a:lnTo>
                      <a:pt x="2336641" y="953072"/>
                    </a:lnTo>
                    <a:lnTo>
                      <a:pt x="2336641" y="1109552"/>
                    </a:lnTo>
                    <a:lnTo>
                      <a:pt x="2336641" y="1188420"/>
                    </a:lnTo>
                    <a:lnTo>
                      <a:pt x="2336641" y="1372172"/>
                    </a:lnTo>
                    <a:lnTo>
                      <a:pt x="2336641" y="1601848"/>
                    </a:lnTo>
                    <a:lnTo>
                      <a:pt x="1844345" y="1601848"/>
                    </a:lnTo>
                    <a:lnTo>
                      <a:pt x="1657484" y="1601848"/>
                    </a:lnTo>
                    <a:lnTo>
                      <a:pt x="492296" y="1601848"/>
                    </a:lnTo>
                    <a:cubicBezTo>
                      <a:pt x="220409" y="1601848"/>
                      <a:pt x="0" y="1381440"/>
                      <a:pt x="0" y="1109552"/>
                    </a:cubicBezTo>
                    <a:lnTo>
                      <a:pt x="0" y="614097"/>
                    </a:lnTo>
                    <a:lnTo>
                      <a:pt x="0" y="492296"/>
                    </a:lnTo>
                    <a:lnTo>
                      <a:pt x="0" y="413428"/>
                    </a:lnTo>
                    <a:lnTo>
                      <a:pt x="0" y="347639"/>
                    </a:lnTo>
                    <a:close/>
                  </a:path>
                </a:pathLst>
              </a:custGeom>
              <a:solidFill>
                <a:srgbClr val="89A6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活动</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8" name="MH_SubTitle_2"/>
              <p:cNvSpPr/>
              <p:nvPr>
                <p:custDataLst>
                  <p:tags r:id="rId5"/>
                </p:custDataLst>
              </p:nvPr>
            </p:nvSpPr>
            <p:spPr>
              <a:xfrm>
                <a:off x="4288385" y="2733167"/>
                <a:ext cx="1533525" cy="1050925"/>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1004404 h 1601848"/>
                  <a:gd name="connsiteX6" fmla="*/ 2336641 w 2336641"/>
                  <a:gd name="connsiteY6" fmla="*/ 1109552 h 1601848"/>
                  <a:gd name="connsiteX7" fmla="*/ 2336641 w 2336641"/>
                  <a:gd name="connsiteY7" fmla="*/ 1188420 h 1601848"/>
                  <a:gd name="connsiteX8" fmla="*/ 2336641 w 2336641"/>
                  <a:gd name="connsiteY8" fmla="*/ 1423504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588548 h 1601848"/>
                  <a:gd name="connsiteX15" fmla="*/ 0 w 2336641"/>
                  <a:gd name="connsiteY15" fmla="*/ 492296 h 1601848"/>
                  <a:gd name="connsiteX16" fmla="*/ 0 w 2336641"/>
                  <a:gd name="connsiteY16" fmla="*/ 413428 h 1601848"/>
                  <a:gd name="connsiteX17" fmla="*/ 0 w 2336641"/>
                  <a:gd name="connsiteY17" fmla="*/ 371414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2" y="0"/>
                      <a:pt x="2336641" y="220409"/>
                      <a:pt x="2336641" y="492296"/>
                    </a:cubicBezTo>
                    <a:lnTo>
                      <a:pt x="2336641" y="1004404"/>
                    </a:lnTo>
                    <a:lnTo>
                      <a:pt x="2336641" y="1109552"/>
                    </a:lnTo>
                    <a:lnTo>
                      <a:pt x="2336641" y="1188420"/>
                    </a:lnTo>
                    <a:lnTo>
                      <a:pt x="2336641" y="1423504"/>
                    </a:lnTo>
                    <a:lnTo>
                      <a:pt x="2336641" y="1601848"/>
                    </a:lnTo>
                    <a:lnTo>
                      <a:pt x="1844345" y="1601848"/>
                    </a:lnTo>
                    <a:lnTo>
                      <a:pt x="1657484" y="1601848"/>
                    </a:lnTo>
                    <a:lnTo>
                      <a:pt x="492296" y="1601848"/>
                    </a:lnTo>
                    <a:cubicBezTo>
                      <a:pt x="220408" y="1601848"/>
                      <a:pt x="0" y="1381439"/>
                      <a:pt x="0" y="1109552"/>
                    </a:cubicBezTo>
                    <a:lnTo>
                      <a:pt x="0" y="588548"/>
                    </a:lnTo>
                    <a:lnTo>
                      <a:pt x="0" y="492296"/>
                    </a:lnTo>
                    <a:lnTo>
                      <a:pt x="0" y="413428"/>
                    </a:lnTo>
                    <a:lnTo>
                      <a:pt x="0" y="371414"/>
                    </a:lnTo>
                    <a:close/>
                  </a:path>
                </a:pathLst>
              </a:custGeom>
              <a:solidFill>
                <a:srgbClr val="ED6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实物</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9" name="MH_SubTitle_3"/>
              <p:cNvSpPr/>
              <p:nvPr>
                <p:custDataLst>
                  <p:tags r:id="rId6"/>
                </p:custDataLst>
              </p:nvPr>
            </p:nvSpPr>
            <p:spPr>
              <a:xfrm>
                <a:off x="4288385" y="3904742"/>
                <a:ext cx="1533525" cy="1050925"/>
              </a:xfrm>
              <a:custGeom>
                <a:avLst/>
                <a:gdLst>
                  <a:gd name="connsiteX0" fmla="*/ 492296 w 2336641"/>
                  <a:gd name="connsiteY0" fmla="*/ 0 h 1601848"/>
                  <a:gd name="connsiteX1" fmla="*/ 1657484 w 2336641"/>
                  <a:gd name="connsiteY1" fmla="*/ 0 h 1601848"/>
                  <a:gd name="connsiteX2" fmla="*/ 1844345 w 2336641"/>
                  <a:gd name="connsiteY2" fmla="*/ 0 h 1601848"/>
                  <a:gd name="connsiteX3" fmla="*/ 2336641 w 2336641"/>
                  <a:gd name="connsiteY3" fmla="*/ 0 h 1601848"/>
                  <a:gd name="connsiteX4" fmla="*/ 2336641 w 2336641"/>
                  <a:gd name="connsiteY4" fmla="*/ 297807 h 1601848"/>
                  <a:gd name="connsiteX5" fmla="*/ 2336641 w 2336641"/>
                  <a:gd name="connsiteY5" fmla="*/ 413429 h 1601848"/>
                  <a:gd name="connsiteX6" fmla="*/ 2336641 w 2336641"/>
                  <a:gd name="connsiteY6" fmla="*/ 492296 h 1601848"/>
                  <a:gd name="connsiteX7" fmla="*/ 2336641 w 2336641"/>
                  <a:gd name="connsiteY7" fmla="*/ 716907 h 1601848"/>
                  <a:gd name="connsiteX8" fmla="*/ 2336641 w 2336641"/>
                  <a:gd name="connsiteY8" fmla="*/ 1109552 h 1601848"/>
                  <a:gd name="connsiteX9" fmla="*/ 1844345 w 2336641"/>
                  <a:gd name="connsiteY9" fmla="*/ 1601848 h 1601848"/>
                  <a:gd name="connsiteX10" fmla="*/ 679156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461527 h 1601848"/>
                  <a:gd name="connsiteX14" fmla="*/ 0 w 2336641"/>
                  <a:gd name="connsiteY14" fmla="*/ 1188420 h 1601848"/>
                  <a:gd name="connsiteX15" fmla="*/ 0 w 2336641"/>
                  <a:gd name="connsiteY15" fmla="*/ 1109552 h 1601848"/>
                  <a:gd name="connsiteX16" fmla="*/ 0 w 2336641"/>
                  <a:gd name="connsiteY16" fmla="*/ 1042427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4" y="0"/>
                    </a:lnTo>
                    <a:lnTo>
                      <a:pt x="1844345" y="0"/>
                    </a:lnTo>
                    <a:lnTo>
                      <a:pt x="2336641" y="0"/>
                    </a:lnTo>
                    <a:lnTo>
                      <a:pt x="2336641" y="297807"/>
                    </a:lnTo>
                    <a:lnTo>
                      <a:pt x="2336641" y="413429"/>
                    </a:lnTo>
                    <a:lnTo>
                      <a:pt x="2336641" y="492296"/>
                    </a:lnTo>
                    <a:lnTo>
                      <a:pt x="2336641" y="716907"/>
                    </a:lnTo>
                    <a:lnTo>
                      <a:pt x="2336641" y="1109552"/>
                    </a:lnTo>
                    <a:cubicBezTo>
                      <a:pt x="2336641" y="1381440"/>
                      <a:pt x="2116232" y="1601848"/>
                      <a:pt x="1844345" y="1601848"/>
                    </a:cubicBezTo>
                    <a:lnTo>
                      <a:pt x="679156" y="1601848"/>
                    </a:lnTo>
                    <a:lnTo>
                      <a:pt x="492296" y="1601848"/>
                    </a:lnTo>
                    <a:lnTo>
                      <a:pt x="0" y="1601848"/>
                    </a:lnTo>
                    <a:lnTo>
                      <a:pt x="0" y="1461527"/>
                    </a:lnTo>
                    <a:lnTo>
                      <a:pt x="0" y="1188420"/>
                    </a:lnTo>
                    <a:lnTo>
                      <a:pt x="0" y="1109552"/>
                    </a:lnTo>
                    <a:lnTo>
                      <a:pt x="0" y="1042427"/>
                    </a:lnTo>
                    <a:lnTo>
                      <a:pt x="0" y="492296"/>
                    </a:lnTo>
                    <a:cubicBezTo>
                      <a:pt x="0" y="220409"/>
                      <a:pt x="220408" y="0"/>
                      <a:pt x="492296" y="0"/>
                    </a:cubicBezTo>
                    <a:close/>
                  </a:path>
                </a:pathLst>
              </a:custGeom>
              <a:solidFill>
                <a:srgbClr val="5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信息化</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50" name="MH_Text_2"/>
              <p:cNvSpPr txBox="1">
                <a:spLocks noChangeArrowheads="1"/>
              </p:cNvSpPr>
              <p:nvPr>
                <p:custDataLst>
                  <p:tags r:id="rId7"/>
                </p:custDataLst>
              </p:nvPr>
            </p:nvSpPr>
            <p:spPr bwMode="auto">
              <a:xfrm>
                <a:off x="5821909" y="2172780"/>
                <a:ext cx="2498140" cy="141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现代化实训装置</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便携式实验箱</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a:latin typeface="幼圆" panose="02010509060101010101" pitchFamily="49" charset="-122"/>
                    <a:ea typeface="幼圆" panose="02010509060101010101" pitchFamily="49" charset="-122"/>
                  </a:rPr>
                  <a:t>实训</a:t>
                </a:r>
                <a:r>
                  <a:rPr lang="zh-CN" altLang="en-US" sz="1600" b="1" dirty="0" smtClean="0">
                    <a:latin typeface="幼圆" panose="02010509060101010101" pitchFamily="49" charset="-122"/>
                    <a:ea typeface="幼圆" panose="02010509060101010101" pitchFamily="49" charset="-122"/>
                  </a:rPr>
                  <a:t>室</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教学设备</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endParaRPr lang="zh-CN" altLang="en-US" sz="1600" b="1" dirty="0">
                  <a:latin typeface="幼圆" panose="02010509060101010101" pitchFamily="49" charset="-122"/>
                  <a:ea typeface="幼圆" panose="02010509060101010101" pitchFamily="49" charset="-122"/>
                </a:endParaRPr>
              </a:p>
            </p:txBody>
          </p:sp>
          <p:sp>
            <p:nvSpPr>
              <p:cNvPr id="51" name="MH_Text_4"/>
              <p:cNvSpPr txBox="1">
                <a:spLocks noChangeArrowheads="1"/>
              </p:cNvSpPr>
              <p:nvPr>
                <p:custDataLst>
                  <p:tags r:id="rId8"/>
                </p:custDataLst>
              </p:nvPr>
            </p:nvSpPr>
            <p:spPr bwMode="auto">
              <a:xfrm>
                <a:off x="329159" y="4420680"/>
                <a:ext cx="2233612" cy="141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实训环境设计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a:t>
                </a:r>
                <a:r>
                  <a:rPr lang="zh-CN" altLang="en-US" sz="1600" b="1" dirty="0" smtClean="0">
                    <a:latin typeface="幼圆" panose="02010509060101010101" pitchFamily="49" charset="-122"/>
                    <a:ea typeface="幼圆" panose="02010509060101010101" pitchFamily="49" charset="-122"/>
                  </a:rPr>
                  <a:t>训文化设计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a:t>
                </a:r>
                <a:r>
                  <a:rPr lang="zh-CN" altLang="en-US" sz="1600" b="1" dirty="0" smtClean="0">
                    <a:latin typeface="幼圆" panose="02010509060101010101" pitchFamily="49" charset="-122"/>
                    <a:ea typeface="幼圆" panose="02010509060101010101" pitchFamily="49" charset="-122"/>
                  </a:rPr>
                  <a:t>训活动设计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技能竞赛设计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zh-CN" altLang="en-US" sz="1600" b="1" dirty="0">
                  <a:latin typeface="幼圆" panose="02010509060101010101" pitchFamily="49" charset="-122"/>
                  <a:ea typeface="幼圆" panose="02010509060101010101" pitchFamily="49" charset="-122"/>
                </a:endParaRPr>
              </a:p>
            </p:txBody>
          </p:sp>
          <p:sp>
            <p:nvSpPr>
              <p:cNvPr id="52" name="MH_Text_3"/>
              <p:cNvSpPr txBox="1">
                <a:spLocks noChangeArrowheads="1"/>
              </p:cNvSpPr>
              <p:nvPr>
                <p:custDataLst>
                  <p:tags r:id="rId9"/>
                </p:custDataLst>
              </p:nvPr>
            </p:nvSpPr>
            <p:spPr bwMode="auto">
              <a:xfrm>
                <a:off x="5821908" y="4364103"/>
                <a:ext cx="2233612" cy="129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虚拟仿真软件</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smtClean="0">
                    <a:latin typeface="幼圆" panose="02010509060101010101" pitchFamily="49" charset="-122"/>
                    <a:ea typeface="幼圆" panose="02010509060101010101" pitchFamily="49" charset="-122"/>
                  </a:rPr>
                  <a:t>Flash</a:t>
                </a:r>
                <a:r>
                  <a:rPr lang="zh-CN" altLang="en-US" sz="1600" b="1" dirty="0" smtClean="0">
                    <a:latin typeface="幼圆" panose="02010509060101010101" pitchFamily="49" charset="-122"/>
                    <a:ea typeface="幼圆" panose="02010509060101010101" pitchFamily="49" charset="-122"/>
                  </a:rPr>
                  <a:t>动画</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a:latin typeface="幼圆" panose="02010509060101010101" pitchFamily="49" charset="-122"/>
                    <a:ea typeface="幼圆" panose="02010509060101010101" pitchFamily="49" charset="-122"/>
                  </a:rPr>
                  <a:t>微</a:t>
                </a:r>
                <a:r>
                  <a:rPr lang="zh-CN" altLang="en-US" sz="1600" b="1" dirty="0" smtClean="0">
                    <a:latin typeface="幼圆" panose="02010509060101010101" pitchFamily="49" charset="-122"/>
                    <a:ea typeface="幼圆" panose="02010509060101010101" pitchFamily="49" charset="-122"/>
                  </a:rPr>
                  <a:t>视频</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教学管理平台</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zh-CN" altLang="en-US" sz="1600" b="1" dirty="0">
                  <a:latin typeface="幼圆" panose="02010509060101010101" pitchFamily="49" charset="-122"/>
                  <a:ea typeface="幼圆" panose="02010509060101010101" pitchFamily="49" charset="-122"/>
                </a:endParaRPr>
              </a:p>
            </p:txBody>
          </p:sp>
          <p:sp>
            <p:nvSpPr>
              <p:cNvPr id="53" name="MH_Other_1"/>
              <p:cNvSpPr/>
              <p:nvPr>
                <p:custDataLst>
                  <p:tags r:id="rId10"/>
                </p:custDataLst>
              </p:nvPr>
            </p:nvSpPr>
            <p:spPr>
              <a:xfrm>
                <a:off x="3554959" y="3177667"/>
                <a:ext cx="1274762" cy="1274763"/>
              </a:xfrm>
              <a:prstGeom prst="ellipse">
                <a:avLst/>
              </a:prstGeom>
              <a:solidFill>
                <a:srgbClr val="FFFF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9" name="组合 18"/>
            <p:cNvGrpSpPr/>
            <p:nvPr/>
          </p:nvGrpSpPr>
          <p:grpSpPr>
            <a:xfrm>
              <a:off x="10100568" y="1664760"/>
              <a:ext cx="2226918" cy="1626936"/>
              <a:chOff x="8076417" y="1671633"/>
              <a:chExt cx="4847113" cy="3845753"/>
            </a:xfrm>
          </p:grpSpPr>
          <p:pic>
            <p:nvPicPr>
              <p:cNvPr id="40" name="图片 39" descr="F:\2015年电气群资料\5 产品资料\产品图片\GTAZB-DLJ01B1型多功能电力系统继电保护实训装置.png"/>
              <p:cNvPicPr/>
              <p:nvPr/>
            </p:nvPicPr>
            <p:blipFill rotWithShape="1">
              <a:blip r:embed="rId12" cstate="print">
                <a:extLst>
                  <a:ext uri="{28A0092B-C50C-407E-A947-70E740481C1C}">
                    <a14:useLocalDpi xmlns:a14="http://schemas.microsoft.com/office/drawing/2010/main" val="0"/>
                  </a:ext>
                </a:extLst>
              </a:blip>
              <a:srcRect l="22428" r="21486"/>
              <a:stretch/>
            </p:blipFill>
            <p:spPr bwMode="auto">
              <a:xfrm>
                <a:off x="10609035" y="1671633"/>
                <a:ext cx="2309827" cy="1934551"/>
              </a:xfrm>
              <a:prstGeom prst="rect">
                <a:avLst/>
              </a:prstGeom>
              <a:noFill/>
              <a:ln>
                <a:noFill/>
              </a:ln>
            </p:spPr>
          </p:pic>
          <p:pic>
            <p:nvPicPr>
              <p:cNvPr id="41" name="图片 13" descr="QQImage_41835640.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76417" y="3712733"/>
                <a:ext cx="2433688" cy="180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 descr="工业生产自动化实训室"/>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076417" y="1671633"/>
                <a:ext cx="2433690" cy="195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613037" y="3714805"/>
                <a:ext cx="2310493" cy="1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组合 19"/>
            <p:cNvGrpSpPr/>
            <p:nvPr/>
          </p:nvGrpSpPr>
          <p:grpSpPr>
            <a:xfrm>
              <a:off x="10069314" y="4553778"/>
              <a:ext cx="2224776" cy="1481446"/>
              <a:chOff x="10563622" y="4600877"/>
              <a:chExt cx="2870150" cy="2120279"/>
            </a:xfrm>
          </p:grpSpPr>
          <p:pic>
            <p:nvPicPr>
              <p:cNvPr id="36" name="图片 35"/>
              <p:cNvPicPr>
                <a:picLocks noChangeAspect="1"/>
              </p:cNvPicPr>
              <p:nvPr/>
            </p:nvPicPr>
            <p:blipFill>
              <a:blip r:embed="rId16"/>
              <a:stretch>
                <a:fillRect/>
              </a:stretch>
            </p:blipFill>
            <p:spPr>
              <a:xfrm>
                <a:off x="10563622" y="4600877"/>
                <a:ext cx="1429994" cy="1018637"/>
              </a:xfrm>
              <a:prstGeom prst="rect">
                <a:avLst/>
              </a:prstGeom>
            </p:spPr>
          </p:pic>
          <p:pic>
            <p:nvPicPr>
              <p:cNvPr id="37" name="图片 36"/>
              <p:cNvPicPr/>
              <p:nvPr/>
            </p:nvPicPr>
            <p:blipFill>
              <a:blip r:embed="rId17" cstate="print">
                <a:extLst>
                  <a:ext uri="{28A0092B-C50C-407E-A947-70E740481C1C}">
                    <a14:useLocalDpi xmlns:a14="http://schemas.microsoft.com/office/drawing/2010/main" val="0"/>
                  </a:ext>
                </a:extLst>
              </a:blip>
              <a:stretch>
                <a:fillRect/>
              </a:stretch>
            </p:blipFill>
            <p:spPr>
              <a:xfrm>
                <a:off x="12026105" y="4600877"/>
                <a:ext cx="1407667" cy="1018637"/>
              </a:xfrm>
              <a:prstGeom prst="rect">
                <a:avLst/>
              </a:prstGeom>
            </p:spPr>
          </p:pic>
          <p:pic>
            <p:nvPicPr>
              <p:cNvPr id="38" name="图片 37"/>
              <p:cNvPicPr/>
              <p:nvPr/>
            </p:nvPicPr>
            <p:blipFill>
              <a:blip r:embed="rId18" cstate="print">
                <a:extLst>
                  <a:ext uri="{28A0092B-C50C-407E-A947-70E740481C1C}">
                    <a14:useLocalDpi xmlns:a14="http://schemas.microsoft.com/office/drawing/2010/main" val="0"/>
                  </a:ext>
                </a:extLst>
              </a:blip>
              <a:stretch>
                <a:fillRect/>
              </a:stretch>
            </p:blipFill>
            <p:spPr>
              <a:xfrm>
                <a:off x="12025977" y="5656962"/>
                <a:ext cx="1407793" cy="1064194"/>
              </a:xfrm>
              <a:prstGeom prst="rect">
                <a:avLst/>
              </a:prstGeom>
            </p:spPr>
          </p:pic>
          <p:pic>
            <p:nvPicPr>
              <p:cNvPr id="39" name="图片 38"/>
              <p:cNvPicPr>
                <a:picLocks noChangeAspect="1"/>
              </p:cNvPicPr>
              <p:nvPr/>
            </p:nvPicPr>
            <p:blipFill rotWithShape="1">
              <a:blip r:embed="rId19" cstate="print">
                <a:extLst>
                  <a:ext uri="{28A0092B-C50C-407E-A947-70E740481C1C}">
                    <a14:useLocalDpi xmlns:a14="http://schemas.microsoft.com/office/drawing/2010/main" val="0"/>
                  </a:ext>
                </a:extLst>
              </a:blip>
              <a:srcRect r="23635"/>
              <a:stretch/>
            </p:blipFill>
            <p:spPr>
              <a:xfrm>
                <a:off x="10574835" y="5656962"/>
                <a:ext cx="1418782" cy="1064194"/>
              </a:xfrm>
              <a:prstGeom prst="rect">
                <a:avLst/>
              </a:prstGeom>
            </p:spPr>
          </p:pic>
        </p:grpSp>
        <p:grpSp>
          <p:nvGrpSpPr>
            <p:cNvPr id="21" name="组合 20"/>
            <p:cNvGrpSpPr/>
            <p:nvPr/>
          </p:nvGrpSpPr>
          <p:grpSpPr>
            <a:xfrm>
              <a:off x="197954" y="1664760"/>
              <a:ext cx="2225364" cy="1622485"/>
              <a:chOff x="-392447" y="2072614"/>
              <a:chExt cx="2904095" cy="2283196"/>
            </a:xfrm>
          </p:grpSpPr>
          <p:pic>
            <p:nvPicPr>
              <p:cNvPr id="31" name="图片 30"/>
              <p:cNvPicPr/>
              <p:nvPr/>
            </p:nvPicPr>
            <p:blipFill>
              <a:blip r:embed="rId20"/>
              <a:stretch>
                <a:fillRect/>
              </a:stretch>
            </p:blipFill>
            <p:spPr>
              <a:xfrm>
                <a:off x="1106815" y="2072614"/>
                <a:ext cx="1404832" cy="1123270"/>
              </a:xfrm>
              <a:prstGeom prst="rect">
                <a:avLst/>
              </a:prstGeom>
            </p:spPr>
          </p:pic>
          <p:pic>
            <p:nvPicPr>
              <p:cNvPr id="33" name="图片 32"/>
              <p:cNvPicPr/>
              <p:nvPr/>
            </p:nvPicPr>
            <p:blipFill>
              <a:blip r:embed="rId21" cstate="print">
                <a:extLst>
                  <a:ext uri="{28A0092B-C50C-407E-A947-70E740481C1C}">
                    <a14:useLocalDpi xmlns:a14="http://schemas.microsoft.com/office/drawing/2010/main" val="0"/>
                  </a:ext>
                </a:extLst>
              </a:blip>
              <a:stretch>
                <a:fillRect/>
              </a:stretch>
            </p:blipFill>
            <p:spPr>
              <a:xfrm>
                <a:off x="-388373" y="2072614"/>
                <a:ext cx="1429994" cy="1123270"/>
              </a:xfrm>
              <a:prstGeom prst="rect">
                <a:avLst/>
              </a:prstGeom>
            </p:spPr>
          </p:pic>
          <p:pic>
            <p:nvPicPr>
              <p:cNvPr id="34" name="图片 33"/>
              <p:cNvPicPr/>
              <p:nvPr/>
            </p:nvPicPr>
            <p:blipFill>
              <a:blip r:embed="rId22" cstate="print">
                <a:extLst>
                  <a:ext uri="{28A0092B-C50C-407E-A947-70E740481C1C}">
                    <a14:useLocalDpi xmlns:a14="http://schemas.microsoft.com/office/drawing/2010/main" val="0"/>
                  </a:ext>
                </a:extLst>
              </a:blip>
              <a:stretch>
                <a:fillRect/>
              </a:stretch>
            </p:blipFill>
            <p:spPr>
              <a:xfrm>
                <a:off x="1108010" y="3256227"/>
                <a:ext cx="1403638" cy="1099583"/>
              </a:xfrm>
              <a:prstGeom prst="rect">
                <a:avLst/>
              </a:prstGeom>
            </p:spPr>
          </p:pic>
          <p:pic>
            <p:nvPicPr>
              <p:cNvPr id="35" name="图片 34"/>
              <p:cNvPicPr/>
              <p:nvPr/>
            </p:nvPicPr>
            <p:blipFill>
              <a:blip r:embed="rId23" cstate="print">
                <a:extLst>
                  <a:ext uri="{28A0092B-C50C-407E-A947-70E740481C1C}">
                    <a14:useLocalDpi xmlns:a14="http://schemas.microsoft.com/office/drawing/2010/main" val="0"/>
                  </a:ext>
                </a:extLst>
              </a:blip>
              <a:stretch>
                <a:fillRect/>
              </a:stretch>
            </p:blipFill>
            <p:spPr>
              <a:xfrm>
                <a:off x="-392447" y="3261662"/>
                <a:ext cx="1434068" cy="1094148"/>
              </a:xfrm>
              <a:prstGeom prst="rect">
                <a:avLst/>
              </a:prstGeom>
            </p:spPr>
          </p:pic>
        </p:grpSp>
        <p:grpSp>
          <p:nvGrpSpPr>
            <p:cNvPr id="22" name="组合 21"/>
            <p:cNvGrpSpPr/>
            <p:nvPr/>
          </p:nvGrpSpPr>
          <p:grpSpPr>
            <a:xfrm>
              <a:off x="189191" y="4727783"/>
              <a:ext cx="2202242" cy="1600591"/>
              <a:chOff x="54261" y="4586469"/>
              <a:chExt cx="2202242" cy="1600591"/>
            </a:xfrm>
          </p:grpSpPr>
          <p:pic>
            <p:nvPicPr>
              <p:cNvPr id="23" name="图片 5" descr="F:\picture_for_rice\2013.3\广西商务职院3D_1_物流.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4261" y="4586469"/>
                <a:ext cx="1090207" cy="755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209419" y="4586469"/>
                <a:ext cx="1047084" cy="755731"/>
              </a:xfrm>
              <a:prstGeom prst="rect">
                <a:avLst/>
              </a:prstGeom>
              <a:noFill/>
              <a:ln>
                <a:noFill/>
              </a:ln>
            </p:spPr>
          </p:pic>
          <p:pic>
            <p:nvPicPr>
              <p:cNvPr id="25" name="图片 2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3023" y="5410736"/>
                <a:ext cx="1074636" cy="776323"/>
              </a:xfrm>
              <a:prstGeom prst="rect">
                <a:avLst/>
              </a:prstGeom>
            </p:spPr>
          </p:pic>
          <p:pic>
            <p:nvPicPr>
              <p:cNvPr id="29" name="图片 2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211888" y="5414818"/>
                <a:ext cx="1037806" cy="772242"/>
              </a:xfrm>
              <a:prstGeom prst="rect">
                <a:avLst/>
              </a:prstGeom>
            </p:spPr>
          </p:pic>
        </p:grpSp>
      </p:grpSp>
      <p:sp>
        <p:nvSpPr>
          <p:cNvPr id="54" name="TextBox 53"/>
          <p:cNvSpPr txBox="1"/>
          <p:nvPr/>
        </p:nvSpPr>
        <p:spPr>
          <a:xfrm>
            <a:off x="214929" y="1499339"/>
            <a:ext cx="2473745" cy="452432"/>
          </a:xfrm>
          <a:prstGeom prst="rect">
            <a:avLst/>
          </a:prstGeom>
          <a:noFill/>
        </p:spPr>
        <p:txBody>
          <a:bodyPr wrap="square" rtlCol="0">
            <a:spAutoFit/>
          </a:bodyPr>
          <a:lstStyle/>
          <a:p>
            <a:pPr>
              <a:lnSpc>
                <a:spcPct val="130000"/>
              </a:lnSpc>
            </a:pPr>
            <a:r>
              <a:rPr lang="en-US" altLang="zh-CN" b="1" kern="0" dirty="0">
                <a:solidFill>
                  <a:srgbClr val="C00000"/>
                </a:solidFill>
                <a:latin typeface="微软雅黑" panose="020B0503020204020204" pitchFamily="34" charset="-122"/>
                <a:ea typeface="微软雅黑" panose="020B0503020204020204" pitchFamily="34" charset="-122"/>
              </a:rPr>
              <a:t>1</a:t>
            </a:r>
            <a:r>
              <a:rPr lang="zh-CN" altLang="en-US" b="1" kern="0" dirty="0">
                <a:solidFill>
                  <a:srgbClr val="C00000"/>
                </a:solidFill>
                <a:latin typeface="微软雅黑" panose="020B0503020204020204" pitchFamily="34" charset="-122"/>
                <a:ea typeface="微软雅黑" panose="020B0503020204020204" pitchFamily="34" charset="-122"/>
              </a:rPr>
              <a:t>、课程资源建设内容</a:t>
            </a:r>
          </a:p>
        </p:txBody>
      </p:sp>
    </p:spTree>
    <p:extLst>
      <p:ext uri="{BB962C8B-B14F-4D97-AF65-F5344CB8AC3E}">
        <p14:creationId xmlns:p14="http://schemas.microsoft.com/office/powerpoint/2010/main" val="202892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14928" y="843123"/>
            <a:ext cx="270039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2</a:t>
            </a:r>
            <a:r>
              <a:rPr lang="zh-CN" altLang="en-US" b="1" kern="0" dirty="0" smtClean="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智慧课堂</a:t>
            </a:r>
            <a:r>
              <a:rPr lang="en-US" altLang="zh-CN" b="1" kern="0" dirty="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应用平台</a:t>
            </a:r>
          </a:p>
        </p:txBody>
      </p:sp>
      <p:grpSp>
        <p:nvGrpSpPr>
          <p:cNvPr id="56" name="组合 55"/>
          <p:cNvGrpSpPr/>
          <p:nvPr/>
        </p:nvGrpSpPr>
        <p:grpSpPr>
          <a:xfrm>
            <a:off x="1316031" y="1449847"/>
            <a:ext cx="9595668" cy="4882740"/>
            <a:chOff x="1252373" y="1766020"/>
            <a:chExt cx="6771962" cy="3648262"/>
          </a:xfrm>
        </p:grpSpPr>
        <p:sp>
          <p:nvSpPr>
            <p:cNvPr id="57" name="MH_Other_1"/>
            <p:cNvSpPr/>
            <p:nvPr>
              <p:custDataLst>
                <p:tags r:id="rId1"/>
              </p:custDataLst>
            </p:nvPr>
          </p:nvSpPr>
          <p:spPr>
            <a:xfrm>
              <a:off x="2579785" y="2130004"/>
              <a:ext cx="3299448" cy="2242145"/>
            </a:xfrm>
            <a:custGeom>
              <a:avLst/>
              <a:gdLst>
                <a:gd name="connsiteX0" fmla="*/ 1828800 w 3644900"/>
                <a:gd name="connsiteY0" fmla="*/ 0 h 2006600"/>
                <a:gd name="connsiteX1" fmla="*/ 2755900 w 3644900"/>
                <a:gd name="connsiteY1" fmla="*/ 711200 h 2006600"/>
                <a:gd name="connsiteX2" fmla="*/ 3644900 w 3644900"/>
                <a:gd name="connsiteY2" fmla="*/ 1358900 h 2006600"/>
                <a:gd name="connsiteX3" fmla="*/ 2755900 w 3644900"/>
                <a:gd name="connsiteY3" fmla="*/ 2006600 h 2006600"/>
                <a:gd name="connsiteX4" fmla="*/ 1816100 w 3644900"/>
                <a:gd name="connsiteY4" fmla="*/ 1295400 h 2006600"/>
                <a:gd name="connsiteX5" fmla="*/ 914400 w 3644900"/>
                <a:gd name="connsiteY5" fmla="*/ 2006600 h 2006600"/>
                <a:gd name="connsiteX6" fmla="*/ 0 w 3644900"/>
                <a:gd name="connsiteY6" fmla="*/ 1320800 h 2006600"/>
                <a:gd name="connsiteX7" fmla="*/ 1828800 w 3644900"/>
                <a:gd name="connsiteY7" fmla="*/ 0 h 20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900" h="2006600">
                  <a:moveTo>
                    <a:pt x="1828800" y="0"/>
                  </a:moveTo>
                  <a:lnTo>
                    <a:pt x="2755900" y="711200"/>
                  </a:lnTo>
                  <a:lnTo>
                    <a:pt x="3644900" y="1358900"/>
                  </a:lnTo>
                  <a:lnTo>
                    <a:pt x="2755900" y="2006600"/>
                  </a:lnTo>
                  <a:lnTo>
                    <a:pt x="1816100" y="1295400"/>
                  </a:lnTo>
                  <a:lnTo>
                    <a:pt x="914400" y="2006600"/>
                  </a:lnTo>
                  <a:lnTo>
                    <a:pt x="0" y="1320800"/>
                  </a:lnTo>
                  <a:lnTo>
                    <a:pt x="1828800" y="0"/>
                  </a:lnTo>
                  <a:close/>
                </a:path>
              </a:pathLst>
            </a:custGeom>
            <a:noFill/>
            <a:ln w="38100" cap="flat" cmpd="sng" algn="ctr">
              <a:solidFill>
                <a:sysClr val="window" lastClr="FFFFFF">
                  <a:lumMod val="50000"/>
                </a:sysClr>
              </a:solidFill>
              <a:prstDash val="solid"/>
            </a:ln>
            <a:effectLst/>
          </p:spPr>
          <p:txBody>
            <a:bodyPr lIns="0" tIns="0" rIns="0" bIns="0" anchor="ctr">
              <a:normAutofit/>
            </a:bodyPr>
            <a:lstStyle/>
            <a:p>
              <a:pPr algn="ctr" defTabSz="950821">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58" name="MH_SubTitle_1"/>
            <p:cNvSpPr/>
            <p:nvPr>
              <p:custDataLst>
                <p:tags r:id="rId2"/>
              </p:custDataLst>
            </p:nvPr>
          </p:nvSpPr>
          <p:spPr>
            <a:xfrm>
              <a:off x="3942544" y="176602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59" name="MH_SubTitle_2"/>
            <p:cNvSpPr/>
            <p:nvPr>
              <p:custDataLst>
                <p:tags r:id="rId3"/>
              </p:custDataLst>
            </p:nvPr>
          </p:nvSpPr>
          <p:spPr>
            <a:xfrm>
              <a:off x="4762820" y="2513402"/>
              <a:ext cx="59227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60" name="MH_SubTitle_3"/>
            <p:cNvSpPr/>
            <p:nvPr>
              <p:custDataLst>
                <p:tags r:id="rId4"/>
              </p:custDataLst>
            </p:nvPr>
          </p:nvSpPr>
          <p:spPr>
            <a:xfrm>
              <a:off x="5581785" y="3273725"/>
              <a:ext cx="593587"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61" name="MH_SubTitle_4"/>
            <p:cNvSpPr/>
            <p:nvPr>
              <p:custDataLst>
                <p:tags r:id="rId5"/>
              </p:custDataLst>
            </p:nvPr>
          </p:nvSpPr>
          <p:spPr>
            <a:xfrm>
              <a:off x="4762820" y="4004930"/>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62" name="MH_SubTitle_5"/>
            <p:cNvSpPr/>
            <p:nvPr>
              <p:custDataLst>
                <p:tags r:id="rId6"/>
              </p:custDataLst>
            </p:nvPr>
          </p:nvSpPr>
          <p:spPr>
            <a:xfrm>
              <a:off x="3942544" y="3259165"/>
              <a:ext cx="593586" cy="732823"/>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63" name="MH_SubTitle_6"/>
            <p:cNvSpPr/>
            <p:nvPr>
              <p:custDataLst>
                <p:tags r:id="rId7"/>
              </p:custDataLst>
            </p:nvPr>
          </p:nvSpPr>
          <p:spPr>
            <a:xfrm>
              <a:off x="3122268" y="400493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64" name="MH_SubTitle_8"/>
            <p:cNvSpPr/>
            <p:nvPr>
              <p:custDataLst>
                <p:tags r:id="rId8"/>
              </p:custDataLst>
            </p:nvPr>
          </p:nvSpPr>
          <p:spPr>
            <a:xfrm>
              <a:off x="3122268" y="2513402"/>
              <a:ext cx="59358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65" name="MH_SubTitle_7"/>
            <p:cNvSpPr/>
            <p:nvPr>
              <p:custDataLst>
                <p:tags r:id="rId9"/>
              </p:custDataLst>
            </p:nvPr>
          </p:nvSpPr>
          <p:spPr>
            <a:xfrm>
              <a:off x="2303302" y="3273725"/>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2250330" y="3540069"/>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备课中心</a:t>
              </a:r>
            </a:p>
          </p:txBody>
        </p:sp>
        <p:sp>
          <p:nvSpPr>
            <p:cNvPr id="67" name="TextBox 66"/>
            <p:cNvSpPr txBox="1"/>
            <p:nvPr/>
          </p:nvSpPr>
          <p:spPr>
            <a:xfrm>
              <a:off x="3088798"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授课中心</a:t>
              </a:r>
            </a:p>
          </p:txBody>
        </p:sp>
        <p:sp>
          <p:nvSpPr>
            <p:cNvPr id="68" name="TextBox 67"/>
            <p:cNvSpPr txBox="1"/>
            <p:nvPr/>
          </p:nvSpPr>
          <p:spPr>
            <a:xfrm>
              <a:off x="3902704" y="2032241"/>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互动讨论</a:t>
              </a:r>
            </a:p>
          </p:txBody>
        </p:sp>
        <p:sp>
          <p:nvSpPr>
            <p:cNvPr id="69" name="TextBox 68"/>
            <p:cNvSpPr txBox="1"/>
            <p:nvPr/>
          </p:nvSpPr>
          <p:spPr>
            <a:xfrm>
              <a:off x="3902704"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精准推送</a:t>
              </a:r>
            </a:p>
          </p:txBody>
        </p:sp>
        <p:sp>
          <p:nvSpPr>
            <p:cNvPr id="70" name="TextBox 69"/>
            <p:cNvSpPr txBox="1"/>
            <p:nvPr/>
          </p:nvSpPr>
          <p:spPr>
            <a:xfrm>
              <a:off x="5529468"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智能录播</a:t>
              </a:r>
            </a:p>
          </p:txBody>
        </p:sp>
        <p:sp>
          <p:nvSpPr>
            <p:cNvPr id="71" name="TextBox 70"/>
            <p:cNvSpPr txBox="1"/>
            <p:nvPr/>
          </p:nvSpPr>
          <p:spPr>
            <a:xfrm>
              <a:off x="4709846"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智慧笔记</a:t>
              </a:r>
            </a:p>
          </p:txBody>
        </p:sp>
        <p:sp>
          <p:nvSpPr>
            <p:cNvPr id="72" name="TextBox 71"/>
            <p:cNvSpPr txBox="1"/>
            <p:nvPr/>
          </p:nvSpPr>
          <p:spPr>
            <a:xfrm>
              <a:off x="4709846" y="4179043"/>
              <a:ext cx="698219" cy="317927"/>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在线作业</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在线测试</a:t>
              </a:r>
            </a:p>
          </p:txBody>
        </p:sp>
        <p:sp>
          <p:nvSpPr>
            <p:cNvPr id="73" name="TextBox 72"/>
            <p:cNvSpPr txBox="1"/>
            <p:nvPr/>
          </p:nvSpPr>
          <p:spPr>
            <a:xfrm>
              <a:off x="3069949" y="4271151"/>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多元评价</a:t>
              </a:r>
            </a:p>
          </p:txBody>
        </p:sp>
        <p:cxnSp>
          <p:nvCxnSpPr>
            <p:cNvPr id="74" name="肘形连接符 73"/>
            <p:cNvCxnSpPr/>
            <p:nvPr/>
          </p:nvCxnSpPr>
          <p:spPr>
            <a:xfrm rot="16200000" flipH="1">
              <a:off x="5420743" y="4298784"/>
              <a:ext cx="686300" cy="99173"/>
            </a:xfrm>
            <a:prstGeom prst="bentConnector3">
              <a:avLst>
                <a:gd name="adj1" fmla="val 102045"/>
              </a:avLst>
            </a:prstGeom>
            <a:noFill/>
            <a:ln w="9525" cap="flat" cmpd="sng" algn="ctr">
              <a:solidFill>
                <a:sysClr val="window" lastClr="FFFFFF">
                  <a:lumMod val="50000"/>
                </a:sysClr>
              </a:solidFill>
              <a:prstDash val="solid"/>
              <a:headEnd type="oval" w="med" len="med"/>
              <a:tailEnd type="oval" w="med" len="med"/>
            </a:ln>
            <a:effectLst/>
          </p:spPr>
        </p:cxnSp>
        <p:sp>
          <p:nvSpPr>
            <p:cNvPr id="75" name="TextBox 74"/>
            <p:cNvSpPr txBox="1"/>
            <p:nvPr/>
          </p:nvSpPr>
          <p:spPr>
            <a:xfrm>
              <a:off x="3788765" y="2913474"/>
              <a:ext cx="911250" cy="317927"/>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多维互动的教学平台</a:t>
              </a:r>
            </a:p>
          </p:txBody>
        </p:sp>
        <p:cxnSp>
          <p:nvCxnSpPr>
            <p:cNvPr id="76" name="肘形连接符 75"/>
            <p:cNvCxnSpPr/>
            <p:nvPr/>
          </p:nvCxnSpPr>
          <p:spPr>
            <a:xfrm rot="5400000">
              <a:off x="1848415" y="3553369"/>
              <a:ext cx="545014" cy="335918"/>
            </a:xfrm>
            <a:prstGeom prst="bentConnector3">
              <a:avLst>
                <a:gd name="adj1" fmla="val -973"/>
              </a:avLst>
            </a:prstGeom>
            <a:noFill/>
            <a:ln w="9525" cap="flat" cmpd="sng" algn="ctr">
              <a:solidFill>
                <a:sysClr val="window" lastClr="FFFFFF">
                  <a:lumMod val="50000"/>
                </a:sysClr>
              </a:solidFill>
              <a:prstDash val="solid"/>
              <a:headEnd type="oval" w="med" len="med"/>
              <a:tailEnd type="oval" w="med" len="med"/>
            </a:ln>
            <a:effectLst/>
          </p:spPr>
        </p:cxnSp>
        <p:cxnSp>
          <p:nvCxnSpPr>
            <p:cNvPr id="77" name="肘形连接符 76"/>
            <p:cNvCxnSpPr/>
            <p:nvPr/>
          </p:nvCxnSpPr>
          <p:spPr>
            <a:xfrm>
              <a:off x="3121671" y="2032005"/>
              <a:ext cx="497533" cy="491207"/>
            </a:xfrm>
            <a:prstGeom prst="bentConnector3">
              <a:avLst>
                <a:gd name="adj1" fmla="val 99536"/>
              </a:avLst>
            </a:prstGeom>
            <a:noFill/>
            <a:ln w="9525" cap="flat" cmpd="sng" algn="ctr">
              <a:solidFill>
                <a:sysClr val="window" lastClr="FFFFFF">
                  <a:lumMod val="50000"/>
                </a:sysClr>
              </a:solidFill>
              <a:prstDash val="solid"/>
              <a:headEnd type="oval" w="med" len="med"/>
              <a:tailEnd type="oval" w="med" len="med"/>
            </a:ln>
            <a:effectLst/>
          </p:spPr>
        </p:cxnSp>
        <p:cxnSp>
          <p:nvCxnSpPr>
            <p:cNvPr id="78" name="肘形连接符 77"/>
            <p:cNvCxnSpPr/>
            <p:nvPr/>
          </p:nvCxnSpPr>
          <p:spPr>
            <a:xfrm flipV="1">
              <a:off x="4568775" y="1774946"/>
              <a:ext cx="807143" cy="361618"/>
            </a:xfrm>
            <a:prstGeom prst="bentConnector3">
              <a:avLst>
                <a:gd name="adj1" fmla="val -450"/>
              </a:avLst>
            </a:prstGeom>
            <a:noFill/>
            <a:ln w="9525" cap="flat" cmpd="sng" algn="ctr">
              <a:solidFill>
                <a:sysClr val="window" lastClr="FFFFFF">
                  <a:lumMod val="50000"/>
                </a:sysClr>
              </a:solidFill>
              <a:prstDash val="solid"/>
              <a:headEnd type="oval" w="med" len="med"/>
              <a:tailEnd type="oval" w="med" len="med"/>
            </a:ln>
            <a:effectLst/>
          </p:spPr>
        </p:cxnSp>
        <p:grpSp>
          <p:nvGrpSpPr>
            <p:cNvPr id="79" name="组合 78"/>
            <p:cNvGrpSpPr/>
            <p:nvPr/>
          </p:nvGrpSpPr>
          <p:grpSpPr>
            <a:xfrm>
              <a:off x="1278495" y="1774675"/>
              <a:ext cx="1823028" cy="1025003"/>
              <a:chOff x="315686" y="1497625"/>
              <a:chExt cx="3761599" cy="1677227"/>
            </a:xfrm>
          </p:grpSpPr>
          <p:pic>
            <p:nvPicPr>
              <p:cNvPr id="102" name="图片 101"/>
              <p:cNvPicPr/>
              <p:nvPr/>
            </p:nvPicPr>
            <p:blipFill>
              <a:blip r:embed="rId11"/>
              <a:stretch>
                <a:fillRect/>
              </a:stretch>
            </p:blipFill>
            <p:spPr>
              <a:xfrm>
                <a:off x="315686" y="1497628"/>
                <a:ext cx="2466977" cy="1677224"/>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03" name="TextBox 102"/>
              <p:cNvSpPr txBox="1"/>
              <p:nvPr/>
            </p:nvSpPr>
            <p:spPr>
              <a:xfrm>
                <a:off x="2800351" y="1497625"/>
                <a:ext cx="1276934" cy="1269984"/>
              </a:xfrm>
              <a:prstGeom prst="rect">
                <a:avLst/>
              </a:prstGeom>
              <a:noFill/>
              <a:ln>
                <a:solidFill>
                  <a:srgbClr val="0070C0"/>
                </a:solidFill>
              </a:ln>
            </p:spPr>
            <p:txBody>
              <a:bodyPr wrap="square" lIns="0" tIns="0" rIns="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教学内容展示</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学习资源推送</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学习任务发布</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学生协作互动</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学生自主探究</a:t>
                </a:r>
              </a:p>
            </p:txBody>
          </p:sp>
        </p:grpSp>
        <p:grpSp>
          <p:nvGrpSpPr>
            <p:cNvPr id="80" name="组合 79"/>
            <p:cNvGrpSpPr/>
            <p:nvPr/>
          </p:nvGrpSpPr>
          <p:grpSpPr>
            <a:xfrm>
              <a:off x="1252373" y="4152540"/>
              <a:ext cx="1813722" cy="1025001"/>
              <a:chOff x="186893" y="5130190"/>
              <a:chExt cx="3242935" cy="1476002"/>
            </a:xfrm>
          </p:grpSpPr>
          <p:sp>
            <p:nvSpPr>
              <p:cNvPr id="100" name="TextBox 99"/>
              <p:cNvSpPr txBox="1"/>
              <p:nvPr/>
            </p:nvSpPr>
            <p:spPr>
              <a:xfrm>
                <a:off x="2324628" y="5130190"/>
                <a:ext cx="1105200" cy="894097"/>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教师备课</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学生预习</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学情诊断</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r>
                  <a:rPr lang="zh-CN" altLang="en-US" sz="900" kern="0" dirty="0">
                    <a:latin typeface="微软雅黑" panose="020B0503020204020204" pitchFamily="34" charset="-122"/>
                    <a:ea typeface="微软雅黑" panose="020B0503020204020204" pitchFamily="34" charset="-122"/>
                  </a:rPr>
                  <a:t> </a:t>
                </a:r>
              </a:p>
            </p:txBody>
          </p:sp>
          <p:pic>
            <p:nvPicPr>
              <p:cNvPr id="101" name="图片 100"/>
              <p:cNvPicPr/>
              <p:nvPr/>
            </p:nvPicPr>
            <p:blipFill>
              <a:blip r:embed="rId12"/>
              <a:stretch>
                <a:fillRect/>
              </a:stretch>
            </p:blipFill>
            <p:spPr>
              <a:xfrm>
                <a:off x="186893" y="5130192"/>
                <a:ext cx="2137734" cy="1476000"/>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grpSp>
          <p:nvGrpSpPr>
            <p:cNvPr id="81" name="组合 80"/>
            <p:cNvGrpSpPr/>
            <p:nvPr/>
          </p:nvGrpSpPr>
          <p:grpSpPr>
            <a:xfrm>
              <a:off x="5840906" y="4258394"/>
              <a:ext cx="1813722" cy="1025003"/>
              <a:chOff x="8290639" y="5168252"/>
              <a:chExt cx="3242934" cy="1476002"/>
            </a:xfrm>
          </p:grpSpPr>
          <p:pic>
            <p:nvPicPr>
              <p:cNvPr id="98" name="图片 97"/>
              <p:cNvPicPr>
                <a:picLocks noChangeAspect="1"/>
              </p:cNvPicPr>
              <p:nvPr/>
            </p:nvPicPr>
            <p:blipFill rotWithShape="1">
              <a:blip r:embed="rId13"/>
              <a:srcRect t="5169"/>
              <a:stretch/>
            </p:blipFill>
            <p:spPr>
              <a:xfrm>
                <a:off x="8290639" y="5168255"/>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99" name="TextBox 98"/>
              <p:cNvSpPr txBox="1"/>
              <p:nvPr/>
            </p:nvSpPr>
            <p:spPr>
              <a:xfrm>
                <a:off x="10428373" y="5168252"/>
                <a:ext cx="1105200" cy="1117618"/>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课程直播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课程点播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优课评选</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联动教学</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6210614" y="3001527"/>
              <a:ext cx="1813721" cy="1025003"/>
              <a:chOff x="8670069" y="1915482"/>
              <a:chExt cx="3242933" cy="1476003"/>
            </a:xfrm>
          </p:grpSpPr>
          <p:sp>
            <p:nvSpPr>
              <p:cNvPr id="96" name="TextBox 95"/>
              <p:cNvSpPr txBox="1"/>
              <p:nvPr/>
            </p:nvSpPr>
            <p:spPr>
              <a:xfrm>
                <a:off x="10807802" y="1915482"/>
                <a:ext cx="1105200" cy="670572"/>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上传笔记</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笔记分享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pic>
            <p:nvPicPr>
              <p:cNvPr id="97" name="图片 96"/>
              <p:cNvPicPr/>
              <p:nvPr/>
            </p:nvPicPr>
            <p:blipFill>
              <a:blip r:embed="rId14"/>
              <a:stretch>
                <a:fillRect/>
              </a:stretch>
            </p:blipFill>
            <p:spPr>
              <a:xfrm>
                <a:off x="8670069" y="1915486"/>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sp>
          <p:nvSpPr>
            <p:cNvPr id="83" name="TextBox 82"/>
            <p:cNvSpPr txBox="1"/>
            <p:nvPr/>
          </p:nvSpPr>
          <p:spPr>
            <a:xfrm>
              <a:off x="6645306" y="1774943"/>
              <a:ext cx="618121" cy="776125"/>
            </a:xfrm>
            <a:prstGeom prst="rect">
              <a:avLst/>
            </a:prstGeom>
            <a:noFill/>
            <a:ln>
              <a:solidFill>
                <a:srgbClr val="0070C0"/>
              </a:solidFill>
            </a:ln>
          </p:spPr>
          <p:txBody>
            <a:bodyPr wrap="square" lIns="55630" tIns="0" rIns="5563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辅导答疑</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主题讨论</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互动协作</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作品分享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sp>
          <p:nvSpPr>
            <p:cNvPr id="84" name="TextBox 83"/>
            <p:cNvSpPr txBox="1"/>
            <p:nvPr/>
          </p:nvSpPr>
          <p:spPr>
            <a:xfrm>
              <a:off x="3788764" y="4078809"/>
              <a:ext cx="974055" cy="731860"/>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智能高效的管理平台</a:t>
              </a:r>
              <a:endParaRPr lang="en-US" altLang="zh-CN" sz="1200" b="1" kern="0" dirty="0">
                <a:solidFill>
                  <a:prstClr val="white"/>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人脸考勤</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消息推送</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班牌发布</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在线巡课</a:t>
              </a:r>
            </a:p>
          </p:txBody>
        </p:sp>
        <p:sp>
          <p:nvSpPr>
            <p:cNvPr id="85" name="椭圆 84"/>
            <p:cNvSpPr/>
            <p:nvPr/>
          </p:nvSpPr>
          <p:spPr>
            <a:xfrm>
              <a:off x="3297525" y="5124204"/>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课堂行为表现数据</a:t>
              </a:r>
            </a:p>
          </p:txBody>
        </p:sp>
        <p:pic>
          <p:nvPicPr>
            <p:cNvPr id="86" name="Picture 2" descr="D:\KeyShot 6\Renderings\untitled.18253.pn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l="21896" t="14151" r="19288" b="18020"/>
            <a:stretch/>
          </p:blipFill>
          <p:spPr bwMode="auto">
            <a:xfrm>
              <a:off x="3437907" y="4796488"/>
              <a:ext cx="318739" cy="339980"/>
            </a:xfrm>
            <a:prstGeom prst="rect">
              <a:avLst/>
            </a:prstGeom>
            <a:noFill/>
            <a:extLst>
              <a:ext uri="{909E8E84-426E-40DD-AFC4-6F175D3DCCD1}">
                <a14:hiddenFill xmlns:a14="http://schemas.microsoft.com/office/drawing/2010/main">
                  <a:solidFill>
                    <a:srgbClr val="FFFFFF"/>
                  </a:solidFill>
                </a14:hiddenFill>
              </a:ext>
            </a:extLst>
          </p:spPr>
        </p:pic>
        <p:sp>
          <p:nvSpPr>
            <p:cNvPr id="87" name="椭圆 86"/>
            <p:cNvSpPr/>
            <p:nvPr/>
          </p:nvSpPr>
          <p:spPr>
            <a:xfrm>
              <a:off x="4862687" y="3309955"/>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教学视频资源获取</a:t>
              </a:r>
            </a:p>
          </p:txBody>
        </p:sp>
        <p:pic>
          <p:nvPicPr>
            <p:cNvPr id="88" name="图片 8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4866171" y="3619442"/>
              <a:ext cx="553221" cy="383567"/>
            </a:xfrm>
            <a:prstGeom prst="rect">
              <a:avLst/>
            </a:prstGeom>
          </p:spPr>
        </p:pic>
        <p:cxnSp>
          <p:nvCxnSpPr>
            <p:cNvPr id="89" name="直接箭头连接符 88"/>
            <p:cNvCxnSpPr/>
            <p:nvPr/>
          </p:nvCxnSpPr>
          <p:spPr>
            <a:xfrm flipV="1">
              <a:off x="5268357" y="3801633"/>
              <a:ext cx="313427" cy="1"/>
            </a:xfrm>
            <a:prstGeom prst="straightConnector1">
              <a:avLst/>
            </a:prstGeom>
            <a:noFill/>
            <a:ln w="9525" cap="flat" cmpd="sng" algn="ctr">
              <a:solidFill>
                <a:srgbClr val="0070C0"/>
              </a:solidFill>
              <a:prstDash val="solid"/>
              <a:tailEnd type="arrow"/>
            </a:ln>
            <a:effectLst/>
          </p:spPr>
        </p:cxnSp>
        <p:cxnSp>
          <p:nvCxnSpPr>
            <p:cNvPr id="90" name="肘形连接符 89"/>
            <p:cNvCxnSpPr>
              <a:stCxn id="86" idx="1"/>
            </p:cNvCxnSpPr>
            <p:nvPr/>
          </p:nvCxnSpPr>
          <p:spPr>
            <a:xfrm rot="10800000">
              <a:off x="3364298" y="4736846"/>
              <a:ext cx="73607" cy="229634"/>
            </a:xfrm>
            <a:prstGeom prst="bentConnector2">
              <a:avLst/>
            </a:prstGeom>
            <a:noFill/>
            <a:ln w="9525" cap="flat" cmpd="sng" algn="ctr">
              <a:solidFill>
                <a:srgbClr val="0070C0"/>
              </a:solidFill>
              <a:prstDash val="solid"/>
              <a:tailEnd type="arrow"/>
            </a:ln>
            <a:effectLst/>
          </p:spPr>
        </p:cxnSp>
        <p:cxnSp>
          <p:nvCxnSpPr>
            <p:cNvPr id="91" name="肘形连接符 90"/>
            <p:cNvCxnSpPr>
              <a:stCxn id="86" idx="3"/>
              <a:endCxn id="84" idx="2"/>
            </p:cNvCxnSpPr>
            <p:nvPr/>
          </p:nvCxnSpPr>
          <p:spPr>
            <a:xfrm flipV="1">
              <a:off x="3756646" y="4810669"/>
              <a:ext cx="519146" cy="155808"/>
            </a:xfrm>
            <a:prstGeom prst="bentConnector2">
              <a:avLst/>
            </a:prstGeom>
            <a:noFill/>
            <a:ln w="9525" cap="flat" cmpd="sng" algn="ctr">
              <a:solidFill>
                <a:srgbClr val="0070C0"/>
              </a:solidFill>
              <a:prstDash val="solid"/>
              <a:tailEnd type="arrow"/>
            </a:ln>
            <a:effectLst/>
          </p:spPr>
        </p:cxnSp>
        <p:cxnSp>
          <p:nvCxnSpPr>
            <p:cNvPr id="92" name="肘形连接符 91"/>
            <p:cNvCxnSpPr>
              <a:stCxn id="86" idx="3"/>
              <a:endCxn id="62" idx="2"/>
            </p:cNvCxnSpPr>
            <p:nvPr/>
          </p:nvCxnSpPr>
          <p:spPr>
            <a:xfrm flipV="1">
              <a:off x="3756645" y="3625577"/>
              <a:ext cx="185899" cy="1340898"/>
            </a:xfrm>
            <a:prstGeom prst="bentConnector3">
              <a:avLst>
                <a:gd name="adj1" fmla="val -7642"/>
              </a:avLst>
            </a:prstGeom>
            <a:noFill/>
            <a:ln w="9525" cap="flat" cmpd="sng" algn="ctr">
              <a:solidFill>
                <a:srgbClr val="0070C0"/>
              </a:solidFill>
              <a:prstDash val="solid"/>
              <a:tailEnd type="arrow"/>
            </a:ln>
            <a:effectLst/>
          </p:spPr>
        </p:cxnSp>
        <p:cxnSp>
          <p:nvCxnSpPr>
            <p:cNvPr id="93" name="肘形连接符 92"/>
            <p:cNvCxnSpPr/>
            <p:nvPr/>
          </p:nvCxnSpPr>
          <p:spPr>
            <a:xfrm rot="10800000" flipV="1">
              <a:off x="4637431" y="3811226"/>
              <a:ext cx="303750" cy="261982"/>
            </a:xfrm>
            <a:prstGeom prst="bentConnector2">
              <a:avLst/>
            </a:prstGeom>
            <a:noFill/>
            <a:ln w="9525" cap="flat" cmpd="sng" algn="ctr">
              <a:solidFill>
                <a:srgbClr val="0070C0"/>
              </a:solidFill>
              <a:prstDash val="solid"/>
              <a:tailEnd type="arrow"/>
            </a:ln>
            <a:effectLst/>
          </p:spPr>
        </p:cxnSp>
        <p:cxnSp>
          <p:nvCxnSpPr>
            <p:cNvPr id="94" name="肘形连接符 93"/>
            <p:cNvCxnSpPr>
              <a:stCxn id="71" idx="3"/>
            </p:cNvCxnSpPr>
            <p:nvPr/>
          </p:nvCxnSpPr>
          <p:spPr>
            <a:xfrm>
              <a:off x="5408065" y="2868789"/>
              <a:ext cx="819623" cy="258417"/>
            </a:xfrm>
            <a:prstGeom prst="bentConnector3">
              <a:avLst>
                <a:gd name="adj1" fmla="val 50000"/>
              </a:avLst>
            </a:prstGeom>
            <a:noFill/>
            <a:ln w="9525" cap="flat" cmpd="sng" algn="ctr">
              <a:solidFill>
                <a:sysClr val="window" lastClr="FFFFFF">
                  <a:lumMod val="50000"/>
                </a:sysClr>
              </a:solidFill>
              <a:prstDash val="solid"/>
              <a:headEnd type="oval" w="med" len="med"/>
              <a:tailEnd type="oval" w="med" len="med"/>
            </a:ln>
            <a:effectLst/>
          </p:spPr>
        </p:cxnSp>
        <p:pic>
          <p:nvPicPr>
            <p:cNvPr id="95" name="图片 94"/>
            <p:cNvPicPr/>
            <p:nvPr/>
          </p:nvPicPr>
          <p:blipFill>
            <a:blip r:embed="rId17"/>
            <a:stretch>
              <a:fillRect/>
            </a:stretch>
          </p:blipFill>
          <p:spPr>
            <a:xfrm>
              <a:off x="5449707" y="1774947"/>
              <a:ext cx="1195600" cy="102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4143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4927" y="843123"/>
            <a:ext cx="311994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3</a:t>
            </a:r>
            <a:r>
              <a:rPr lang="zh-CN" altLang="en-US" b="1" kern="0" dirty="0">
                <a:solidFill>
                  <a:srgbClr val="C00000"/>
                </a:solidFill>
                <a:latin typeface="微软雅黑" panose="020B0503020204020204" pitchFamily="34" charset="-122"/>
                <a:ea typeface="微软雅黑" panose="020B0503020204020204" pitchFamily="34" charset="-122"/>
              </a:rPr>
              <a:t>、赛名师智慧课堂整体设计</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68" y="1357712"/>
            <a:ext cx="6801137" cy="4807553"/>
          </a:xfrm>
          <a:prstGeom prst="rect">
            <a:avLst/>
          </a:prstGeom>
        </p:spPr>
      </p:pic>
      <p:pic>
        <p:nvPicPr>
          <p:cNvPr id="10"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8528001" y="2680943"/>
            <a:ext cx="600979" cy="24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0"/>
          <p:cNvSpPr/>
          <p:nvPr/>
        </p:nvSpPr>
        <p:spPr>
          <a:xfrm>
            <a:off x="6393657" y="2803869"/>
            <a:ext cx="724028" cy="100740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12" name="组合 11"/>
          <p:cNvGrpSpPr/>
          <p:nvPr/>
        </p:nvGrpSpPr>
        <p:grpSpPr>
          <a:xfrm>
            <a:off x="2578202" y="3920923"/>
            <a:ext cx="606823" cy="503297"/>
            <a:chOff x="10013581" y="1716259"/>
            <a:chExt cx="878774" cy="655967"/>
          </a:xfrm>
        </p:grpSpPr>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4" name="椭圆 13"/>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sp>
        <p:nvSpPr>
          <p:cNvPr id="15" name="椭圆 14"/>
          <p:cNvSpPr/>
          <p:nvPr/>
        </p:nvSpPr>
        <p:spPr>
          <a:xfrm>
            <a:off x="6153830" y="1973803"/>
            <a:ext cx="606823"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16" name="组合 15"/>
          <p:cNvGrpSpPr/>
          <p:nvPr/>
        </p:nvGrpSpPr>
        <p:grpSpPr>
          <a:xfrm>
            <a:off x="4111147" y="3920924"/>
            <a:ext cx="331839" cy="374334"/>
            <a:chOff x="3036370" y="3247867"/>
            <a:chExt cx="480554" cy="487885"/>
          </a:xfrm>
        </p:grpSpPr>
        <p:pic>
          <p:nvPicPr>
            <p:cNvPr id="17" name="图片 16"/>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8" name="椭圆 17"/>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grpSp>
        <p:nvGrpSpPr>
          <p:cNvPr id="19" name="组合 18"/>
          <p:cNvGrpSpPr/>
          <p:nvPr/>
        </p:nvGrpSpPr>
        <p:grpSpPr>
          <a:xfrm>
            <a:off x="6167027" y="3538114"/>
            <a:ext cx="331839" cy="374334"/>
            <a:chOff x="5366837" y="3024138"/>
            <a:chExt cx="480554" cy="487885"/>
          </a:xfrm>
        </p:grpSpPr>
        <p:pic>
          <p:nvPicPr>
            <p:cNvPr id="20" name="图片 19"/>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21" name="椭圆 20"/>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cxnSp>
        <p:nvCxnSpPr>
          <p:cNvPr id="22" name="直接连接符 21"/>
          <p:cNvCxnSpPr/>
          <p:nvPr/>
        </p:nvCxnSpPr>
        <p:spPr>
          <a:xfrm>
            <a:off x="6767639" y="2164463"/>
            <a:ext cx="2014359" cy="3904"/>
          </a:xfrm>
          <a:prstGeom prst="line">
            <a:avLst/>
          </a:prstGeom>
          <a:noFill/>
          <a:ln w="28575" cap="flat" cmpd="sng" algn="ctr">
            <a:solidFill>
              <a:srgbClr val="4472C4">
                <a:lumMod val="75000"/>
              </a:srgbClr>
            </a:solidFill>
            <a:prstDash val="solid"/>
            <a:miter lim="800000"/>
            <a:headEnd type="oval" w="med" len="med"/>
          </a:ln>
          <a:effectLst/>
        </p:spPr>
      </p:cxnSp>
      <p:cxnSp>
        <p:nvCxnSpPr>
          <p:cNvPr id="23" name="直接连接符 22"/>
          <p:cNvCxnSpPr/>
          <p:nvPr/>
        </p:nvCxnSpPr>
        <p:spPr>
          <a:xfrm>
            <a:off x="8771203" y="2177479"/>
            <a:ext cx="0" cy="300977"/>
          </a:xfrm>
          <a:prstGeom prst="line">
            <a:avLst/>
          </a:prstGeom>
          <a:noFill/>
          <a:ln w="28575" cap="flat" cmpd="sng" algn="ctr">
            <a:solidFill>
              <a:srgbClr val="4472C4">
                <a:lumMod val="75000"/>
              </a:srgbClr>
            </a:solidFill>
            <a:prstDash val="solid"/>
            <a:miter lim="800000"/>
            <a:tailEnd type="oval" w="med" len="med"/>
          </a:ln>
          <a:effectLst/>
        </p:spPr>
      </p:cxnSp>
      <p:cxnSp>
        <p:nvCxnSpPr>
          <p:cNvPr id="24" name="直接连接符 23"/>
          <p:cNvCxnSpPr/>
          <p:nvPr/>
        </p:nvCxnSpPr>
        <p:spPr>
          <a:xfrm>
            <a:off x="2881611" y="4424219"/>
            <a:ext cx="0" cy="667288"/>
          </a:xfrm>
          <a:prstGeom prst="line">
            <a:avLst/>
          </a:prstGeom>
          <a:noFill/>
          <a:ln w="28575" cap="flat" cmpd="sng" algn="ctr">
            <a:solidFill>
              <a:srgbClr val="4472C4">
                <a:lumMod val="75000"/>
              </a:srgbClr>
            </a:solidFill>
            <a:prstDash val="solid"/>
            <a:miter lim="800000"/>
            <a:headEnd type="oval" w="med" len="med"/>
          </a:ln>
          <a:effectLst/>
        </p:spPr>
      </p:cxnSp>
      <p:cxnSp>
        <p:nvCxnSpPr>
          <p:cNvPr id="25" name="直接连接符 24"/>
          <p:cNvCxnSpPr/>
          <p:nvPr/>
        </p:nvCxnSpPr>
        <p:spPr>
          <a:xfrm>
            <a:off x="2881611" y="5109496"/>
            <a:ext cx="5889592" cy="0"/>
          </a:xfrm>
          <a:prstGeom prst="line">
            <a:avLst/>
          </a:prstGeom>
          <a:noFill/>
          <a:ln w="28575" cap="flat" cmpd="sng" algn="ctr">
            <a:solidFill>
              <a:srgbClr val="4472C4">
                <a:lumMod val="75000"/>
              </a:srgbClr>
            </a:solidFill>
            <a:prstDash val="solid"/>
            <a:miter lim="800000"/>
          </a:ln>
          <a:effectLst/>
        </p:spPr>
      </p:cxnSp>
      <p:cxnSp>
        <p:nvCxnSpPr>
          <p:cNvPr id="29" name="直接连接符 28"/>
          <p:cNvCxnSpPr/>
          <p:nvPr/>
        </p:nvCxnSpPr>
        <p:spPr>
          <a:xfrm flipV="1">
            <a:off x="8781996" y="3394961"/>
            <a:ext cx="0" cy="1720530"/>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31" name="直接连接符 30"/>
          <p:cNvCxnSpPr/>
          <p:nvPr/>
        </p:nvCxnSpPr>
        <p:spPr>
          <a:xfrm flipV="1">
            <a:off x="4284945" y="2803868"/>
            <a:ext cx="0" cy="1117054"/>
          </a:xfrm>
          <a:prstGeom prst="line">
            <a:avLst/>
          </a:prstGeom>
          <a:noFill/>
          <a:ln w="28575" cap="flat" cmpd="sng" algn="ctr">
            <a:solidFill>
              <a:srgbClr val="2A9995"/>
            </a:solidFill>
            <a:prstDash val="solid"/>
            <a:miter lim="800000"/>
            <a:headEnd type="oval" w="med" len="med"/>
            <a:tailEnd type="none"/>
          </a:ln>
          <a:effectLst/>
        </p:spPr>
      </p:cxnSp>
      <p:cxnSp>
        <p:nvCxnSpPr>
          <p:cNvPr id="33" name="直接连接符 32"/>
          <p:cNvCxnSpPr/>
          <p:nvPr/>
        </p:nvCxnSpPr>
        <p:spPr>
          <a:xfrm>
            <a:off x="4284945" y="2793167"/>
            <a:ext cx="4194832" cy="0"/>
          </a:xfrm>
          <a:prstGeom prst="line">
            <a:avLst/>
          </a:prstGeom>
          <a:noFill/>
          <a:ln w="28575" cap="flat" cmpd="sng" algn="ctr">
            <a:solidFill>
              <a:srgbClr val="2A9995"/>
            </a:solidFill>
            <a:prstDash val="solid"/>
            <a:miter lim="800000"/>
            <a:headEnd w="sm" len="sm"/>
            <a:tailEnd type="oval" w="med" len="med"/>
          </a:ln>
          <a:effectLst/>
        </p:spPr>
      </p:cxnSp>
      <p:cxnSp>
        <p:nvCxnSpPr>
          <p:cNvPr id="34" name="直接连接符 33"/>
          <p:cNvCxnSpPr/>
          <p:nvPr/>
        </p:nvCxnSpPr>
        <p:spPr>
          <a:xfrm>
            <a:off x="6514416" y="3749806"/>
            <a:ext cx="2096901" cy="0"/>
          </a:xfrm>
          <a:prstGeom prst="line">
            <a:avLst/>
          </a:prstGeom>
          <a:noFill/>
          <a:ln w="28575" cap="flat" cmpd="sng" algn="ctr">
            <a:solidFill>
              <a:srgbClr val="2A9995"/>
            </a:solidFill>
            <a:prstDash val="solid"/>
            <a:miter lim="800000"/>
            <a:headEnd type="oval" w="med" len="med"/>
          </a:ln>
          <a:effectLst/>
        </p:spPr>
      </p:cxnSp>
      <p:cxnSp>
        <p:nvCxnSpPr>
          <p:cNvPr id="35" name="直接连接符 34"/>
          <p:cNvCxnSpPr/>
          <p:nvPr/>
        </p:nvCxnSpPr>
        <p:spPr>
          <a:xfrm flipV="1">
            <a:off x="8611316" y="3341478"/>
            <a:ext cx="0" cy="408329"/>
          </a:xfrm>
          <a:prstGeom prst="line">
            <a:avLst/>
          </a:prstGeom>
          <a:noFill/>
          <a:ln w="28575" cap="flat" cmpd="sng" algn="ctr">
            <a:solidFill>
              <a:srgbClr val="2A9995"/>
            </a:solidFill>
            <a:prstDash val="solid"/>
            <a:miter lim="800000"/>
            <a:tailEnd type="oval" w="med" len="med"/>
          </a:ln>
          <a:effectLst/>
        </p:spPr>
      </p:cxnSp>
      <p:sp>
        <p:nvSpPr>
          <p:cNvPr id="36" name="文本框 47"/>
          <p:cNvSpPr>
            <a:spLocks noChangeArrowheads="1"/>
          </p:cNvSpPr>
          <p:nvPr/>
        </p:nvSpPr>
        <p:spPr bwMode="auto">
          <a:xfrm>
            <a:off x="5673419" y="2469591"/>
            <a:ext cx="1222744"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二代学生人脸抓拍机</a:t>
            </a:r>
          </a:p>
        </p:txBody>
      </p:sp>
      <p:sp>
        <p:nvSpPr>
          <p:cNvPr id="37" name="文本框 47"/>
          <p:cNvSpPr>
            <a:spLocks noChangeArrowheads="1"/>
          </p:cNvSpPr>
          <p:nvPr/>
        </p:nvSpPr>
        <p:spPr bwMode="auto">
          <a:xfrm>
            <a:off x="2143955" y="3695860"/>
            <a:ext cx="1574204"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a:t>
            </a:r>
            <a:r>
              <a:rPr lang="en-US" altLang="zh-CN" sz="900" b="1" kern="0" dirty="0">
                <a:solidFill>
                  <a:sysClr val="window" lastClr="FFFFFF"/>
                </a:solidFill>
                <a:latin typeface="微软雅黑" pitchFamily="34" charset="-122"/>
                <a:ea typeface="微软雅黑" pitchFamily="34" charset="-122"/>
                <a:sym typeface="微软雅黑" pitchFamily="34" charset="-122"/>
              </a:rPr>
              <a:t>4K</a:t>
            </a:r>
            <a:r>
              <a:rPr lang="zh-CN" altLang="en-US" sz="900" b="1" kern="0" dirty="0">
                <a:solidFill>
                  <a:sysClr val="window" lastClr="FFFFFF"/>
                </a:solidFill>
                <a:latin typeface="微软雅黑" pitchFamily="34" charset="-122"/>
                <a:ea typeface="微软雅黑" pitchFamily="34" charset="-122"/>
                <a:sym typeface="微软雅黑" pitchFamily="34" charset="-122"/>
              </a:rPr>
              <a:t>深眸摄像机（</a:t>
            </a:r>
            <a:r>
              <a:rPr lang="en-US" altLang="zh-CN" sz="900" b="1" kern="0" dirty="0" err="1">
                <a:solidFill>
                  <a:sysClr val="window" lastClr="FFFFFF"/>
                </a:solidFill>
                <a:latin typeface="微软雅黑" pitchFamily="34" charset="-122"/>
                <a:ea typeface="微软雅黑" pitchFamily="34" charset="-122"/>
                <a:sym typeface="微软雅黑" pitchFamily="34" charset="-122"/>
              </a:rPr>
              <a:t>poe</a:t>
            </a:r>
            <a:r>
              <a:rPr lang="zh-CN" altLang="en-US" sz="900" b="1" kern="0" dirty="0">
                <a:solidFill>
                  <a:sysClr val="window" lastClr="FFFFFF"/>
                </a:solidFill>
                <a:latin typeface="微软雅黑" pitchFamily="34" charset="-122"/>
                <a:ea typeface="微软雅黑" pitchFamily="34" charset="-122"/>
                <a:sym typeface="微软雅黑" pitchFamily="34" charset="-122"/>
              </a:rPr>
              <a:t>）</a:t>
            </a:r>
          </a:p>
        </p:txBody>
      </p:sp>
      <p:sp>
        <p:nvSpPr>
          <p:cNvPr id="38" name="文本框 47"/>
          <p:cNvSpPr>
            <a:spLocks noChangeArrowheads="1"/>
          </p:cNvSpPr>
          <p:nvPr/>
        </p:nvSpPr>
        <p:spPr bwMode="auto">
          <a:xfrm>
            <a:off x="5999981" y="3924462"/>
            <a:ext cx="742923"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教师拾音器</a:t>
            </a:r>
          </a:p>
        </p:txBody>
      </p:sp>
      <p:sp>
        <p:nvSpPr>
          <p:cNvPr id="39" name="文本框 47"/>
          <p:cNvSpPr>
            <a:spLocks noChangeArrowheads="1"/>
          </p:cNvSpPr>
          <p:nvPr/>
        </p:nvSpPr>
        <p:spPr bwMode="auto">
          <a:xfrm>
            <a:off x="3991461" y="4327054"/>
            <a:ext cx="742923"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学生拾音器</a:t>
            </a:r>
          </a:p>
        </p:txBody>
      </p:sp>
      <p:sp>
        <p:nvSpPr>
          <p:cNvPr id="40" name="矩形 39"/>
          <p:cNvSpPr/>
          <p:nvPr/>
        </p:nvSpPr>
        <p:spPr>
          <a:xfrm>
            <a:off x="5379151" y="5423415"/>
            <a:ext cx="6471551" cy="795291"/>
          </a:xfrm>
          <a:prstGeom prst="rect">
            <a:avLst/>
          </a:prstGeom>
        </p:spPr>
        <p:txBody>
          <a:bodyPr wrap="square" lIns="71320" tIns="35660" rIns="71320" bIns="35660">
            <a:spAutoFit/>
          </a:bodyPr>
          <a:lstStyle/>
          <a:p>
            <a:pPr defTabSz="713204">
              <a:defRPr/>
            </a:pPr>
            <a:r>
              <a:rPr lang="zh-CN" altLang="en-US" sz="1500" b="1" kern="0" dirty="0">
                <a:latin typeface="微软雅黑" panose="020B0503020204020204" pitchFamily="34" charset="-122"/>
                <a:ea typeface="微软雅黑" panose="020B0503020204020204" pitchFamily="34" charset="-122"/>
              </a:rPr>
              <a:t>说明</a:t>
            </a:r>
            <a:endParaRPr lang="en-US" altLang="zh-CN" sz="1500" b="1"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600" kern="0" dirty="0">
                <a:latin typeface="微软雅黑" panose="020B0503020204020204" pitchFamily="34" charset="-122"/>
                <a:ea typeface="微软雅黑" panose="020B0503020204020204" pitchFamily="34" charset="-122"/>
              </a:rPr>
              <a:t>教师摄像机：</a:t>
            </a:r>
            <a:r>
              <a:rPr lang="en-US" altLang="zh-CN" sz="1600" kern="0" dirty="0">
                <a:latin typeface="微软雅黑" panose="020B0503020204020204" pitchFamily="34" charset="-122"/>
                <a:ea typeface="微软雅黑" panose="020B0503020204020204" pitchFamily="34" charset="-122"/>
              </a:rPr>
              <a:t>4K</a:t>
            </a:r>
            <a:r>
              <a:rPr lang="zh-CN" altLang="en-US" sz="1600" kern="0" dirty="0">
                <a:latin typeface="微软雅黑" panose="020B0503020204020204" pitchFamily="34" charset="-122"/>
                <a:ea typeface="微软雅黑" panose="020B0503020204020204" pitchFamily="34" charset="-122"/>
              </a:rPr>
              <a:t>深眸摄像机（</a:t>
            </a:r>
            <a:r>
              <a:rPr lang="en-US" altLang="zh-CN" sz="1600" kern="0" dirty="0" err="1">
                <a:latin typeface="微软雅黑" panose="020B0503020204020204" pitchFamily="34" charset="-122"/>
                <a:ea typeface="微软雅黑" panose="020B0503020204020204" pitchFamily="34" charset="-122"/>
              </a:rPr>
              <a:t>poe</a:t>
            </a:r>
            <a:r>
              <a:rPr lang="zh-CN" altLang="en-US" sz="1600" kern="0" dirty="0">
                <a:latin typeface="微软雅黑" panose="020B0503020204020204" pitchFamily="34" charset="-122"/>
                <a:ea typeface="微软雅黑" panose="020B0503020204020204" pitchFamily="34" charset="-122"/>
              </a:rPr>
              <a:t>）或者</a:t>
            </a:r>
            <a:r>
              <a:rPr lang="en-US" altLang="zh-CN" sz="1600" kern="0" dirty="0">
                <a:latin typeface="微软雅黑" panose="020B0503020204020204" pitchFamily="34" charset="-122"/>
                <a:ea typeface="微软雅黑" panose="020B0503020204020204" pitchFamily="34" charset="-122"/>
              </a:rPr>
              <a:t>4K EPTZ</a:t>
            </a:r>
            <a:r>
              <a:rPr lang="zh-CN" altLang="en-US" sz="1600" kern="0" dirty="0">
                <a:latin typeface="微软雅黑" panose="020B0503020204020204" pitchFamily="34" charset="-122"/>
                <a:ea typeface="微软雅黑" panose="020B0503020204020204" pitchFamily="34" charset="-122"/>
              </a:rPr>
              <a:t>摄像机，</a:t>
            </a:r>
            <a:endParaRPr lang="en-US" altLang="zh-CN" sz="1600"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600"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sz="1600" kern="0" dirty="0">
              <a:latin typeface="微软雅黑" panose="020B0503020204020204" pitchFamily="34" charset="-122"/>
              <a:ea typeface="微软雅黑" panose="020B0503020204020204" pitchFamily="34" charset="-122"/>
            </a:endParaRPr>
          </a:p>
        </p:txBody>
      </p:sp>
      <p:pic>
        <p:nvPicPr>
          <p:cNvPr id="41"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6250960" y="2014959"/>
            <a:ext cx="419547" cy="402755"/>
          </a:xfrm>
          <a:prstGeom prst="rect">
            <a:avLst/>
          </a:prstGeom>
          <a:noFill/>
          <a:extLst>
            <a:ext uri="{909E8E84-426E-40DD-AFC4-6F175D3DCCD1}">
              <a14:hiddenFill xmlns:a14="http://schemas.microsoft.com/office/drawing/2010/main">
                <a:solidFill>
                  <a:srgbClr val="FFFFFF"/>
                </a:solidFill>
              </a14:hiddenFill>
            </a:ext>
          </a:extLst>
        </p:spPr>
      </p:pic>
      <p:sp>
        <p:nvSpPr>
          <p:cNvPr id="42" name="椭圆 41"/>
          <p:cNvSpPr/>
          <p:nvPr/>
        </p:nvSpPr>
        <p:spPr>
          <a:xfrm>
            <a:off x="5818095" y="2920298"/>
            <a:ext cx="537247"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43" name="文本框 47"/>
          <p:cNvSpPr>
            <a:spLocks noChangeArrowheads="1"/>
          </p:cNvSpPr>
          <p:nvPr/>
        </p:nvSpPr>
        <p:spPr bwMode="auto">
          <a:xfrm>
            <a:off x="5210437" y="3034569"/>
            <a:ext cx="638852"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教师电脑</a:t>
            </a:r>
          </a:p>
        </p:txBody>
      </p:sp>
      <p:sp>
        <p:nvSpPr>
          <p:cNvPr id="44" name="文本框 47"/>
          <p:cNvSpPr>
            <a:spLocks noChangeArrowheads="1"/>
          </p:cNvSpPr>
          <p:nvPr/>
        </p:nvSpPr>
        <p:spPr bwMode="auto">
          <a:xfrm>
            <a:off x="7132201" y="3180626"/>
            <a:ext cx="640668" cy="349015"/>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smtClean="0">
                <a:solidFill>
                  <a:sysClr val="window" lastClr="FFFFFF"/>
                </a:solidFill>
                <a:latin typeface="微软雅黑" pitchFamily="34" charset="-122"/>
                <a:ea typeface="微软雅黑" pitchFamily="34" charset="-122"/>
                <a:sym typeface="微软雅黑" pitchFamily="34" charset="-122"/>
              </a:rPr>
              <a:t>电子技术应用白板</a:t>
            </a:r>
            <a:endParaRPr lang="zh-CN" altLang="en-US" sz="900" b="1" kern="0" dirty="0">
              <a:solidFill>
                <a:sysClr val="window" lastClr="FFFFFF"/>
              </a:solidFill>
              <a:latin typeface="微软雅黑" pitchFamily="34" charset="-122"/>
              <a:ea typeface="微软雅黑" pitchFamily="34" charset="-122"/>
              <a:sym typeface="微软雅黑" pitchFamily="34" charset="-122"/>
            </a:endParaRPr>
          </a:p>
        </p:txBody>
      </p:sp>
      <p:pic>
        <p:nvPicPr>
          <p:cNvPr id="46"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0117" y="3398577"/>
            <a:ext cx="129003" cy="99763"/>
          </a:xfrm>
          <a:prstGeom prst="rect">
            <a:avLst/>
          </a:prstGeom>
          <a:noFill/>
          <a:extLst>
            <a:ext uri="{909E8E84-426E-40DD-AFC4-6F175D3DCCD1}">
              <a14:hiddenFill xmlns:a14="http://schemas.microsoft.com/office/drawing/2010/main">
                <a:solidFill>
                  <a:srgbClr val="FFFFFF"/>
                </a:solidFill>
              </a14:hiddenFill>
            </a:ext>
          </a:extLst>
        </p:spPr>
      </p:pic>
      <p:sp>
        <p:nvSpPr>
          <p:cNvPr id="47" name="椭圆 46"/>
          <p:cNvSpPr/>
          <p:nvPr/>
        </p:nvSpPr>
        <p:spPr>
          <a:xfrm>
            <a:off x="6156856" y="3346375"/>
            <a:ext cx="251321" cy="205223"/>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pic>
        <p:nvPicPr>
          <p:cNvPr id="48" name="Picture 13" descr="C:\Users\yun.ma\Desktop\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5277" y="2924183"/>
            <a:ext cx="552835" cy="934295"/>
          </a:xfrm>
          <a:prstGeom prst="rect">
            <a:avLst/>
          </a:prstGeom>
          <a:noFill/>
          <a:extLst>
            <a:ext uri="{909E8E84-426E-40DD-AFC4-6F175D3DCCD1}">
              <a14:hiddenFill xmlns:a14="http://schemas.microsoft.com/office/drawing/2010/main">
                <a:solidFill>
                  <a:srgbClr val="FFFFFF"/>
                </a:solidFill>
              </a14:hiddenFill>
            </a:ext>
          </a:extLst>
        </p:spPr>
      </p:pic>
      <p:sp>
        <p:nvSpPr>
          <p:cNvPr id="49" name="椭圆 48"/>
          <p:cNvSpPr/>
          <p:nvPr/>
        </p:nvSpPr>
        <p:spPr>
          <a:xfrm>
            <a:off x="4763637" y="3571182"/>
            <a:ext cx="284105" cy="261485"/>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50" name="文本框 47"/>
          <p:cNvSpPr>
            <a:spLocks noChangeArrowheads="1"/>
          </p:cNvSpPr>
          <p:nvPr/>
        </p:nvSpPr>
        <p:spPr bwMode="auto">
          <a:xfrm>
            <a:off x="4604324" y="3885476"/>
            <a:ext cx="685861"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平板电脑</a:t>
            </a:r>
          </a:p>
        </p:txBody>
      </p:sp>
      <p:pic>
        <p:nvPicPr>
          <p:cNvPr id="51" name="Picture 15" descr="C:\Users\yun.ma\Desktop\企业微信截图_1529551091168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1002" y="3885842"/>
            <a:ext cx="434223" cy="530716"/>
          </a:xfrm>
          <a:prstGeom prst="rect">
            <a:avLst/>
          </a:prstGeom>
          <a:noFill/>
          <a:extLst>
            <a:ext uri="{909E8E84-426E-40DD-AFC4-6F175D3DCCD1}">
              <a14:hiddenFill xmlns:a14="http://schemas.microsoft.com/office/drawing/2010/main">
                <a:solidFill>
                  <a:srgbClr val="FFFFFF"/>
                </a:solidFill>
              </a14:hiddenFill>
            </a:ext>
          </a:extLst>
        </p:spPr>
      </p:pic>
      <p:sp>
        <p:nvSpPr>
          <p:cNvPr id="52" name="椭圆 51"/>
          <p:cNvSpPr/>
          <p:nvPr/>
        </p:nvSpPr>
        <p:spPr>
          <a:xfrm>
            <a:off x="6752784" y="3790265"/>
            <a:ext cx="636253" cy="719638"/>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53" name="文本框 47"/>
          <p:cNvSpPr>
            <a:spLocks noChangeArrowheads="1"/>
          </p:cNvSpPr>
          <p:nvPr/>
        </p:nvSpPr>
        <p:spPr bwMode="auto">
          <a:xfrm>
            <a:off x="6752783" y="4462702"/>
            <a:ext cx="640668" cy="349015"/>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smtClean="0">
                <a:solidFill>
                  <a:sysClr val="window" lastClr="FFFFFF"/>
                </a:solidFill>
                <a:latin typeface="微软雅黑" pitchFamily="34" charset="-122"/>
                <a:ea typeface="微软雅黑" pitchFamily="34" charset="-122"/>
                <a:sym typeface="微软雅黑" pitchFamily="34" charset="-122"/>
              </a:rPr>
              <a:t>电子技术应用班</a:t>
            </a:r>
            <a:r>
              <a:rPr lang="zh-CN" altLang="en-US" sz="900" b="1" kern="0" dirty="0">
                <a:solidFill>
                  <a:sysClr val="window" lastClr="FFFFFF"/>
                </a:solidFill>
                <a:latin typeface="微软雅黑" pitchFamily="34" charset="-122"/>
                <a:ea typeface="微软雅黑" pitchFamily="34" charset="-122"/>
                <a:sym typeface="微软雅黑" pitchFamily="34" charset="-122"/>
              </a:rPr>
              <a:t>牌</a:t>
            </a:r>
          </a:p>
        </p:txBody>
      </p:sp>
      <p:pic>
        <p:nvPicPr>
          <p:cNvPr id="54"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2773" y="2894157"/>
            <a:ext cx="359743" cy="62355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1338" y="3621007"/>
            <a:ext cx="162015" cy="21216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0439" y="3446978"/>
            <a:ext cx="168712" cy="22093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2978" y="3718256"/>
            <a:ext cx="175505" cy="22982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6029" y="3849224"/>
            <a:ext cx="183091" cy="23976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2881" y="3992883"/>
            <a:ext cx="200025" cy="26193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181" y="306877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380" y="318705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2965" y="328256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6853" y="341145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349" y="349147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4985" y="296661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2349" y="3310835"/>
            <a:ext cx="200025" cy="261938"/>
          </a:xfrm>
          <a:prstGeom prst="rect">
            <a:avLst/>
          </a:prstGeom>
          <a:noFill/>
          <a:extLst>
            <a:ext uri="{909E8E84-426E-40DD-AFC4-6F175D3DCCD1}">
              <a14:hiddenFill xmlns:a14="http://schemas.microsoft.com/office/drawing/2010/main">
                <a:solidFill>
                  <a:srgbClr val="FFFFFF"/>
                </a:solidFill>
              </a14:hiddenFill>
            </a:ext>
          </a:extLst>
        </p:spPr>
      </p:pic>
      <p:sp>
        <p:nvSpPr>
          <p:cNvPr id="67" name="文本框 47"/>
          <p:cNvSpPr>
            <a:spLocks noChangeArrowheads="1"/>
          </p:cNvSpPr>
          <p:nvPr/>
        </p:nvSpPr>
        <p:spPr bwMode="auto">
          <a:xfrm>
            <a:off x="5638784" y="3369438"/>
            <a:ext cx="550989"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翻页笔</a:t>
            </a:r>
          </a:p>
        </p:txBody>
      </p:sp>
    </p:spTree>
    <p:extLst>
      <p:ext uri="{BB962C8B-B14F-4D97-AF65-F5344CB8AC3E}">
        <p14:creationId xmlns:p14="http://schemas.microsoft.com/office/powerpoint/2010/main" val="4240786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4927" y="843123"/>
            <a:ext cx="202266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4</a:t>
            </a:r>
            <a:r>
              <a:rPr lang="zh-CN" altLang="en-US" b="1" kern="0" dirty="0">
                <a:solidFill>
                  <a:srgbClr val="C00000"/>
                </a:solidFill>
                <a:latin typeface="微软雅黑" panose="020B0503020204020204" pitchFamily="34" charset="-122"/>
                <a:ea typeface="微软雅黑" panose="020B0503020204020204" pitchFamily="34" charset="-122"/>
              </a:rPr>
              <a:t>、课程资源开发</a:t>
            </a:r>
          </a:p>
        </p:txBody>
      </p:sp>
      <p:grpSp>
        <p:nvGrpSpPr>
          <p:cNvPr id="9" name="组合 8"/>
          <p:cNvGrpSpPr/>
          <p:nvPr/>
        </p:nvGrpSpPr>
        <p:grpSpPr>
          <a:xfrm>
            <a:off x="563070" y="2026818"/>
            <a:ext cx="7061382" cy="3917955"/>
            <a:chOff x="862517" y="1409961"/>
            <a:chExt cx="9091091" cy="3936463"/>
          </a:xfrm>
        </p:grpSpPr>
        <p:grpSp>
          <p:nvGrpSpPr>
            <p:cNvPr id="10" name="组合 9"/>
            <p:cNvGrpSpPr/>
            <p:nvPr/>
          </p:nvGrpSpPr>
          <p:grpSpPr>
            <a:xfrm>
              <a:off x="862517" y="1409961"/>
              <a:ext cx="7558993" cy="3488863"/>
              <a:chOff x="1186399" y="1914645"/>
              <a:chExt cx="6697969" cy="3962627"/>
            </a:xfrm>
          </p:grpSpPr>
          <p:grpSp>
            <p:nvGrpSpPr>
              <p:cNvPr id="13" name="组合 12"/>
              <p:cNvGrpSpPr/>
              <p:nvPr/>
            </p:nvGrpSpPr>
            <p:grpSpPr>
              <a:xfrm>
                <a:off x="1186399" y="3701190"/>
                <a:ext cx="6697969" cy="2176082"/>
                <a:chOff x="1762463" y="3444842"/>
                <a:chExt cx="5689857" cy="2176082"/>
              </a:xfrm>
              <a:effectLst>
                <a:outerShdw blurRad="76200" dir="18900000" sy="23000" kx="-1200000" algn="bl" rotWithShape="0">
                  <a:prstClr val="black">
                    <a:alpha val="20000"/>
                  </a:prstClr>
                </a:outerShdw>
              </a:effectLst>
            </p:grpSpPr>
            <p:sp>
              <p:nvSpPr>
                <p:cNvPr id="25" name="椭圆 24"/>
                <p:cNvSpPr/>
                <p:nvPr/>
              </p:nvSpPr>
              <p:spPr>
                <a:xfrm>
                  <a:off x="1762463" y="3573016"/>
                  <a:ext cx="5688632" cy="2047908"/>
                </a:xfrm>
                <a:prstGeom prst="ellipse">
                  <a:avLst/>
                </a:prstGeom>
                <a:gradFill flip="none" rotWithShape="1">
                  <a:gsLst>
                    <a:gs pos="91000">
                      <a:sysClr val="window" lastClr="FFFFFF">
                        <a:lumMod val="75000"/>
                      </a:sysClr>
                    </a:gs>
                    <a:gs pos="0">
                      <a:srgbClr val="60A929">
                        <a:alpha val="0"/>
                      </a:srgbClr>
                    </a:gs>
                    <a:gs pos="69000">
                      <a:sysClr val="window" lastClr="FFFFFF">
                        <a:lumMod val="50000"/>
                      </a:sysClr>
                    </a:gs>
                  </a:gsLst>
                  <a:lin ang="5400000" scaled="1"/>
                  <a:tileRect/>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椭圆 28"/>
                <p:cNvSpPr/>
                <p:nvPr/>
              </p:nvSpPr>
              <p:spPr>
                <a:xfrm>
                  <a:off x="1763688" y="3444842"/>
                  <a:ext cx="5688632" cy="2047908"/>
                </a:xfrm>
                <a:prstGeom prst="ellipse">
                  <a:avLst/>
                </a:prstGeom>
                <a:gradFill flip="none" rotWithShape="1">
                  <a:gsLst>
                    <a:gs pos="3000">
                      <a:srgbClr val="60A929">
                        <a:alpha val="0"/>
                      </a:srgbClr>
                    </a:gs>
                    <a:gs pos="72000">
                      <a:sysClr val="window" lastClr="FFFFFF"/>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4" name="矩形 13"/>
              <p:cNvSpPr/>
              <p:nvPr/>
            </p:nvSpPr>
            <p:spPr>
              <a:xfrm>
                <a:off x="1619672" y="1914645"/>
                <a:ext cx="2520280" cy="2880320"/>
              </a:xfrm>
              <a:prstGeom prst="rect">
                <a:avLst/>
              </a:prstGeom>
              <a:gradFill flip="none" rotWithShape="1">
                <a:gsLst>
                  <a:gs pos="100000">
                    <a:srgbClr val="FFC000"/>
                  </a:gs>
                  <a:gs pos="7000">
                    <a:srgbClr val="FB4B05"/>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 name="矩形 6"/>
              <p:cNvSpPr/>
              <p:nvPr/>
            </p:nvSpPr>
            <p:spPr>
              <a:xfrm>
                <a:off x="3509690"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矩形 15"/>
              <p:cNvSpPr/>
              <p:nvPr/>
            </p:nvSpPr>
            <p:spPr>
              <a:xfrm>
                <a:off x="4944727" y="1914645"/>
                <a:ext cx="2520280" cy="2880320"/>
              </a:xfrm>
              <a:prstGeom prst="rect">
                <a:avLst/>
              </a:prstGeom>
              <a:gradFill flip="none" rotWithShape="1">
                <a:gsLst>
                  <a:gs pos="100000">
                    <a:srgbClr val="F4EE00"/>
                  </a:gs>
                  <a:gs pos="20000">
                    <a:srgbClr val="DAA600"/>
                  </a:gs>
                </a:gsLst>
                <a:lin ang="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矩形 6"/>
              <p:cNvSpPr/>
              <p:nvPr/>
            </p:nvSpPr>
            <p:spPr>
              <a:xfrm flipH="1">
                <a:off x="4944727"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矩形 17"/>
              <p:cNvSpPr/>
              <p:nvPr/>
            </p:nvSpPr>
            <p:spPr>
              <a:xfrm>
                <a:off x="3491770" y="2132856"/>
                <a:ext cx="2111492" cy="2880320"/>
              </a:xfrm>
              <a:prstGeom prst="rect">
                <a:avLst/>
              </a:prstGeom>
              <a:gradFill flip="none" rotWithShape="1">
                <a:gsLst>
                  <a:gs pos="100000">
                    <a:srgbClr val="BED016"/>
                  </a:gs>
                  <a:gs pos="0">
                    <a:srgbClr val="8CA414"/>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19" name="直接连接符 18"/>
              <p:cNvCxnSpPr/>
              <p:nvPr/>
            </p:nvCxnSpPr>
            <p:spPr>
              <a:xfrm>
                <a:off x="1737518" y="2535482"/>
                <a:ext cx="1720492" cy="0"/>
              </a:xfrm>
              <a:prstGeom prst="line">
                <a:avLst/>
              </a:prstGeom>
              <a:noFill/>
              <a:ln w="19050" cap="flat" cmpd="sng" algn="ctr">
                <a:solidFill>
                  <a:sysClr val="window" lastClr="FFFFFF"/>
                </a:solidFill>
                <a:prstDash val="sysDash"/>
              </a:ln>
              <a:effectLst/>
            </p:spPr>
          </p:cxnSp>
          <p:sp>
            <p:nvSpPr>
              <p:cNvPr id="20" name="TextBox 19"/>
              <p:cNvSpPr txBox="1"/>
              <p:nvPr/>
            </p:nvSpPr>
            <p:spPr>
              <a:xfrm>
                <a:off x="1786838" y="2103434"/>
                <a:ext cx="151216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校本教材</a:t>
                </a:r>
              </a:p>
            </p:txBody>
          </p:sp>
          <p:cxnSp>
            <p:nvCxnSpPr>
              <p:cNvPr id="21" name="直接连接符 20"/>
              <p:cNvCxnSpPr/>
              <p:nvPr/>
            </p:nvCxnSpPr>
            <p:spPr>
              <a:xfrm>
                <a:off x="3791487" y="2754871"/>
                <a:ext cx="1512168" cy="0"/>
              </a:xfrm>
              <a:prstGeom prst="line">
                <a:avLst/>
              </a:prstGeom>
              <a:noFill/>
              <a:ln w="19050" cap="flat" cmpd="sng" algn="ctr">
                <a:solidFill>
                  <a:sysClr val="window" lastClr="FFFFFF"/>
                </a:solidFill>
                <a:prstDash val="sysDash"/>
              </a:ln>
              <a:effectLst/>
            </p:spPr>
          </p:cxnSp>
          <p:sp>
            <p:nvSpPr>
              <p:cNvPr id="22" name="TextBox 21"/>
              <p:cNvSpPr txBox="1"/>
              <p:nvPr/>
            </p:nvSpPr>
            <p:spPr>
              <a:xfrm>
                <a:off x="3839203" y="2322823"/>
                <a:ext cx="146445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教学</a:t>
                </a:r>
                <a:r>
                  <a:rPr lang="en-US" altLang="zh-CN" sz="1800" b="1" kern="0" dirty="0">
                    <a:solidFill>
                      <a:sysClr val="window" lastClr="FFFFFF"/>
                    </a:solidFill>
                    <a:latin typeface="微软雅黑" pitchFamily="34" charset="-122"/>
                    <a:ea typeface="微软雅黑" pitchFamily="34" charset="-122"/>
                  </a:rPr>
                  <a:t>PPT</a:t>
                </a:r>
              </a:p>
            </p:txBody>
          </p:sp>
          <p:cxnSp>
            <p:nvCxnSpPr>
              <p:cNvPr id="23" name="直接连接符 22"/>
              <p:cNvCxnSpPr/>
              <p:nvPr/>
            </p:nvCxnSpPr>
            <p:spPr>
              <a:xfrm>
                <a:off x="5662816" y="2572789"/>
                <a:ext cx="1668638" cy="0"/>
              </a:xfrm>
              <a:prstGeom prst="line">
                <a:avLst/>
              </a:prstGeom>
              <a:noFill/>
              <a:ln w="19050" cap="flat" cmpd="sng" algn="ctr">
                <a:solidFill>
                  <a:sysClr val="window" lastClr="FFFFFF"/>
                </a:solidFill>
                <a:prstDash val="sysDash"/>
              </a:ln>
              <a:effectLst/>
            </p:spPr>
          </p:cxnSp>
          <p:sp>
            <p:nvSpPr>
              <p:cNvPr id="24" name="TextBox 23"/>
              <p:cNvSpPr txBox="1"/>
              <p:nvPr/>
            </p:nvSpPr>
            <p:spPr>
              <a:xfrm>
                <a:off x="5819286" y="2140742"/>
                <a:ext cx="147830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微课</a:t>
                </a:r>
                <a:endParaRPr lang="zh-CN" altLang="en-US" sz="1800" b="1" kern="0" dirty="0">
                  <a:solidFill>
                    <a:sysClr val="window" lastClr="FFFFFF"/>
                  </a:solidFill>
                  <a:latin typeface="微软雅黑" pitchFamily="34" charset="-122"/>
                  <a:ea typeface="微软雅黑" pitchFamily="34" charset="-122"/>
                </a:endParaRPr>
              </a:p>
            </p:txBody>
          </p:sp>
        </p:grpSp>
        <p:sp>
          <p:nvSpPr>
            <p:cNvPr id="11" name="MH_Title_1"/>
            <p:cNvSpPr txBox="1"/>
            <p:nvPr>
              <p:custDataLst>
                <p:tags r:id="rId1"/>
              </p:custDataLst>
            </p:nvPr>
          </p:nvSpPr>
          <p:spPr>
            <a:xfrm>
              <a:off x="6532546" y="4932351"/>
              <a:ext cx="3421062" cy="414073"/>
            </a:xfrm>
            <a:prstGeom prst="rect">
              <a:avLst/>
            </a:prstGeom>
            <a:noFill/>
            <a:scene3d>
              <a:camera prst="orthographicFront"/>
              <a:lightRig rig="threePt" dir="t"/>
            </a:scene3d>
            <a:sp3d>
              <a:bevelT/>
            </a:sp3d>
          </p:spPr>
          <p:txBody>
            <a:bodyPr anchor="ctr">
              <a:noAutofit/>
            </a:bodyPr>
            <a:lstStyle/>
            <a:p>
              <a:pPr algn="ctr" eaLnBrk="1" fontAlgn="auto" hangingPunct="1">
                <a:lnSpc>
                  <a:spcPct val="150000"/>
                </a:lnSpc>
                <a:spcBef>
                  <a:spcPts val="0"/>
                </a:spcBef>
                <a:spcAft>
                  <a:spcPts val="0"/>
                </a:spcAft>
                <a:defRPr/>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教学资源包</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749" y="2088023"/>
              <a:ext cx="1999394" cy="1717834"/>
            </a:xfrm>
            <a:prstGeom prst="rect">
              <a:avLst/>
            </a:prstGeom>
          </p:spPr>
        </p:pic>
      </p:grpSp>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351" y="2763110"/>
            <a:ext cx="1462705" cy="1685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 name="组合 33"/>
          <p:cNvGrpSpPr/>
          <p:nvPr/>
        </p:nvGrpSpPr>
        <p:grpSpPr>
          <a:xfrm>
            <a:off x="6169131" y="2026818"/>
            <a:ext cx="5493334" cy="3483534"/>
            <a:chOff x="862517" y="1409961"/>
            <a:chExt cx="7558993" cy="3488863"/>
          </a:xfrm>
        </p:grpSpPr>
        <p:grpSp>
          <p:nvGrpSpPr>
            <p:cNvPr id="35" name="组合 34"/>
            <p:cNvGrpSpPr/>
            <p:nvPr/>
          </p:nvGrpSpPr>
          <p:grpSpPr>
            <a:xfrm>
              <a:off x="862517" y="1409961"/>
              <a:ext cx="7558993" cy="3488863"/>
              <a:chOff x="1186399" y="1914645"/>
              <a:chExt cx="6697969" cy="3962627"/>
            </a:xfrm>
          </p:grpSpPr>
          <p:grpSp>
            <p:nvGrpSpPr>
              <p:cNvPr id="39" name="组合 38"/>
              <p:cNvGrpSpPr/>
              <p:nvPr/>
            </p:nvGrpSpPr>
            <p:grpSpPr>
              <a:xfrm>
                <a:off x="1186399" y="3701190"/>
                <a:ext cx="6697969" cy="2176082"/>
                <a:chOff x="1762463" y="3444842"/>
                <a:chExt cx="5689857" cy="2176082"/>
              </a:xfrm>
              <a:effectLst>
                <a:outerShdw blurRad="76200" dir="18900000" sy="23000" kx="-1200000" algn="bl" rotWithShape="0">
                  <a:prstClr val="black">
                    <a:alpha val="20000"/>
                  </a:prstClr>
                </a:outerShdw>
              </a:effectLst>
            </p:grpSpPr>
            <p:sp>
              <p:nvSpPr>
                <p:cNvPr id="52" name="椭圆 51"/>
                <p:cNvSpPr/>
                <p:nvPr/>
              </p:nvSpPr>
              <p:spPr>
                <a:xfrm>
                  <a:off x="1762463" y="3573016"/>
                  <a:ext cx="5688632" cy="2047908"/>
                </a:xfrm>
                <a:prstGeom prst="ellipse">
                  <a:avLst/>
                </a:prstGeom>
                <a:gradFill flip="none" rotWithShape="1">
                  <a:gsLst>
                    <a:gs pos="91000">
                      <a:sysClr val="window" lastClr="FFFFFF">
                        <a:lumMod val="75000"/>
                      </a:sysClr>
                    </a:gs>
                    <a:gs pos="0">
                      <a:srgbClr val="60A929">
                        <a:alpha val="0"/>
                      </a:srgbClr>
                    </a:gs>
                    <a:gs pos="69000">
                      <a:sysClr val="window" lastClr="FFFFFF">
                        <a:lumMod val="50000"/>
                      </a:sysClr>
                    </a:gs>
                  </a:gsLst>
                  <a:lin ang="5400000" scaled="1"/>
                  <a:tileRect/>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椭圆 52"/>
                <p:cNvSpPr/>
                <p:nvPr/>
              </p:nvSpPr>
              <p:spPr>
                <a:xfrm>
                  <a:off x="1763688" y="3444842"/>
                  <a:ext cx="5688632" cy="2047908"/>
                </a:xfrm>
                <a:prstGeom prst="ellipse">
                  <a:avLst/>
                </a:prstGeom>
                <a:gradFill flip="none" rotWithShape="1">
                  <a:gsLst>
                    <a:gs pos="3000">
                      <a:srgbClr val="60A929">
                        <a:alpha val="0"/>
                      </a:srgbClr>
                    </a:gs>
                    <a:gs pos="72000">
                      <a:sysClr val="window" lastClr="FFFFFF"/>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0" name="矩形 39"/>
              <p:cNvSpPr/>
              <p:nvPr/>
            </p:nvSpPr>
            <p:spPr>
              <a:xfrm>
                <a:off x="1619672" y="1914645"/>
                <a:ext cx="2520280" cy="2880320"/>
              </a:xfrm>
              <a:prstGeom prst="rect">
                <a:avLst/>
              </a:prstGeom>
              <a:gradFill flip="none" rotWithShape="1">
                <a:gsLst>
                  <a:gs pos="100000">
                    <a:srgbClr val="FFC000"/>
                  </a:gs>
                  <a:gs pos="7000">
                    <a:srgbClr val="FB4B05"/>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矩形 6"/>
              <p:cNvSpPr/>
              <p:nvPr/>
            </p:nvSpPr>
            <p:spPr>
              <a:xfrm>
                <a:off x="3509690"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矩形 41"/>
              <p:cNvSpPr/>
              <p:nvPr/>
            </p:nvSpPr>
            <p:spPr>
              <a:xfrm>
                <a:off x="4944727" y="1914645"/>
                <a:ext cx="2520280" cy="2880320"/>
              </a:xfrm>
              <a:prstGeom prst="rect">
                <a:avLst/>
              </a:prstGeom>
              <a:gradFill flip="none" rotWithShape="1">
                <a:gsLst>
                  <a:gs pos="100000">
                    <a:srgbClr val="F4EE00"/>
                  </a:gs>
                  <a:gs pos="20000">
                    <a:srgbClr val="DAA600"/>
                  </a:gs>
                </a:gsLst>
                <a:lin ang="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矩形 6"/>
              <p:cNvSpPr/>
              <p:nvPr/>
            </p:nvSpPr>
            <p:spPr>
              <a:xfrm flipH="1">
                <a:off x="4944727"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矩形 43"/>
              <p:cNvSpPr/>
              <p:nvPr/>
            </p:nvSpPr>
            <p:spPr>
              <a:xfrm>
                <a:off x="3491770" y="2132856"/>
                <a:ext cx="2111492" cy="2880320"/>
              </a:xfrm>
              <a:prstGeom prst="rect">
                <a:avLst/>
              </a:prstGeom>
              <a:gradFill flip="none" rotWithShape="1">
                <a:gsLst>
                  <a:gs pos="100000">
                    <a:srgbClr val="BED016"/>
                  </a:gs>
                  <a:gs pos="0">
                    <a:srgbClr val="8CA414"/>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46" name="直接连接符 45"/>
              <p:cNvCxnSpPr/>
              <p:nvPr/>
            </p:nvCxnSpPr>
            <p:spPr>
              <a:xfrm>
                <a:off x="1737518" y="2535482"/>
                <a:ext cx="1720492" cy="0"/>
              </a:xfrm>
              <a:prstGeom prst="line">
                <a:avLst/>
              </a:prstGeom>
              <a:noFill/>
              <a:ln w="19050" cap="flat" cmpd="sng" algn="ctr">
                <a:solidFill>
                  <a:sysClr val="window" lastClr="FFFFFF"/>
                </a:solidFill>
                <a:prstDash val="sysDash"/>
              </a:ln>
              <a:effectLst/>
            </p:spPr>
          </p:cxnSp>
          <p:sp>
            <p:nvSpPr>
              <p:cNvPr id="47" name="TextBox 46"/>
              <p:cNvSpPr txBox="1"/>
              <p:nvPr/>
            </p:nvSpPr>
            <p:spPr>
              <a:xfrm>
                <a:off x="1786838" y="2103434"/>
                <a:ext cx="1512168" cy="4194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案例</a:t>
                </a:r>
                <a:endParaRPr lang="zh-CN" altLang="en-US" sz="1800" b="1" kern="0" dirty="0">
                  <a:solidFill>
                    <a:sysClr val="window" lastClr="FFFFFF"/>
                  </a:solidFill>
                  <a:latin typeface="微软雅黑" pitchFamily="34" charset="-122"/>
                  <a:ea typeface="微软雅黑" pitchFamily="34" charset="-122"/>
                </a:endParaRPr>
              </a:p>
            </p:txBody>
          </p:sp>
          <p:cxnSp>
            <p:nvCxnSpPr>
              <p:cNvPr id="48" name="直接连接符 47"/>
              <p:cNvCxnSpPr/>
              <p:nvPr/>
            </p:nvCxnSpPr>
            <p:spPr>
              <a:xfrm>
                <a:off x="3791487" y="2754871"/>
                <a:ext cx="1512168" cy="0"/>
              </a:xfrm>
              <a:prstGeom prst="line">
                <a:avLst/>
              </a:prstGeom>
              <a:noFill/>
              <a:ln w="19050" cap="flat" cmpd="sng" algn="ctr">
                <a:solidFill>
                  <a:sysClr val="window" lastClr="FFFFFF"/>
                </a:solidFill>
                <a:prstDash val="sysDash"/>
              </a:ln>
              <a:effectLst/>
            </p:spPr>
          </p:cxnSp>
          <p:sp>
            <p:nvSpPr>
              <p:cNvPr id="49" name="TextBox 48"/>
              <p:cNvSpPr txBox="1"/>
              <p:nvPr/>
            </p:nvSpPr>
            <p:spPr>
              <a:xfrm>
                <a:off x="3839203" y="2322823"/>
                <a:ext cx="1464451" cy="4194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动画</a:t>
                </a:r>
                <a:endParaRPr lang="en-US" altLang="zh-CN" sz="1800" b="1" kern="0" dirty="0">
                  <a:solidFill>
                    <a:sysClr val="window" lastClr="FFFFFF"/>
                  </a:solidFill>
                  <a:latin typeface="微软雅黑" pitchFamily="34" charset="-122"/>
                  <a:ea typeface="微软雅黑" pitchFamily="34" charset="-122"/>
                </a:endParaRPr>
              </a:p>
            </p:txBody>
          </p:sp>
          <p:cxnSp>
            <p:nvCxnSpPr>
              <p:cNvPr id="50" name="直接连接符 49"/>
              <p:cNvCxnSpPr/>
              <p:nvPr/>
            </p:nvCxnSpPr>
            <p:spPr>
              <a:xfrm>
                <a:off x="5662816" y="2572789"/>
                <a:ext cx="1668638" cy="0"/>
              </a:xfrm>
              <a:prstGeom prst="line">
                <a:avLst/>
              </a:prstGeom>
              <a:noFill/>
              <a:ln w="19050" cap="flat" cmpd="sng" algn="ctr">
                <a:solidFill>
                  <a:sysClr val="window" lastClr="FFFFFF"/>
                </a:solidFill>
                <a:prstDash val="sysDash"/>
              </a:ln>
              <a:effectLst/>
            </p:spPr>
          </p:cxnSp>
          <p:sp>
            <p:nvSpPr>
              <p:cNvPr id="51" name="TextBox 50"/>
              <p:cNvSpPr txBox="1"/>
              <p:nvPr/>
            </p:nvSpPr>
            <p:spPr>
              <a:xfrm>
                <a:off x="5819286" y="2140742"/>
                <a:ext cx="1478306" cy="4194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习题</a:t>
                </a:r>
                <a:endParaRPr lang="zh-CN" altLang="en-US" sz="1800" b="1" kern="0" dirty="0">
                  <a:solidFill>
                    <a:sysClr val="window" lastClr="FFFFFF"/>
                  </a:solidFill>
                  <a:latin typeface="微软雅黑" pitchFamily="34" charset="-122"/>
                  <a:ea typeface="微软雅黑" pitchFamily="34" charset="-122"/>
                </a:endParaRPr>
              </a:p>
            </p:txBody>
          </p:sp>
        </p:grpSp>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6749" y="2151983"/>
              <a:ext cx="1999394" cy="1589913"/>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4377" y="2101194"/>
              <a:ext cx="1995763" cy="1703837"/>
            </a:xfrm>
            <a:prstGeom prst="rect">
              <a:avLst/>
            </a:prstGeom>
          </p:spPr>
        </p:pic>
        <p:pic>
          <p:nvPicPr>
            <p:cNvPr id="38" name="图片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4467" y="2394564"/>
              <a:ext cx="2321958" cy="1551352"/>
            </a:xfrm>
            <a:prstGeom prst="rect">
              <a:avLst/>
            </a:prstGeom>
          </p:spPr>
        </p:pic>
      </p:gr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5209" y="2922926"/>
            <a:ext cx="1708337" cy="167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686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22</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8925" y="846141"/>
            <a:ext cx="3285309"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5</a:t>
            </a:r>
            <a:r>
              <a:rPr lang="zh-CN" altLang="en-US" b="1" kern="0" dirty="0" smtClean="0">
                <a:solidFill>
                  <a:srgbClr val="C00000"/>
                </a:solidFill>
                <a:latin typeface="微软雅黑" panose="020B0503020204020204" pitchFamily="34" charset="-122"/>
                <a:ea typeface="微软雅黑" panose="020B0503020204020204" pitchFamily="34" charset="-122"/>
              </a:rPr>
              <a:t>、赛名师平台</a:t>
            </a:r>
            <a:r>
              <a:rPr lang="en-US" altLang="zh-CN" b="1" kern="0" dirty="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课程资源利用</a:t>
            </a:r>
          </a:p>
        </p:txBody>
      </p:sp>
      <p:sp>
        <p:nvSpPr>
          <p:cNvPr id="9" name="文本框 51"/>
          <p:cNvSpPr txBox="1"/>
          <p:nvPr/>
        </p:nvSpPr>
        <p:spPr>
          <a:xfrm>
            <a:off x="9374516" y="2641346"/>
            <a:ext cx="495001" cy="400110"/>
          </a:xfrm>
          <a:prstGeom prst="rect">
            <a:avLst/>
          </a:prstGeom>
          <a:noFill/>
        </p:spPr>
        <p:txBody>
          <a:bodyPr wrap="square" rtlCol="0">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rPr>
              <a:t>3</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0" name="Rounded Rectangle 5">
            <a:extLst>
              <a:ext uri="{FF2B5EF4-FFF2-40B4-BE49-F238E27FC236}">
                <a16:creationId xmlns:a16="http://schemas.microsoft.com/office/drawing/2014/main" xmlns="" id="{50B2C443-F06F-4188-A010-A1A2F8A3C83C}"/>
              </a:ext>
            </a:extLst>
          </p:cNvPr>
          <p:cNvSpPr>
            <a:spLocks noChangeArrowheads="1"/>
          </p:cNvSpPr>
          <p:nvPr/>
        </p:nvSpPr>
        <p:spPr bwMode="auto">
          <a:xfrm>
            <a:off x="4848361" y="3166086"/>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sp>
        <p:nvSpPr>
          <p:cNvPr id="11" name="Rounded Rectangle 5">
            <a:extLst>
              <a:ext uri="{FF2B5EF4-FFF2-40B4-BE49-F238E27FC236}">
                <a16:creationId xmlns:a16="http://schemas.microsoft.com/office/drawing/2014/main" xmlns="" id="{50B2C443-F06F-4188-A010-A1A2F8A3C83C}"/>
              </a:ext>
            </a:extLst>
          </p:cNvPr>
          <p:cNvSpPr>
            <a:spLocks noChangeArrowheads="1"/>
          </p:cNvSpPr>
          <p:nvPr/>
        </p:nvSpPr>
        <p:spPr bwMode="auto">
          <a:xfrm>
            <a:off x="1354234" y="2444444"/>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cxnSp>
        <p:nvCxnSpPr>
          <p:cNvPr id="12" name="Straight Connector 24">
            <a:extLst>
              <a:ext uri="{FF2B5EF4-FFF2-40B4-BE49-F238E27FC236}">
                <a16:creationId xmlns:a16="http://schemas.microsoft.com/office/drawing/2014/main" xmlns="" id="{3A1563EF-ED7A-4C94-9B4D-0D245C0F1F26}"/>
              </a:ext>
            </a:extLst>
          </p:cNvPr>
          <p:cNvCxnSpPr>
            <a:cxnSpLocks noChangeShapeType="1"/>
          </p:cNvCxnSpPr>
          <p:nvPr/>
        </p:nvCxnSpPr>
        <p:spPr bwMode="auto">
          <a:xfrm flipV="1">
            <a:off x="1317930" y="3495073"/>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13" name="Isosceles Triangle 27">
            <a:extLst>
              <a:ext uri="{FF2B5EF4-FFF2-40B4-BE49-F238E27FC236}">
                <a16:creationId xmlns:a16="http://schemas.microsoft.com/office/drawing/2014/main" xmlns="" id="{9EFE044C-CD8F-4831-98FC-132087449C7B}"/>
              </a:ext>
            </a:extLst>
          </p:cNvPr>
          <p:cNvSpPr>
            <a:spLocks noChangeArrowheads="1"/>
          </p:cNvSpPr>
          <p:nvPr/>
        </p:nvSpPr>
        <p:spPr bwMode="auto">
          <a:xfrm flipV="1">
            <a:off x="2310943" y="3498380"/>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14" name="TextBox 13">
            <a:extLst>
              <a:ext uri="{FF2B5EF4-FFF2-40B4-BE49-F238E27FC236}">
                <a16:creationId xmlns:a16="http://schemas.microsoft.com/office/drawing/2014/main" xmlns="" id="{22CC5C4D-9F56-4499-ADCB-856B6AF128DC}"/>
              </a:ext>
            </a:extLst>
          </p:cNvPr>
          <p:cNvSpPr txBox="1">
            <a:spLocks noChangeArrowheads="1"/>
          </p:cNvSpPr>
          <p:nvPr/>
        </p:nvSpPr>
        <p:spPr bwMode="auto">
          <a:xfrm>
            <a:off x="2596572" y="2656735"/>
            <a:ext cx="706040" cy="369332"/>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教师</a:t>
            </a:r>
            <a:endParaRPr lang="en-US" sz="2400" b="1" dirty="0">
              <a:solidFill>
                <a:schemeClr val="bg1"/>
              </a:solidFill>
              <a:latin typeface="Arial" pitchFamily="34" charset="0"/>
              <a:ea typeface="微软雅黑" pitchFamily="34" charset="-122"/>
              <a:sym typeface="Arial" pitchFamily="34" charset="0"/>
            </a:endParaRPr>
          </a:p>
        </p:txBody>
      </p:sp>
      <p:sp>
        <p:nvSpPr>
          <p:cNvPr id="15" name="TextBox 13">
            <a:extLst>
              <a:ext uri="{FF2B5EF4-FFF2-40B4-BE49-F238E27FC236}">
                <a16:creationId xmlns:a16="http://schemas.microsoft.com/office/drawing/2014/main" xmlns="" id="{97C4A4E6-B562-4EF1-8793-E1AA2B4AA9ED}"/>
              </a:ext>
            </a:extLst>
          </p:cNvPr>
          <p:cNvSpPr txBox="1">
            <a:spLocks noChangeArrowheads="1"/>
          </p:cNvSpPr>
          <p:nvPr/>
        </p:nvSpPr>
        <p:spPr bwMode="auto">
          <a:xfrm>
            <a:off x="5941394" y="3384732"/>
            <a:ext cx="1013222" cy="369332"/>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管理者</a:t>
            </a:r>
            <a:endParaRPr lang="en-US" sz="2400" b="1" dirty="0">
              <a:solidFill>
                <a:schemeClr val="bg1"/>
              </a:solidFill>
              <a:latin typeface="Arial" pitchFamily="34" charset="0"/>
              <a:ea typeface="微软雅黑" pitchFamily="34" charset="-122"/>
              <a:sym typeface="Arial" pitchFamily="34" charset="0"/>
            </a:endParaRPr>
          </a:p>
        </p:txBody>
      </p:sp>
      <p:cxnSp>
        <p:nvCxnSpPr>
          <p:cNvPr id="16" name="Straight Connector 17">
            <a:extLst>
              <a:ext uri="{FF2B5EF4-FFF2-40B4-BE49-F238E27FC236}">
                <a16:creationId xmlns:a16="http://schemas.microsoft.com/office/drawing/2014/main" xmlns="" id="{CABEE291-3919-4F25-B783-5F88D3C802AC}"/>
              </a:ext>
            </a:extLst>
          </p:cNvPr>
          <p:cNvCxnSpPr>
            <a:cxnSpLocks noChangeShapeType="1"/>
          </p:cNvCxnSpPr>
          <p:nvPr/>
        </p:nvCxnSpPr>
        <p:spPr bwMode="auto">
          <a:xfrm flipV="1">
            <a:off x="9226092" y="2402376"/>
            <a:ext cx="0" cy="79904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17" name="TextBox 13">
            <a:extLst>
              <a:ext uri="{FF2B5EF4-FFF2-40B4-BE49-F238E27FC236}">
                <a16:creationId xmlns:a16="http://schemas.microsoft.com/office/drawing/2014/main" xmlns="" id="{E8CCE7DA-F697-437A-8C4D-BBC3BC822D4C}"/>
              </a:ext>
            </a:extLst>
          </p:cNvPr>
          <p:cNvSpPr txBox="1">
            <a:spLocks noChangeArrowheads="1"/>
          </p:cNvSpPr>
          <p:nvPr/>
        </p:nvSpPr>
        <p:spPr bwMode="auto">
          <a:xfrm>
            <a:off x="9454693" y="2596712"/>
            <a:ext cx="706040" cy="384721"/>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500" b="1" dirty="0">
                <a:solidFill>
                  <a:prstClr val="white"/>
                </a:solidFill>
                <a:latin typeface="Arial" pitchFamily="34" charset="0"/>
                <a:ea typeface="微软雅黑" pitchFamily="34" charset="-122"/>
                <a:sym typeface="Arial" pitchFamily="34" charset="0"/>
              </a:rPr>
              <a:t>学生</a:t>
            </a:r>
            <a:endParaRPr lang="en-US" sz="2500" b="1" dirty="0">
              <a:solidFill>
                <a:prstClr val="white"/>
              </a:solidFill>
              <a:latin typeface="Arial" pitchFamily="34" charset="0"/>
              <a:ea typeface="微软雅黑" pitchFamily="34" charset="-122"/>
              <a:sym typeface="Arial" pitchFamily="34" charset="0"/>
            </a:endParaRPr>
          </a:p>
        </p:txBody>
      </p:sp>
      <p:sp>
        <p:nvSpPr>
          <p:cNvPr id="18" name="Freeform 135">
            <a:extLst>
              <a:ext uri="{FF2B5EF4-FFF2-40B4-BE49-F238E27FC236}">
                <a16:creationId xmlns:a16="http://schemas.microsoft.com/office/drawing/2014/main" xmlns="" id="{AE9AC6F3-107C-4706-8B76-CBBCE635FB9F}"/>
              </a:ext>
            </a:extLst>
          </p:cNvPr>
          <p:cNvSpPr>
            <a:spLocks noChangeAspect="1" noEditPoints="1"/>
          </p:cNvSpPr>
          <p:nvPr/>
        </p:nvSpPr>
        <p:spPr bwMode="auto">
          <a:xfrm>
            <a:off x="8441120" y="2553259"/>
            <a:ext cx="556373" cy="540000"/>
          </a:xfrm>
          <a:custGeom>
            <a:avLst/>
            <a:gdLst>
              <a:gd name="T0" fmla="*/ 2147483647 w 73"/>
              <a:gd name="T1" fmla="*/ 2147483647 h 68"/>
              <a:gd name="T2" fmla="*/ 2147483647 w 73"/>
              <a:gd name="T3" fmla="*/ 2147483647 h 68"/>
              <a:gd name="T4" fmla="*/ 0 w 73"/>
              <a:gd name="T5" fmla="*/ 2147483647 h 68"/>
              <a:gd name="T6" fmla="*/ 2147483647 w 73"/>
              <a:gd name="T7" fmla="*/ 2147483647 h 68"/>
              <a:gd name="T8" fmla="*/ 2147483647 w 73"/>
              <a:gd name="T9" fmla="*/ 2147483647 h 68"/>
              <a:gd name="T10" fmla="*/ 2147483647 w 73"/>
              <a:gd name="T11" fmla="*/ 2147483647 h 68"/>
              <a:gd name="T12" fmla="*/ 2147483647 w 73"/>
              <a:gd name="T13" fmla="*/ 2147483647 h 68"/>
              <a:gd name="T14" fmla="*/ 2147483647 w 73"/>
              <a:gd name="T15" fmla="*/ 2147483647 h 68"/>
              <a:gd name="T16" fmla="*/ 2147483647 w 73"/>
              <a:gd name="T17" fmla="*/ 2147483647 h 68"/>
              <a:gd name="T18" fmla="*/ 2147483647 w 73"/>
              <a:gd name="T19" fmla="*/ 2147483647 h 68"/>
              <a:gd name="T20" fmla="*/ 2147483647 w 73"/>
              <a:gd name="T21" fmla="*/ 2147483647 h 68"/>
              <a:gd name="T22" fmla="*/ 2147483647 w 73"/>
              <a:gd name="T23" fmla="*/ 0 h 68"/>
              <a:gd name="T24" fmla="*/ 2147483647 w 73"/>
              <a:gd name="T25" fmla="*/ 2147483647 h 68"/>
              <a:gd name="T26" fmla="*/ 2147483647 w 73"/>
              <a:gd name="T27" fmla="*/ 2147483647 h 68"/>
              <a:gd name="T28" fmla="*/ 2147483647 w 73"/>
              <a:gd name="T29" fmla="*/ 2147483647 h 68"/>
              <a:gd name="T30" fmla="*/ 2147483647 w 73"/>
              <a:gd name="T31" fmla="*/ 2147483647 h 68"/>
              <a:gd name="T32" fmla="*/ 2147483647 w 73"/>
              <a:gd name="T33" fmla="*/ 2147483647 h 68"/>
              <a:gd name="T34" fmla="*/ 2147483647 w 73"/>
              <a:gd name="T35" fmla="*/ 2147483647 h 68"/>
              <a:gd name="T36" fmla="*/ 2147483647 w 73"/>
              <a:gd name="T37" fmla="*/ 2147483647 h 68"/>
              <a:gd name="T38" fmla="*/ 2147483647 w 73"/>
              <a:gd name="T39" fmla="*/ 2147483647 h 68"/>
              <a:gd name="T40" fmla="*/ 2147483647 w 73"/>
              <a:gd name="T41" fmla="*/ 2147483647 h 68"/>
              <a:gd name="T42" fmla="*/ 2147483647 w 73"/>
              <a:gd name="T43" fmla="*/ 2147483647 h 68"/>
              <a:gd name="T44" fmla="*/ 2147483647 w 73"/>
              <a:gd name="T45" fmla="*/ 2147483647 h 68"/>
              <a:gd name="T46" fmla="*/ 2147483647 w 73"/>
              <a:gd name="T47" fmla="*/ 2147483647 h 68"/>
              <a:gd name="T48" fmla="*/ 2147483647 w 73"/>
              <a:gd name="T49" fmla="*/ 2147483647 h 68"/>
              <a:gd name="T50" fmla="*/ 2147483647 w 73"/>
              <a:gd name="T51" fmla="*/ 2147483647 h 68"/>
              <a:gd name="T52" fmla="*/ 2147483647 w 73"/>
              <a:gd name="T53" fmla="*/ 2147483647 h 68"/>
              <a:gd name="T54" fmla="*/ 2147483647 w 73"/>
              <a:gd name="T55" fmla="*/ 2147483647 h 68"/>
              <a:gd name="T56" fmla="*/ 2147483647 w 73"/>
              <a:gd name="T57" fmla="*/ 2147483647 h 68"/>
              <a:gd name="T58" fmla="*/ 2147483647 w 73"/>
              <a:gd name="T59" fmla="*/ 0 h 68"/>
              <a:gd name="T60" fmla="*/ 2147483647 w 73"/>
              <a:gd name="T61" fmla="*/ 2147483647 h 68"/>
              <a:gd name="T62" fmla="*/ 2147483647 w 73"/>
              <a:gd name="T63" fmla="*/ 2147483647 h 68"/>
              <a:gd name="T64" fmla="*/ 2147483647 w 73"/>
              <a:gd name="T65" fmla="*/ 2147483647 h 68"/>
              <a:gd name="T66" fmla="*/ 2147483647 w 73"/>
              <a:gd name="T67" fmla="*/ 2147483647 h 68"/>
              <a:gd name="T68" fmla="*/ 2147483647 w 73"/>
              <a:gd name="T69" fmla="*/ 2147483647 h 68"/>
              <a:gd name="T70" fmla="*/ 2147483647 w 73"/>
              <a:gd name="T71" fmla="*/ 2147483647 h 68"/>
              <a:gd name="T72" fmla="*/ 2147483647 w 73"/>
              <a:gd name="T73" fmla="*/ 2147483647 h 68"/>
              <a:gd name="T74" fmla="*/ 2147483647 w 73"/>
              <a:gd name="T75" fmla="*/ 2147483647 h 68"/>
              <a:gd name="T76" fmla="*/ 2147483647 w 73"/>
              <a:gd name="T77" fmla="*/ 2147483647 h 68"/>
              <a:gd name="T78" fmla="*/ 2147483647 w 73"/>
              <a:gd name="T79" fmla="*/ 2147483647 h 68"/>
              <a:gd name="T80" fmla="*/ 2147483647 w 73"/>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5">
              <a:lumMod val="50000"/>
            </a:schemeClr>
          </a:solidFill>
          <a:ln>
            <a:noFill/>
          </a:ln>
          <a:extLst/>
        </p:spPr>
        <p:txBody>
          <a:bodyPr lIns="94912" tIns="47456" rIns="94912" bIns="47456"/>
          <a:lstStyle/>
          <a:p>
            <a:endParaRPr lang="zh-CN" altLang="en-US">
              <a:solidFill>
                <a:prstClr val="black"/>
              </a:solidFill>
            </a:endParaRPr>
          </a:p>
        </p:txBody>
      </p:sp>
      <p:sp>
        <p:nvSpPr>
          <p:cNvPr id="19" name="Rounded Rectangle 5">
            <a:extLst>
              <a:ext uri="{FF2B5EF4-FFF2-40B4-BE49-F238E27FC236}">
                <a16:creationId xmlns:a16="http://schemas.microsoft.com/office/drawing/2014/main" xmlns="" id="{50B2C443-F06F-4188-A010-A1A2F8A3C83C}"/>
              </a:ext>
            </a:extLst>
          </p:cNvPr>
          <p:cNvSpPr>
            <a:spLocks noChangeArrowheads="1"/>
          </p:cNvSpPr>
          <p:nvPr/>
        </p:nvSpPr>
        <p:spPr bwMode="auto">
          <a:xfrm>
            <a:off x="8102057" y="2444444"/>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cxnSp>
        <p:nvCxnSpPr>
          <p:cNvPr id="20" name="Straight Connector 24">
            <a:extLst>
              <a:ext uri="{FF2B5EF4-FFF2-40B4-BE49-F238E27FC236}">
                <a16:creationId xmlns:a16="http://schemas.microsoft.com/office/drawing/2014/main" xmlns="" id="{3A1563EF-ED7A-4C94-9B4D-0D245C0F1F26}"/>
              </a:ext>
            </a:extLst>
          </p:cNvPr>
          <p:cNvCxnSpPr>
            <a:cxnSpLocks noChangeShapeType="1"/>
          </p:cNvCxnSpPr>
          <p:nvPr/>
        </p:nvCxnSpPr>
        <p:spPr bwMode="auto">
          <a:xfrm flipV="1">
            <a:off x="8102057" y="3542775"/>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21" name="Isosceles Triangle 27">
            <a:extLst>
              <a:ext uri="{FF2B5EF4-FFF2-40B4-BE49-F238E27FC236}">
                <a16:creationId xmlns:a16="http://schemas.microsoft.com/office/drawing/2014/main" xmlns="" id="{9EFE044C-CD8F-4831-98FC-132087449C7B}"/>
              </a:ext>
            </a:extLst>
          </p:cNvPr>
          <p:cNvSpPr>
            <a:spLocks noChangeArrowheads="1"/>
          </p:cNvSpPr>
          <p:nvPr/>
        </p:nvSpPr>
        <p:spPr bwMode="auto">
          <a:xfrm flipV="1">
            <a:off x="9113195" y="3550382"/>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22" name="TextBox 13">
            <a:extLst>
              <a:ext uri="{FF2B5EF4-FFF2-40B4-BE49-F238E27FC236}">
                <a16:creationId xmlns:a16="http://schemas.microsoft.com/office/drawing/2014/main" xmlns="" id="{22CC5C4D-9F56-4499-ADCB-856B6AF128DC}"/>
              </a:ext>
            </a:extLst>
          </p:cNvPr>
          <p:cNvSpPr txBox="1">
            <a:spLocks noChangeArrowheads="1"/>
          </p:cNvSpPr>
          <p:nvPr/>
        </p:nvSpPr>
        <p:spPr bwMode="auto">
          <a:xfrm>
            <a:off x="9426839" y="2695498"/>
            <a:ext cx="706040" cy="369332"/>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学生</a:t>
            </a:r>
            <a:endParaRPr lang="en-US" sz="2400" b="1" dirty="0">
              <a:solidFill>
                <a:schemeClr val="bg1"/>
              </a:solidFill>
              <a:latin typeface="Arial" pitchFamily="34" charset="0"/>
              <a:ea typeface="微软雅黑" pitchFamily="34" charset="-122"/>
              <a:sym typeface="Arial" pitchFamily="34" charset="0"/>
            </a:endParaRPr>
          </a:p>
        </p:txBody>
      </p:sp>
      <p:cxnSp>
        <p:nvCxnSpPr>
          <p:cNvPr id="23" name="Straight Connector 24">
            <a:extLst>
              <a:ext uri="{FF2B5EF4-FFF2-40B4-BE49-F238E27FC236}">
                <a16:creationId xmlns:a16="http://schemas.microsoft.com/office/drawing/2014/main" xmlns="" id="{3A1563EF-ED7A-4C94-9B4D-0D245C0F1F26}"/>
              </a:ext>
            </a:extLst>
          </p:cNvPr>
          <p:cNvCxnSpPr>
            <a:cxnSpLocks noChangeShapeType="1"/>
          </p:cNvCxnSpPr>
          <p:nvPr/>
        </p:nvCxnSpPr>
        <p:spPr bwMode="auto">
          <a:xfrm flipV="1">
            <a:off x="4728615" y="4210227"/>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24" name="Isosceles Triangle 27">
            <a:extLst>
              <a:ext uri="{FF2B5EF4-FFF2-40B4-BE49-F238E27FC236}">
                <a16:creationId xmlns:a16="http://schemas.microsoft.com/office/drawing/2014/main" xmlns="" id="{9EFE044C-CD8F-4831-98FC-132087449C7B}"/>
              </a:ext>
            </a:extLst>
          </p:cNvPr>
          <p:cNvSpPr>
            <a:spLocks noChangeArrowheads="1"/>
          </p:cNvSpPr>
          <p:nvPr/>
        </p:nvSpPr>
        <p:spPr bwMode="auto">
          <a:xfrm flipV="1">
            <a:off x="5739753" y="4217834"/>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25" name="TextBox 13">
            <a:extLst>
              <a:ext uri="{FF2B5EF4-FFF2-40B4-BE49-F238E27FC236}">
                <a16:creationId xmlns:a16="http://schemas.microsoft.com/office/drawing/2014/main" xmlns="" id="{97C4A4E6-B562-4EF1-8793-E1AA2B4AA9ED}"/>
              </a:ext>
            </a:extLst>
          </p:cNvPr>
          <p:cNvSpPr txBox="1">
            <a:spLocks noChangeArrowheads="1"/>
          </p:cNvSpPr>
          <p:nvPr/>
        </p:nvSpPr>
        <p:spPr bwMode="auto">
          <a:xfrm>
            <a:off x="4868916" y="3349326"/>
            <a:ext cx="845018"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29" name="TextBox 13">
            <a:extLst>
              <a:ext uri="{FF2B5EF4-FFF2-40B4-BE49-F238E27FC236}">
                <a16:creationId xmlns:a16="http://schemas.microsoft.com/office/drawing/2014/main" xmlns="" id="{97C4A4E6-B562-4EF1-8793-E1AA2B4AA9ED}"/>
              </a:ext>
            </a:extLst>
          </p:cNvPr>
          <p:cNvSpPr txBox="1">
            <a:spLocks noChangeArrowheads="1"/>
          </p:cNvSpPr>
          <p:nvPr/>
        </p:nvSpPr>
        <p:spPr bwMode="auto">
          <a:xfrm>
            <a:off x="8128132" y="2673643"/>
            <a:ext cx="1013222"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31" name="TextBox 13">
            <a:extLst>
              <a:ext uri="{FF2B5EF4-FFF2-40B4-BE49-F238E27FC236}">
                <a16:creationId xmlns:a16="http://schemas.microsoft.com/office/drawing/2014/main" xmlns="" id="{97C4A4E6-B562-4EF1-8793-E1AA2B4AA9ED}"/>
              </a:ext>
            </a:extLst>
          </p:cNvPr>
          <p:cNvSpPr txBox="1">
            <a:spLocks noChangeArrowheads="1"/>
          </p:cNvSpPr>
          <p:nvPr/>
        </p:nvSpPr>
        <p:spPr bwMode="auto">
          <a:xfrm>
            <a:off x="1385827" y="2620258"/>
            <a:ext cx="1013222"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grpSp>
        <p:nvGrpSpPr>
          <p:cNvPr id="33" name="组合 32"/>
          <p:cNvGrpSpPr/>
          <p:nvPr/>
        </p:nvGrpSpPr>
        <p:grpSpPr>
          <a:xfrm>
            <a:off x="4848361" y="1684574"/>
            <a:ext cx="2130591" cy="1351299"/>
            <a:chOff x="5052708" y="3322071"/>
            <a:chExt cx="3968524" cy="3277000"/>
          </a:xfrm>
        </p:grpSpPr>
        <p:pic>
          <p:nvPicPr>
            <p:cNvPr id="34"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2708" y="3322071"/>
              <a:ext cx="3968524" cy="3277000"/>
            </a:xfrm>
            <a:prstGeom prst="rect">
              <a:avLst/>
            </a:prstGeom>
          </p:spPr>
        </p:pic>
        <p:pic>
          <p:nvPicPr>
            <p:cNvPr id="3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938" y="3439831"/>
              <a:ext cx="3541301" cy="20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36" name="Straight Connector 17">
            <a:extLst>
              <a:ext uri="{FF2B5EF4-FFF2-40B4-BE49-F238E27FC236}">
                <a16:creationId xmlns:a16="http://schemas.microsoft.com/office/drawing/2014/main" xmlns="" id="{557C1528-E9D5-428A-B711-C2266A4256CD}"/>
              </a:ext>
            </a:extLst>
          </p:cNvPr>
          <p:cNvCxnSpPr>
            <a:cxnSpLocks noChangeShapeType="1"/>
          </p:cNvCxnSpPr>
          <p:nvPr/>
        </p:nvCxnSpPr>
        <p:spPr bwMode="auto">
          <a:xfrm flipV="1">
            <a:off x="5807174" y="3279208"/>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37" name="矩形 36"/>
          <p:cNvSpPr/>
          <p:nvPr/>
        </p:nvSpPr>
        <p:spPr>
          <a:xfrm>
            <a:off x="992715" y="3752232"/>
            <a:ext cx="3041054" cy="286232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资源和素材丰富，备课简单快捷，可最大化减轻教师</a:t>
            </a:r>
            <a:r>
              <a:rPr lang="zh-CN" altLang="en-US" sz="1400" dirty="0" smtClean="0">
                <a:latin typeface="微软雅黑" panose="020B0503020204020204" pitchFamily="34" charset="-122"/>
                <a:ea typeface="微软雅黑" panose="020B0503020204020204" pitchFamily="34" charset="-122"/>
              </a:rPr>
              <a:t>负担；          </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内容非富多样，交互性强，可营造轻松、高效的上课</a:t>
            </a:r>
            <a:r>
              <a:rPr lang="zh-CN" altLang="en-US" sz="1400" dirty="0" smtClean="0">
                <a:latin typeface="微软雅黑" panose="020B0503020204020204" pitchFamily="34" charset="-122"/>
                <a:ea typeface="微软雅黑" panose="020B0503020204020204" pitchFamily="34" charset="-122"/>
              </a:rPr>
              <a:t>氛围；</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过程管理智能化，可帮助教师轻易掌控教学</a:t>
            </a:r>
            <a:r>
              <a:rPr lang="zh-CN" altLang="en-US" sz="1400" dirty="0" smtClean="0">
                <a:latin typeface="微软雅黑" panose="020B0503020204020204" pitchFamily="34" charset="-122"/>
                <a:ea typeface="微软雅黑" panose="020B0503020204020204" pitchFamily="34" charset="-122"/>
              </a:rPr>
              <a:t>节奏；</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效果可跟踪、可实时调整，可帮助教师实时掌握学生</a:t>
            </a:r>
            <a:r>
              <a:rPr lang="zh-CN" altLang="en-US" sz="1400" dirty="0" smtClean="0">
                <a:latin typeface="微软雅黑" panose="020B0503020204020204" pitchFamily="34" charset="-122"/>
                <a:ea typeface="微软雅黑" panose="020B0503020204020204" pitchFamily="34" charset="-122"/>
              </a:rPr>
              <a:t>情况。</a:t>
            </a:r>
            <a:endParaRPr lang="zh-CN" altLang="en-US" sz="14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
        <p:nvSpPr>
          <p:cNvPr id="38" name="矩形 37"/>
          <p:cNvSpPr/>
          <p:nvPr/>
        </p:nvSpPr>
        <p:spPr>
          <a:xfrm>
            <a:off x="7946619" y="3882307"/>
            <a:ext cx="3016147" cy="2316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形式丰富多样，互动性强、可进一步激发学生学习</a:t>
            </a:r>
            <a:r>
              <a:rPr lang="zh-CN" altLang="en-US" sz="1400" dirty="0" smtClean="0">
                <a:latin typeface="微软雅黑" panose="020B0503020204020204" pitchFamily="34" charset="-122"/>
                <a:ea typeface="微软雅黑" panose="020B0503020204020204" pitchFamily="34" charset="-122"/>
              </a:rPr>
              <a:t>热情；</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内容紧跟前沿科学技术（</a:t>
            </a:r>
            <a:r>
              <a:rPr lang="en-US" altLang="zh-CN" sz="1400" dirty="0">
                <a:latin typeface="微软雅黑" panose="020B0503020204020204" pitchFamily="34" charset="-122"/>
                <a:ea typeface="微软雅黑" panose="020B0503020204020204" pitchFamily="34" charset="-122"/>
              </a:rPr>
              <a:t>VR</a:t>
            </a:r>
            <a:r>
              <a:rPr lang="zh-CN" altLang="en-US" sz="1400" dirty="0">
                <a:latin typeface="微软雅黑" panose="020B0503020204020204" pitchFamily="34" charset="-122"/>
                <a:ea typeface="微软雅黑" panose="020B0503020204020204" pitchFamily="34" charset="-122"/>
              </a:rPr>
              <a:t>、机器人），可增加学生</a:t>
            </a:r>
            <a:r>
              <a:rPr lang="zh-CN" altLang="en-US" sz="1400" dirty="0" smtClean="0">
                <a:latin typeface="微软雅黑" panose="020B0503020204020204" pitchFamily="34" charset="-122"/>
                <a:ea typeface="微软雅黑" panose="020B0503020204020204" pitchFamily="34" charset="-122"/>
              </a:rPr>
              <a:t>创造力；</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学生</a:t>
            </a:r>
            <a:r>
              <a:rPr lang="zh-CN" altLang="en-US" sz="1400" dirty="0">
                <a:latin typeface="微软雅黑" panose="020B0503020204020204" pitchFamily="34" charset="-122"/>
                <a:ea typeface="微软雅黑" panose="020B0503020204020204" pitchFamily="34" charset="-122"/>
              </a:rPr>
              <a:t>可随时随地的预习、复习、测试等，可增强学生学习</a:t>
            </a:r>
            <a:r>
              <a:rPr lang="zh-CN" altLang="en-US" sz="1400" dirty="0" smtClean="0">
                <a:latin typeface="微软雅黑" panose="020B0503020204020204" pitchFamily="34" charset="-122"/>
                <a:ea typeface="微软雅黑" panose="020B0503020204020204" pitchFamily="34" charset="-122"/>
              </a:rPr>
              <a:t>积极性。</a:t>
            </a:r>
            <a:endParaRPr lang="zh-CN" altLang="en-US" sz="1400" dirty="0">
              <a:latin typeface="微软雅黑" panose="020B0503020204020204" pitchFamily="34" charset="-122"/>
              <a:ea typeface="微软雅黑" panose="020B0503020204020204" pitchFamily="34" charset="-122"/>
            </a:endParaRPr>
          </a:p>
        </p:txBody>
      </p:sp>
      <p:sp>
        <p:nvSpPr>
          <p:cNvPr id="39" name="矩形 38"/>
          <p:cNvSpPr/>
          <p:nvPr/>
        </p:nvSpPr>
        <p:spPr>
          <a:xfrm>
            <a:off x="4367014" y="4437112"/>
            <a:ext cx="3358330" cy="199323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质量可实时监测、诊断与评价，全面提升学校教学</a:t>
            </a:r>
            <a:r>
              <a:rPr lang="zh-CN" altLang="en-US" sz="1400" dirty="0" smtClean="0">
                <a:latin typeface="微软雅黑" panose="020B0503020204020204" pitchFamily="34" charset="-122"/>
                <a:ea typeface="微软雅黑" panose="020B0503020204020204" pitchFamily="34" charset="-122"/>
              </a:rPr>
              <a:t>质量；</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优质</a:t>
            </a:r>
            <a:r>
              <a:rPr lang="zh-CN" altLang="en-US" sz="1400" dirty="0">
                <a:latin typeface="微软雅黑" panose="020B0503020204020204" pitchFamily="34" charset="-122"/>
                <a:ea typeface="微软雅黑" panose="020B0503020204020204" pitchFamily="34" charset="-122"/>
              </a:rPr>
              <a:t>资源可快速开发、分享与传播，着力打造学校核心</a:t>
            </a:r>
            <a:r>
              <a:rPr lang="zh-CN" altLang="en-US" sz="1400" dirty="0" smtClean="0">
                <a:latin typeface="微软雅黑" panose="020B0503020204020204" pitchFamily="34" charset="-122"/>
                <a:ea typeface="微软雅黑" panose="020B0503020204020204" pitchFamily="34" charset="-122"/>
              </a:rPr>
              <a:t>竞争力；</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smtClean="0">
                <a:latin typeface="微软雅黑" panose="020B0503020204020204" pitchFamily="34" charset="-122"/>
                <a:ea typeface="微软雅黑" panose="020B0503020204020204" pitchFamily="34" charset="-122"/>
              </a:rPr>
              <a:t>教学</a:t>
            </a:r>
            <a:r>
              <a:rPr lang="zh-CN" altLang="en-US" sz="1400" dirty="0">
                <a:latin typeface="微软雅黑" panose="020B0503020204020204" pitchFamily="34" charset="-122"/>
                <a:ea typeface="微软雅黑" panose="020B0503020204020204" pitchFamily="34" charset="-122"/>
              </a:rPr>
              <a:t>资源管理系统化、智能化，助力构建职教教学资源</a:t>
            </a:r>
            <a:r>
              <a:rPr lang="zh-CN" altLang="en-US" sz="1400" dirty="0" smtClean="0">
                <a:latin typeface="微软雅黑" panose="020B0503020204020204" pitchFamily="34" charset="-122"/>
                <a:ea typeface="微软雅黑" panose="020B0503020204020204" pitchFamily="34" charset="-122"/>
              </a:rPr>
              <a:t>体系。</a:t>
            </a:r>
            <a:endParaRPr lang="zh-CN" altLang="en-US" sz="1400" dirty="0">
              <a:latin typeface="微软雅黑" panose="020B0503020204020204" pitchFamily="34" charset="-122"/>
              <a:ea typeface="微软雅黑" panose="020B0503020204020204" pitchFamily="34" charset="-122"/>
            </a:endParaRPr>
          </a:p>
        </p:txBody>
      </p:sp>
      <p:cxnSp>
        <p:nvCxnSpPr>
          <p:cNvPr id="40" name="Straight Connector 17">
            <a:extLst>
              <a:ext uri="{FF2B5EF4-FFF2-40B4-BE49-F238E27FC236}">
                <a16:creationId xmlns:a16="http://schemas.microsoft.com/office/drawing/2014/main" xmlns="" id="{557C1528-E9D5-428A-B711-C2266A4256CD}"/>
              </a:ext>
            </a:extLst>
          </p:cNvPr>
          <p:cNvCxnSpPr>
            <a:cxnSpLocks noChangeShapeType="1"/>
          </p:cNvCxnSpPr>
          <p:nvPr/>
        </p:nvCxnSpPr>
        <p:spPr bwMode="auto">
          <a:xfrm flipV="1">
            <a:off x="9208612" y="2544966"/>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cxnSp>
        <p:nvCxnSpPr>
          <p:cNvPr id="41" name="Straight Connector 17">
            <a:extLst>
              <a:ext uri="{FF2B5EF4-FFF2-40B4-BE49-F238E27FC236}">
                <a16:creationId xmlns:a16="http://schemas.microsoft.com/office/drawing/2014/main" xmlns="" id="{557C1528-E9D5-428A-B711-C2266A4256CD}"/>
              </a:ext>
            </a:extLst>
          </p:cNvPr>
          <p:cNvCxnSpPr>
            <a:cxnSpLocks noChangeShapeType="1"/>
          </p:cNvCxnSpPr>
          <p:nvPr/>
        </p:nvCxnSpPr>
        <p:spPr bwMode="auto">
          <a:xfrm flipV="1">
            <a:off x="2417637" y="2553305"/>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42" name="矩形 41"/>
          <p:cNvSpPr/>
          <p:nvPr/>
        </p:nvSpPr>
        <p:spPr>
          <a:xfrm>
            <a:off x="3916552" y="957624"/>
            <a:ext cx="4570482" cy="458908"/>
          </a:xfrm>
          <a:prstGeom prst="rect">
            <a:avLst/>
          </a:prstGeom>
        </p:spPr>
        <p:txBody>
          <a:bodyPr wrap="none">
            <a:spAutoFit/>
          </a:bodyPr>
          <a:lstStyle/>
          <a:p>
            <a:pPr defTabSz="1086994">
              <a:lnSpc>
                <a:spcPct val="150000"/>
              </a:lnSpc>
            </a:pPr>
            <a:r>
              <a:rPr lang="zh-CN" altLang="zh-CN" b="1" kern="0" dirty="0">
                <a:solidFill>
                  <a:schemeClr val="accent1">
                    <a:lumMod val="50000"/>
                  </a:schemeClr>
                </a:solidFill>
                <a:latin typeface="微软雅黑" panose="020B0503020204020204" pitchFamily="34" charset="-122"/>
                <a:ea typeface="微软雅黑" panose="020B0503020204020204" pitchFamily="34" charset="-122"/>
                <a:cs typeface="宋体"/>
              </a:rPr>
              <a:t>全方位融入教学过程，一站式解决教学难题</a:t>
            </a:r>
            <a:endParaRPr lang="en-US" altLang="zh-CN" b="1" kern="0" dirty="0">
              <a:solidFill>
                <a:schemeClr val="accent1">
                  <a:lumMod val="50000"/>
                </a:schemeClr>
              </a:solidFill>
              <a:latin typeface="微软雅黑" panose="020B0503020204020204" pitchFamily="34" charset="-122"/>
              <a:ea typeface="微软雅黑" panose="020B0503020204020204" pitchFamily="34" charset="-122"/>
              <a:cs typeface="宋体"/>
            </a:endParaRPr>
          </a:p>
        </p:txBody>
      </p:sp>
    </p:spTree>
    <p:extLst>
      <p:ext uri="{BB962C8B-B14F-4D97-AF65-F5344CB8AC3E}">
        <p14:creationId xmlns:p14="http://schemas.microsoft.com/office/powerpoint/2010/main" val="3720543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23</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MH_Other_5"/>
          <p:cNvSpPr>
            <a:spLocks noChangeArrowheads="1"/>
          </p:cNvSpPr>
          <p:nvPr>
            <p:custDataLst>
              <p:tags r:id="rId1"/>
            </p:custDataLst>
          </p:nvPr>
        </p:nvSpPr>
        <p:spPr bwMode="auto">
          <a:xfrm>
            <a:off x="242318" y="794482"/>
            <a:ext cx="3059558"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（五）</a:t>
            </a:r>
            <a:r>
              <a:rPr lang="zh-CN" altLang="en-US" sz="2000" b="1" dirty="0">
                <a:solidFill>
                  <a:srgbClr val="FFFFFF"/>
                </a:solidFill>
                <a:ea typeface="微软雅黑" pitchFamily="34" charset="-122"/>
              </a:rPr>
              <a:t>专业教学团队</a:t>
            </a:r>
            <a:r>
              <a:rPr lang="zh-CN" altLang="en-US" sz="2000" b="1" dirty="0" smtClean="0">
                <a:solidFill>
                  <a:srgbClr val="FFFFFF"/>
                </a:solidFill>
                <a:ea typeface="微软雅黑" pitchFamily="34" charset="-122"/>
              </a:rPr>
              <a:t>建设</a:t>
            </a:r>
            <a:endParaRPr lang="zh-CN" altLang="en-US" sz="2000" b="1" dirty="0">
              <a:solidFill>
                <a:srgbClr val="FFFFFF"/>
              </a:solidFill>
              <a:ea typeface="微软雅黑" pitchFamily="34" charset="-122"/>
            </a:endParaRPr>
          </a:p>
        </p:txBody>
      </p:sp>
      <p:sp>
        <p:nvSpPr>
          <p:cNvPr id="21" name="文本框 18"/>
          <p:cNvSpPr txBox="1"/>
          <p:nvPr/>
        </p:nvSpPr>
        <p:spPr>
          <a:xfrm>
            <a:off x="8036469" y="1898410"/>
            <a:ext cx="601447" cy="584775"/>
          </a:xfrm>
          <a:prstGeom prst="rect">
            <a:avLst/>
          </a:prstGeom>
          <a:noFill/>
        </p:spPr>
        <p:txBody>
          <a:bodyPr wrap="none" rtlCol="0">
            <a:spAutoFit/>
          </a:bodyPr>
          <a:lstStyle/>
          <a:p>
            <a:r>
              <a:rPr lang="en-US" altLang="zh-CN" sz="3200" b="1" dirty="0" smtClean="0">
                <a:solidFill>
                  <a:schemeClr val="accent6">
                    <a:lumMod val="75000"/>
                  </a:schemeClr>
                </a:solidFill>
              </a:rPr>
              <a:t>01</a:t>
            </a:r>
            <a:endParaRPr lang="zh-CN" altLang="en-US" sz="3200" b="1" dirty="0">
              <a:solidFill>
                <a:schemeClr val="accent6">
                  <a:lumMod val="75000"/>
                </a:schemeClr>
              </a:solidFill>
            </a:endParaRPr>
          </a:p>
        </p:txBody>
      </p:sp>
      <p:grpSp>
        <p:nvGrpSpPr>
          <p:cNvPr id="22" name="组合 21"/>
          <p:cNvGrpSpPr/>
          <p:nvPr/>
        </p:nvGrpSpPr>
        <p:grpSpPr>
          <a:xfrm>
            <a:off x="1555208" y="2027357"/>
            <a:ext cx="9153514" cy="4370243"/>
            <a:chOff x="1227979" y="1470143"/>
            <a:chExt cx="9847941" cy="4835592"/>
          </a:xfrm>
        </p:grpSpPr>
        <p:sp>
          <p:nvSpPr>
            <p:cNvPr id="23" name="Freeform 5"/>
            <p:cNvSpPr/>
            <p:nvPr/>
          </p:nvSpPr>
          <p:spPr bwMode="auto">
            <a:xfrm>
              <a:off x="5264948" y="1634092"/>
              <a:ext cx="4679950" cy="4448175"/>
            </a:xfrm>
            <a:custGeom>
              <a:avLst/>
              <a:gdLst>
                <a:gd name="T0" fmla="*/ 1142 w 1245"/>
                <a:gd name="T1" fmla="*/ 1006 h 1183"/>
                <a:gd name="T2" fmla="*/ 999 w 1245"/>
                <a:gd name="T3" fmla="*/ 947 h 1183"/>
                <a:gd name="T4" fmla="*/ 950 w 1245"/>
                <a:gd name="T5" fmla="*/ 899 h 1183"/>
                <a:gd name="T6" fmla="*/ 669 w 1245"/>
                <a:gd name="T7" fmla="*/ 947 h 1183"/>
                <a:gd name="T8" fmla="*/ 277 w 1245"/>
                <a:gd name="T9" fmla="*/ 1006 h 1183"/>
                <a:gd name="T10" fmla="*/ 281 w 1245"/>
                <a:gd name="T11" fmla="*/ 959 h 1183"/>
                <a:gd name="T12" fmla="*/ 329 w 1245"/>
                <a:gd name="T13" fmla="*/ 723 h 1183"/>
                <a:gd name="T14" fmla="*/ 281 w 1245"/>
                <a:gd name="T15" fmla="*/ 675 h 1183"/>
                <a:gd name="T16" fmla="*/ 277 w 1245"/>
                <a:gd name="T17" fmla="*/ 624 h 1183"/>
                <a:gd name="T18" fmla="*/ 438 w 1245"/>
                <a:gd name="T19" fmla="*/ 684 h 1183"/>
                <a:gd name="T20" fmla="*/ 719 w 1245"/>
                <a:gd name="T21" fmla="*/ 733 h 1183"/>
                <a:gd name="T22" fmla="*/ 768 w 1245"/>
                <a:gd name="T23" fmla="*/ 624 h 1183"/>
                <a:gd name="T24" fmla="*/ 1067 w 1245"/>
                <a:gd name="T25" fmla="*/ 506 h 1183"/>
                <a:gd name="T26" fmla="*/ 1202 w 1245"/>
                <a:gd name="T27" fmla="*/ 457 h 1183"/>
                <a:gd name="T28" fmla="*/ 1187 w 1245"/>
                <a:gd name="T29" fmla="*/ 236 h 1183"/>
                <a:gd name="T30" fmla="*/ 1066 w 1245"/>
                <a:gd name="T31" fmla="*/ 222 h 1183"/>
                <a:gd name="T32" fmla="*/ 645 w 1245"/>
                <a:gd name="T33" fmla="*/ 109 h 1183"/>
                <a:gd name="T34" fmla="*/ 631 w 1245"/>
                <a:gd name="T35" fmla="*/ 15 h 1183"/>
                <a:gd name="T36" fmla="*/ 364 w 1245"/>
                <a:gd name="T37" fmla="*/ 0 h 1183"/>
                <a:gd name="T38" fmla="*/ 316 w 1245"/>
                <a:gd name="T39" fmla="*/ 109 h 1183"/>
                <a:gd name="T40" fmla="*/ 157 w 1245"/>
                <a:gd name="T41" fmla="*/ 88 h 1183"/>
                <a:gd name="T42" fmla="*/ 157 w 1245"/>
                <a:gd name="T43" fmla="*/ 202 h 1183"/>
                <a:gd name="T44" fmla="*/ 316 w 1245"/>
                <a:gd name="T45" fmla="*/ 176 h 1183"/>
                <a:gd name="T46" fmla="*/ 364 w 1245"/>
                <a:gd name="T47" fmla="*/ 284 h 1183"/>
                <a:gd name="T48" fmla="*/ 645 w 1245"/>
                <a:gd name="T49" fmla="*/ 236 h 1183"/>
                <a:gd name="T50" fmla="*/ 925 w 1245"/>
                <a:gd name="T51" fmla="*/ 176 h 1183"/>
                <a:gd name="T52" fmla="*/ 920 w 1245"/>
                <a:gd name="T53" fmla="*/ 222 h 1183"/>
                <a:gd name="T54" fmla="*/ 872 w 1245"/>
                <a:gd name="T55" fmla="*/ 457 h 1183"/>
                <a:gd name="T56" fmla="*/ 999 w 1245"/>
                <a:gd name="T57" fmla="*/ 506 h 1183"/>
                <a:gd name="T58" fmla="*/ 768 w 1245"/>
                <a:gd name="T59" fmla="*/ 557 h 1183"/>
                <a:gd name="T60" fmla="*/ 754 w 1245"/>
                <a:gd name="T61" fmla="*/ 463 h 1183"/>
                <a:gd name="T62" fmla="*/ 487 w 1245"/>
                <a:gd name="T63" fmla="*/ 449 h 1183"/>
                <a:gd name="T64" fmla="*/ 438 w 1245"/>
                <a:gd name="T65" fmla="*/ 557 h 1183"/>
                <a:gd name="T66" fmla="*/ 134 w 1245"/>
                <a:gd name="T67" fmla="*/ 675 h 1183"/>
                <a:gd name="T68" fmla="*/ 0 w 1245"/>
                <a:gd name="T69" fmla="*/ 723 h 1183"/>
                <a:gd name="T70" fmla="*/ 48 w 1245"/>
                <a:gd name="T71" fmla="*/ 959 h 1183"/>
                <a:gd name="T72" fmla="*/ 277 w 1245"/>
                <a:gd name="T73" fmla="*/ 1072 h 1183"/>
                <a:gd name="T74" fmla="*/ 669 w 1245"/>
                <a:gd name="T75" fmla="*/ 1134 h 1183"/>
                <a:gd name="T76" fmla="*/ 950 w 1245"/>
                <a:gd name="T77" fmla="*/ 1183 h 1183"/>
                <a:gd name="T78" fmla="*/ 999 w 1245"/>
                <a:gd name="T79" fmla="*/ 1072 h 1183"/>
                <a:gd name="T80" fmla="*/ 1189 w 1245"/>
                <a:gd name="T81" fmla="*/ 1095 h 1183"/>
                <a:gd name="T82" fmla="*/ 1189 w 1245"/>
                <a:gd name="T83" fmla="*/ 982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45" h="1183">
                  <a:moveTo>
                    <a:pt x="1189" y="982"/>
                  </a:moveTo>
                  <a:cubicBezTo>
                    <a:pt x="1170" y="982"/>
                    <a:pt x="1153" y="991"/>
                    <a:pt x="1142" y="1006"/>
                  </a:cubicBezTo>
                  <a:cubicBezTo>
                    <a:pt x="999" y="1006"/>
                    <a:pt x="999" y="1006"/>
                    <a:pt x="999" y="1006"/>
                  </a:cubicBezTo>
                  <a:cubicBezTo>
                    <a:pt x="999" y="947"/>
                    <a:pt x="999" y="947"/>
                    <a:pt x="999" y="947"/>
                  </a:cubicBezTo>
                  <a:cubicBezTo>
                    <a:pt x="999" y="934"/>
                    <a:pt x="994" y="922"/>
                    <a:pt x="985" y="913"/>
                  </a:cubicBezTo>
                  <a:cubicBezTo>
                    <a:pt x="975" y="904"/>
                    <a:pt x="963" y="899"/>
                    <a:pt x="950" y="899"/>
                  </a:cubicBezTo>
                  <a:cubicBezTo>
                    <a:pt x="718" y="899"/>
                    <a:pt x="718" y="899"/>
                    <a:pt x="718" y="899"/>
                  </a:cubicBezTo>
                  <a:cubicBezTo>
                    <a:pt x="691" y="899"/>
                    <a:pt x="669" y="921"/>
                    <a:pt x="669" y="947"/>
                  </a:cubicBezTo>
                  <a:cubicBezTo>
                    <a:pt x="669" y="1006"/>
                    <a:pt x="669" y="1006"/>
                    <a:pt x="669" y="1006"/>
                  </a:cubicBezTo>
                  <a:cubicBezTo>
                    <a:pt x="277" y="1006"/>
                    <a:pt x="277" y="1006"/>
                    <a:pt x="277" y="1006"/>
                  </a:cubicBezTo>
                  <a:cubicBezTo>
                    <a:pt x="245" y="1006"/>
                    <a:pt x="217" y="986"/>
                    <a:pt x="205" y="959"/>
                  </a:cubicBezTo>
                  <a:cubicBezTo>
                    <a:pt x="281" y="959"/>
                    <a:pt x="281" y="959"/>
                    <a:pt x="281" y="959"/>
                  </a:cubicBezTo>
                  <a:cubicBezTo>
                    <a:pt x="308" y="959"/>
                    <a:pt x="329" y="937"/>
                    <a:pt x="329" y="910"/>
                  </a:cubicBezTo>
                  <a:cubicBezTo>
                    <a:pt x="329" y="723"/>
                    <a:pt x="329" y="723"/>
                    <a:pt x="329" y="723"/>
                  </a:cubicBezTo>
                  <a:cubicBezTo>
                    <a:pt x="329" y="710"/>
                    <a:pt x="324" y="698"/>
                    <a:pt x="315" y="689"/>
                  </a:cubicBezTo>
                  <a:cubicBezTo>
                    <a:pt x="306" y="680"/>
                    <a:pt x="294" y="675"/>
                    <a:pt x="281" y="675"/>
                  </a:cubicBezTo>
                  <a:cubicBezTo>
                    <a:pt x="203" y="675"/>
                    <a:pt x="203" y="675"/>
                    <a:pt x="203" y="675"/>
                  </a:cubicBezTo>
                  <a:cubicBezTo>
                    <a:pt x="214" y="645"/>
                    <a:pt x="243" y="624"/>
                    <a:pt x="277" y="624"/>
                  </a:cubicBezTo>
                  <a:cubicBezTo>
                    <a:pt x="438" y="624"/>
                    <a:pt x="438" y="624"/>
                    <a:pt x="438" y="624"/>
                  </a:cubicBezTo>
                  <a:cubicBezTo>
                    <a:pt x="438" y="684"/>
                    <a:pt x="438" y="684"/>
                    <a:pt x="438" y="684"/>
                  </a:cubicBezTo>
                  <a:cubicBezTo>
                    <a:pt x="438" y="711"/>
                    <a:pt x="460" y="733"/>
                    <a:pt x="487" y="733"/>
                  </a:cubicBezTo>
                  <a:cubicBezTo>
                    <a:pt x="719" y="733"/>
                    <a:pt x="719" y="733"/>
                    <a:pt x="719" y="733"/>
                  </a:cubicBezTo>
                  <a:cubicBezTo>
                    <a:pt x="746" y="733"/>
                    <a:pt x="768" y="711"/>
                    <a:pt x="768" y="684"/>
                  </a:cubicBezTo>
                  <a:cubicBezTo>
                    <a:pt x="768" y="624"/>
                    <a:pt x="768" y="624"/>
                    <a:pt x="768" y="624"/>
                  </a:cubicBezTo>
                  <a:cubicBezTo>
                    <a:pt x="925" y="624"/>
                    <a:pt x="925" y="624"/>
                    <a:pt x="925" y="624"/>
                  </a:cubicBezTo>
                  <a:cubicBezTo>
                    <a:pt x="996" y="624"/>
                    <a:pt x="1055" y="573"/>
                    <a:pt x="1067" y="506"/>
                  </a:cubicBezTo>
                  <a:cubicBezTo>
                    <a:pt x="1153" y="506"/>
                    <a:pt x="1153" y="506"/>
                    <a:pt x="1153" y="506"/>
                  </a:cubicBezTo>
                  <a:cubicBezTo>
                    <a:pt x="1180" y="506"/>
                    <a:pt x="1202" y="484"/>
                    <a:pt x="1202" y="457"/>
                  </a:cubicBezTo>
                  <a:cubicBezTo>
                    <a:pt x="1202" y="270"/>
                    <a:pt x="1202" y="270"/>
                    <a:pt x="1202" y="270"/>
                  </a:cubicBezTo>
                  <a:cubicBezTo>
                    <a:pt x="1202" y="257"/>
                    <a:pt x="1196" y="245"/>
                    <a:pt x="1187" y="236"/>
                  </a:cubicBezTo>
                  <a:cubicBezTo>
                    <a:pt x="1178" y="227"/>
                    <a:pt x="1166" y="222"/>
                    <a:pt x="1153" y="222"/>
                  </a:cubicBezTo>
                  <a:cubicBezTo>
                    <a:pt x="1066" y="222"/>
                    <a:pt x="1066" y="222"/>
                    <a:pt x="1066" y="222"/>
                  </a:cubicBezTo>
                  <a:cubicBezTo>
                    <a:pt x="1051" y="157"/>
                    <a:pt x="994" y="109"/>
                    <a:pt x="925" y="109"/>
                  </a:cubicBezTo>
                  <a:cubicBezTo>
                    <a:pt x="645" y="109"/>
                    <a:pt x="645" y="109"/>
                    <a:pt x="645" y="109"/>
                  </a:cubicBezTo>
                  <a:cubicBezTo>
                    <a:pt x="645" y="49"/>
                    <a:pt x="645" y="49"/>
                    <a:pt x="645" y="49"/>
                  </a:cubicBezTo>
                  <a:cubicBezTo>
                    <a:pt x="645" y="36"/>
                    <a:pt x="640" y="24"/>
                    <a:pt x="631" y="15"/>
                  </a:cubicBezTo>
                  <a:cubicBezTo>
                    <a:pt x="622" y="5"/>
                    <a:pt x="610" y="0"/>
                    <a:pt x="597" y="0"/>
                  </a:cubicBezTo>
                  <a:cubicBezTo>
                    <a:pt x="364" y="0"/>
                    <a:pt x="364" y="0"/>
                    <a:pt x="364" y="0"/>
                  </a:cubicBezTo>
                  <a:cubicBezTo>
                    <a:pt x="338" y="0"/>
                    <a:pt x="316" y="22"/>
                    <a:pt x="316" y="49"/>
                  </a:cubicBezTo>
                  <a:cubicBezTo>
                    <a:pt x="316" y="109"/>
                    <a:pt x="316" y="109"/>
                    <a:pt x="316" y="109"/>
                  </a:cubicBezTo>
                  <a:cubicBezTo>
                    <a:pt x="200" y="109"/>
                    <a:pt x="200" y="109"/>
                    <a:pt x="200" y="109"/>
                  </a:cubicBezTo>
                  <a:cubicBezTo>
                    <a:pt x="190" y="96"/>
                    <a:pt x="174" y="88"/>
                    <a:pt x="157" y="88"/>
                  </a:cubicBezTo>
                  <a:cubicBezTo>
                    <a:pt x="125" y="88"/>
                    <a:pt x="100" y="114"/>
                    <a:pt x="100" y="145"/>
                  </a:cubicBezTo>
                  <a:cubicBezTo>
                    <a:pt x="100" y="176"/>
                    <a:pt x="125" y="202"/>
                    <a:pt x="157" y="202"/>
                  </a:cubicBezTo>
                  <a:cubicBezTo>
                    <a:pt x="177" y="202"/>
                    <a:pt x="194" y="191"/>
                    <a:pt x="204" y="176"/>
                  </a:cubicBezTo>
                  <a:cubicBezTo>
                    <a:pt x="316" y="176"/>
                    <a:pt x="316" y="176"/>
                    <a:pt x="316" y="176"/>
                  </a:cubicBezTo>
                  <a:cubicBezTo>
                    <a:pt x="316" y="236"/>
                    <a:pt x="316" y="236"/>
                    <a:pt x="316" y="236"/>
                  </a:cubicBezTo>
                  <a:cubicBezTo>
                    <a:pt x="316" y="263"/>
                    <a:pt x="338" y="284"/>
                    <a:pt x="364" y="284"/>
                  </a:cubicBezTo>
                  <a:cubicBezTo>
                    <a:pt x="597" y="284"/>
                    <a:pt x="597" y="284"/>
                    <a:pt x="597" y="284"/>
                  </a:cubicBezTo>
                  <a:cubicBezTo>
                    <a:pt x="624" y="284"/>
                    <a:pt x="645" y="263"/>
                    <a:pt x="645" y="236"/>
                  </a:cubicBezTo>
                  <a:cubicBezTo>
                    <a:pt x="645" y="176"/>
                    <a:pt x="645" y="176"/>
                    <a:pt x="645" y="176"/>
                  </a:cubicBezTo>
                  <a:cubicBezTo>
                    <a:pt x="925" y="176"/>
                    <a:pt x="925" y="176"/>
                    <a:pt x="925" y="176"/>
                  </a:cubicBezTo>
                  <a:cubicBezTo>
                    <a:pt x="956" y="176"/>
                    <a:pt x="984" y="195"/>
                    <a:pt x="996" y="222"/>
                  </a:cubicBezTo>
                  <a:cubicBezTo>
                    <a:pt x="920" y="222"/>
                    <a:pt x="920" y="222"/>
                    <a:pt x="920" y="222"/>
                  </a:cubicBezTo>
                  <a:cubicBezTo>
                    <a:pt x="894" y="222"/>
                    <a:pt x="872" y="244"/>
                    <a:pt x="872" y="270"/>
                  </a:cubicBezTo>
                  <a:cubicBezTo>
                    <a:pt x="872" y="457"/>
                    <a:pt x="872" y="457"/>
                    <a:pt x="872" y="457"/>
                  </a:cubicBezTo>
                  <a:cubicBezTo>
                    <a:pt x="872" y="484"/>
                    <a:pt x="894" y="506"/>
                    <a:pt x="920" y="506"/>
                  </a:cubicBezTo>
                  <a:cubicBezTo>
                    <a:pt x="999" y="506"/>
                    <a:pt x="999" y="506"/>
                    <a:pt x="999" y="506"/>
                  </a:cubicBezTo>
                  <a:cubicBezTo>
                    <a:pt x="988" y="536"/>
                    <a:pt x="959" y="557"/>
                    <a:pt x="925" y="557"/>
                  </a:cubicBezTo>
                  <a:cubicBezTo>
                    <a:pt x="768" y="557"/>
                    <a:pt x="768" y="557"/>
                    <a:pt x="768" y="557"/>
                  </a:cubicBezTo>
                  <a:cubicBezTo>
                    <a:pt x="768" y="497"/>
                    <a:pt x="768" y="497"/>
                    <a:pt x="768" y="497"/>
                  </a:cubicBezTo>
                  <a:cubicBezTo>
                    <a:pt x="768" y="484"/>
                    <a:pt x="763" y="472"/>
                    <a:pt x="754" y="463"/>
                  </a:cubicBezTo>
                  <a:cubicBezTo>
                    <a:pt x="745" y="454"/>
                    <a:pt x="732" y="449"/>
                    <a:pt x="719" y="449"/>
                  </a:cubicBezTo>
                  <a:cubicBezTo>
                    <a:pt x="487" y="449"/>
                    <a:pt x="487" y="449"/>
                    <a:pt x="487" y="449"/>
                  </a:cubicBezTo>
                  <a:cubicBezTo>
                    <a:pt x="460" y="449"/>
                    <a:pt x="438" y="471"/>
                    <a:pt x="438" y="497"/>
                  </a:cubicBezTo>
                  <a:cubicBezTo>
                    <a:pt x="438" y="557"/>
                    <a:pt x="438" y="557"/>
                    <a:pt x="438" y="557"/>
                  </a:cubicBezTo>
                  <a:cubicBezTo>
                    <a:pt x="277" y="557"/>
                    <a:pt x="277" y="557"/>
                    <a:pt x="277" y="557"/>
                  </a:cubicBezTo>
                  <a:cubicBezTo>
                    <a:pt x="206" y="557"/>
                    <a:pt x="147" y="608"/>
                    <a:pt x="134" y="675"/>
                  </a:cubicBezTo>
                  <a:cubicBezTo>
                    <a:pt x="48" y="675"/>
                    <a:pt x="48" y="675"/>
                    <a:pt x="48" y="675"/>
                  </a:cubicBezTo>
                  <a:cubicBezTo>
                    <a:pt x="22" y="675"/>
                    <a:pt x="0" y="697"/>
                    <a:pt x="0" y="723"/>
                  </a:cubicBezTo>
                  <a:cubicBezTo>
                    <a:pt x="0" y="910"/>
                    <a:pt x="0" y="910"/>
                    <a:pt x="0" y="910"/>
                  </a:cubicBezTo>
                  <a:cubicBezTo>
                    <a:pt x="0" y="937"/>
                    <a:pt x="22" y="959"/>
                    <a:pt x="48" y="959"/>
                  </a:cubicBezTo>
                  <a:cubicBezTo>
                    <a:pt x="135" y="959"/>
                    <a:pt x="135" y="959"/>
                    <a:pt x="135" y="959"/>
                  </a:cubicBezTo>
                  <a:cubicBezTo>
                    <a:pt x="149" y="1024"/>
                    <a:pt x="207" y="1072"/>
                    <a:pt x="277" y="1072"/>
                  </a:cubicBezTo>
                  <a:cubicBezTo>
                    <a:pt x="669" y="1072"/>
                    <a:pt x="669" y="1072"/>
                    <a:pt x="669" y="1072"/>
                  </a:cubicBezTo>
                  <a:cubicBezTo>
                    <a:pt x="669" y="1134"/>
                    <a:pt x="669" y="1134"/>
                    <a:pt x="669" y="1134"/>
                  </a:cubicBezTo>
                  <a:cubicBezTo>
                    <a:pt x="669" y="1161"/>
                    <a:pt x="691" y="1183"/>
                    <a:pt x="718" y="1183"/>
                  </a:cubicBezTo>
                  <a:cubicBezTo>
                    <a:pt x="950" y="1183"/>
                    <a:pt x="950" y="1183"/>
                    <a:pt x="950" y="1183"/>
                  </a:cubicBezTo>
                  <a:cubicBezTo>
                    <a:pt x="977" y="1183"/>
                    <a:pt x="999" y="1161"/>
                    <a:pt x="999" y="1134"/>
                  </a:cubicBezTo>
                  <a:cubicBezTo>
                    <a:pt x="999" y="1072"/>
                    <a:pt x="999" y="1072"/>
                    <a:pt x="999" y="1072"/>
                  </a:cubicBezTo>
                  <a:cubicBezTo>
                    <a:pt x="1144" y="1072"/>
                    <a:pt x="1144" y="1072"/>
                    <a:pt x="1144" y="1072"/>
                  </a:cubicBezTo>
                  <a:cubicBezTo>
                    <a:pt x="1154" y="1086"/>
                    <a:pt x="1170" y="1095"/>
                    <a:pt x="1189" y="1095"/>
                  </a:cubicBezTo>
                  <a:cubicBezTo>
                    <a:pt x="1220" y="1095"/>
                    <a:pt x="1245" y="1070"/>
                    <a:pt x="1245" y="1038"/>
                  </a:cubicBezTo>
                  <a:cubicBezTo>
                    <a:pt x="1245" y="1007"/>
                    <a:pt x="1220" y="982"/>
                    <a:pt x="1189" y="982"/>
                  </a:cubicBezTo>
                  <a:close/>
                </a:path>
              </a:pathLst>
            </a:custGeom>
            <a:solidFill>
              <a:srgbClr val="FFFFFF"/>
            </a:solidFill>
            <a:ln w="9525">
              <a:solidFill>
                <a:schemeClr val="tx1">
                  <a:lumMod val="50000"/>
                  <a:lumOff val="50000"/>
                </a:schemeClr>
              </a:solidFill>
              <a:round/>
            </a:ln>
            <a:effectLst>
              <a:outerShdw blurRad="101600" dist="889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24" name="圆角矩形 23"/>
            <p:cNvSpPr/>
            <p:nvPr/>
          </p:nvSpPr>
          <p:spPr>
            <a:xfrm>
              <a:off x="6629290" y="1751566"/>
              <a:ext cx="899886" cy="828000"/>
            </a:xfrm>
            <a:prstGeom prst="roundRect">
              <a:avLst/>
            </a:prstGeom>
            <a:solidFill>
              <a:schemeClr val="accent6">
                <a:lumMod val="75000"/>
              </a:schemeClr>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7079233" y="3444179"/>
              <a:ext cx="899886" cy="828000"/>
            </a:xfrm>
            <a:prstGeom prst="roundRect">
              <a:avLst/>
            </a:prstGeom>
            <a:solidFill>
              <a:srgbClr val="7030A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8733182" y="2579566"/>
              <a:ext cx="899886" cy="828000"/>
            </a:xfrm>
            <a:prstGeom prst="roundRect">
              <a:avLst/>
            </a:prstGeom>
            <a:solidFill>
              <a:srgbClr val="A2B932"/>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7950091" y="5136792"/>
              <a:ext cx="899886" cy="828000"/>
            </a:xfrm>
            <a:prstGeom prst="roundRect">
              <a:avLst/>
            </a:prstGeom>
            <a:solidFill>
              <a:srgbClr val="00B0F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424605" y="4276927"/>
              <a:ext cx="899886" cy="828000"/>
            </a:xfrm>
            <a:prstGeom prst="roundRect">
              <a:avLst/>
            </a:prstGeom>
            <a:solidFill>
              <a:srgbClr val="C0000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5723577" y="2046538"/>
              <a:ext cx="252000" cy="25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9609703" y="5410162"/>
              <a:ext cx="252000" cy="25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9"/>
            <p:cNvSpPr>
              <a:spLocks noChangeAspect="1" noEditPoints="1"/>
            </p:cNvSpPr>
            <p:nvPr/>
          </p:nvSpPr>
          <p:spPr bwMode="auto">
            <a:xfrm>
              <a:off x="7129406" y="3604283"/>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42" name="Freeform 5"/>
            <p:cNvSpPr>
              <a:spLocks noChangeAspect="1" noEditPoints="1"/>
            </p:cNvSpPr>
            <p:nvPr/>
          </p:nvSpPr>
          <p:spPr bwMode="auto">
            <a:xfrm>
              <a:off x="8878124" y="2771112"/>
              <a:ext cx="610002" cy="504000"/>
            </a:xfrm>
            <a:custGeom>
              <a:avLst/>
              <a:gdLst>
                <a:gd name="T0" fmla="*/ 38 w 126"/>
                <a:gd name="T1" fmla="*/ 13 h 104"/>
                <a:gd name="T2" fmla="*/ 24 w 126"/>
                <a:gd name="T3" fmla="*/ 27 h 104"/>
                <a:gd name="T4" fmla="*/ 8 w 126"/>
                <a:gd name="T5" fmla="*/ 31 h 104"/>
                <a:gd name="T6" fmla="*/ 8 w 126"/>
                <a:gd name="T7" fmla="*/ 51 h 104"/>
                <a:gd name="T8" fmla="*/ 0 w 126"/>
                <a:gd name="T9" fmla="*/ 65 h 104"/>
                <a:gd name="T10" fmla="*/ 14 w 126"/>
                <a:gd name="T11" fmla="*/ 79 h 104"/>
                <a:gd name="T12" fmla="*/ 18 w 126"/>
                <a:gd name="T13" fmla="*/ 96 h 104"/>
                <a:gd name="T14" fmla="*/ 38 w 126"/>
                <a:gd name="T15" fmla="*/ 95 h 104"/>
                <a:gd name="T16" fmla="*/ 53 w 126"/>
                <a:gd name="T17" fmla="*/ 104 h 104"/>
                <a:gd name="T18" fmla="*/ 67 w 126"/>
                <a:gd name="T19" fmla="*/ 90 h 104"/>
                <a:gd name="T20" fmla="*/ 83 w 126"/>
                <a:gd name="T21" fmla="*/ 85 h 104"/>
                <a:gd name="T22" fmla="*/ 83 w 126"/>
                <a:gd name="T23" fmla="*/ 65 h 104"/>
                <a:gd name="T24" fmla="*/ 91 w 126"/>
                <a:gd name="T25" fmla="*/ 51 h 104"/>
                <a:gd name="T26" fmla="*/ 77 w 126"/>
                <a:gd name="T27" fmla="*/ 37 h 104"/>
                <a:gd name="T28" fmla="*/ 73 w 126"/>
                <a:gd name="T29" fmla="*/ 21 h 104"/>
                <a:gd name="T30" fmla="*/ 53 w 126"/>
                <a:gd name="T31" fmla="*/ 21 h 104"/>
                <a:gd name="T32" fmla="*/ 46 w 126"/>
                <a:gd name="T33" fmla="*/ 87 h 104"/>
                <a:gd name="T34" fmla="*/ 46 w 126"/>
                <a:gd name="T35" fmla="*/ 29 h 104"/>
                <a:gd name="T36" fmla="*/ 46 w 126"/>
                <a:gd name="T37" fmla="*/ 87 h 104"/>
                <a:gd name="T38" fmla="*/ 93 w 126"/>
                <a:gd name="T39" fmla="*/ 21 h 104"/>
                <a:gd name="T40" fmla="*/ 116 w 126"/>
                <a:gd name="T41" fmla="*/ 21 h 104"/>
                <a:gd name="T42" fmla="*/ 108 w 126"/>
                <a:gd name="T43" fmla="*/ 0 h 104"/>
                <a:gd name="T44" fmla="*/ 101 w 126"/>
                <a:gd name="T45" fmla="*/ 4 h 104"/>
                <a:gd name="T46" fmla="*/ 91 w 126"/>
                <a:gd name="T47" fmla="*/ 4 h 104"/>
                <a:gd name="T48" fmla="*/ 89 w 126"/>
                <a:gd name="T49" fmla="*/ 11 h 104"/>
                <a:gd name="T50" fmla="*/ 82 w 126"/>
                <a:gd name="T51" fmla="*/ 18 h 104"/>
                <a:gd name="T52" fmla="*/ 87 w 126"/>
                <a:gd name="T53" fmla="*/ 25 h 104"/>
                <a:gd name="T54" fmla="*/ 86 w 126"/>
                <a:gd name="T55" fmla="*/ 35 h 104"/>
                <a:gd name="T56" fmla="*/ 94 w 126"/>
                <a:gd name="T57" fmla="*/ 37 h 104"/>
                <a:gd name="T58" fmla="*/ 101 w 126"/>
                <a:gd name="T59" fmla="*/ 43 h 104"/>
                <a:gd name="T60" fmla="*/ 108 w 126"/>
                <a:gd name="T61" fmla="*/ 39 h 104"/>
                <a:gd name="T62" fmla="*/ 118 w 126"/>
                <a:gd name="T63" fmla="*/ 39 h 104"/>
                <a:gd name="T64" fmla="*/ 120 w 126"/>
                <a:gd name="T65" fmla="*/ 32 h 104"/>
                <a:gd name="T66" fmla="*/ 126 w 126"/>
                <a:gd name="T67" fmla="*/ 25 h 104"/>
                <a:gd name="T68" fmla="*/ 122 w 126"/>
                <a:gd name="T69" fmla="*/ 18 h 104"/>
                <a:gd name="T70" fmla="*/ 122 w 126"/>
                <a:gd name="T71" fmla="*/ 8 h 104"/>
                <a:gd name="T72" fmla="*/ 115 w 126"/>
                <a:gd name="T73" fmla="*/ 6 h 104"/>
                <a:gd name="T74" fmla="*/ 108 w 126"/>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4">
                  <a:moveTo>
                    <a:pt x="53" y="13"/>
                  </a:moveTo>
                  <a:cubicBezTo>
                    <a:pt x="38" y="13"/>
                    <a:pt x="38" y="13"/>
                    <a:pt x="38" y="13"/>
                  </a:cubicBezTo>
                  <a:cubicBezTo>
                    <a:pt x="38" y="21"/>
                    <a:pt x="38" y="21"/>
                    <a:pt x="38" y="21"/>
                  </a:cubicBezTo>
                  <a:cubicBezTo>
                    <a:pt x="33" y="22"/>
                    <a:pt x="28" y="24"/>
                    <a:pt x="24" y="27"/>
                  </a:cubicBezTo>
                  <a:cubicBezTo>
                    <a:pt x="18" y="21"/>
                    <a:pt x="18" y="21"/>
                    <a:pt x="18" y="21"/>
                  </a:cubicBezTo>
                  <a:cubicBezTo>
                    <a:pt x="8" y="31"/>
                    <a:pt x="8" y="31"/>
                    <a:pt x="8" y="31"/>
                  </a:cubicBezTo>
                  <a:cubicBezTo>
                    <a:pt x="14" y="37"/>
                    <a:pt x="14" y="37"/>
                    <a:pt x="14" y="37"/>
                  </a:cubicBezTo>
                  <a:cubicBezTo>
                    <a:pt x="11" y="41"/>
                    <a:pt x="9" y="46"/>
                    <a:pt x="8" y="51"/>
                  </a:cubicBezTo>
                  <a:cubicBezTo>
                    <a:pt x="0" y="51"/>
                    <a:pt x="0" y="51"/>
                    <a:pt x="0" y="51"/>
                  </a:cubicBezTo>
                  <a:cubicBezTo>
                    <a:pt x="0" y="65"/>
                    <a:pt x="0" y="65"/>
                    <a:pt x="0" y="65"/>
                  </a:cubicBezTo>
                  <a:cubicBezTo>
                    <a:pt x="8" y="65"/>
                    <a:pt x="8" y="65"/>
                    <a:pt x="8" y="65"/>
                  </a:cubicBezTo>
                  <a:cubicBezTo>
                    <a:pt x="9" y="70"/>
                    <a:pt x="11" y="75"/>
                    <a:pt x="14" y="79"/>
                  </a:cubicBezTo>
                  <a:cubicBezTo>
                    <a:pt x="8" y="85"/>
                    <a:pt x="8" y="85"/>
                    <a:pt x="8" y="85"/>
                  </a:cubicBezTo>
                  <a:cubicBezTo>
                    <a:pt x="18" y="96"/>
                    <a:pt x="18" y="96"/>
                    <a:pt x="18" y="96"/>
                  </a:cubicBezTo>
                  <a:cubicBezTo>
                    <a:pt x="24" y="90"/>
                    <a:pt x="24" y="90"/>
                    <a:pt x="24" y="90"/>
                  </a:cubicBezTo>
                  <a:cubicBezTo>
                    <a:pt x="28" y="92"/>
                    <a:pt x="33" y="94"/>
                    <a:pt x="38" y="95"/>
                  </a:cubicBezTo>
                  <a:cubicBezTo>
                    <a:pt x="38" y="104"/>
                    <a:pt x="38" y="104"/>
                    <a:pt x="38" y="104"/>
                  </a:cubicBezTo>
                  <a:cubicBezTo>
                    <a:pt x="53" y="104"/>
                    <a:pt x="53" y="104"/>
                    <a:pt x="53" y="104"/>
                  </a:cubicBezTo>
                  <a:cubicBezTo>
                    <a:pt x="53" y="95"/>
                    <a:pt x="53" y="95"/>
                    <a:pt x="53" y="95"/>
                  </a:cubicBezTo>
                  <a:cubicBezTo>
                    <a:pt x="58" y="94"/>
                    <a:pt x="63" y="92"/>
                    <a:pt x="67" y="90"/>
                  </a:cubicBezTo>
                  <a:cubicBezTo>
                    <a:pt x="73" y="96"/>
                    <a:pt x="73" y="96"/>
                    <a:pt x="73" y="96"/>
                  </a:cubicBezTo>
                  <a:cubicBezTo>
                    <a:pt x="83" y="85"/>
                    <a:pt x="83" y="85"/>
                    <a:pt x="83" y="85"/>
                  </a:cubicBezTo>
                  <a:cubicBezTo>
                    <a:pt x="77" y="79"/>
                    <a:pt x="77" y="79"/>
                    <a:pt x="77" y="79"/>
                  </a:cubicBezTo>
                  <a:cubicBezTo>
                    <a:pt x="80" y="75"/>
                    <a:pt x="82" y="70"/>
                    <a:pt x="83" y="65"/>
                  </a:cubicBezTo>
                  <a:cubicBezTo>
                    <a:pt x="91" y="65"/>
                    <a:pt x="91" y="65"/>
                    <a:pt x="91" y="65"/>
                  </a:cubicBezTo>
                  <a:cubicBezTo>
                    <a:pt x="91" y="51"/>
                    <a:pt x="91" y="51"/>
                    <a:pt x="91" y="51"/>
                  </a:cubicBezTo>
                  <a:cubicBezTo>
                    <a:pt x="83" y="51"/>
                    <a:pt x="83" y="51"/>
                    <a:pt x="83" y="51"/>
                  </a:cubicBezTo>
                  <a:cubicBezTo>
                    <a:pt x="82" y="46"/>
                    <a:pt x="80" y="41"/>
                    <a:pt x="77" y="37"/>
                  </a:cubicBezTo>
                  <a:cubicBezTo>
                    <a:pt x="83" y="31"/>
                    <a:pt x="83" y="31"/>
                    <a:pt x="83" y="31"/>
                  </a:cubicBezTo>
                  <a:cubicBezTo>
                    <a:pt x="73" y="21"/>
                    <a:pt x="73" y="21"/>
                    <a:pt x="73" y="21"/>
                  </a:cubicBezTo>
                  <a:cubicBezTo>
                    <a:pt x="67" y="27"/>
                    <a:pt x="67" y="27"/>
                    <a:pt x="67" y="27"/>
                  </a:cubicBezTo>
                  <a:cubicBezTo>
                    <a:pt x="63" y="24"/>
                    <a:pt x="58" y="22"/>
                    <a:pt x="53" y="21"/>
                  </a:cubicBezTo>
                  <a:cubicBezTo>
                    <a:pt x="53" y="13"/>
                    <a:pt x="53" y="13"/>
                    <a:pt x="53" y="13"/>
                  </a:cubicBezTo>
                  <a:moveTo>
                    <a:pt x="46" y="87"/>
                  </a:moveTo>
                  <a:cubicBezTo>
                    <a:pt x="30" y="87"/>
                    <a:pt x="17" y="74"/>
                    <a:pt x="17" y="58"/>
                  </a:cubicBezTo>
                  <a:cubicBezTo>
                    <a:pt x="17" y="42"/>
                    <a:pt x="30" y="29"/>
                    <a:pt x="46" y="29"/>
                  </a:cubicBezTo>
                  <a:cubicBezTo>
                    <a:pt x="62" y="29"/>
                    <a:pt x="74" y="42"/>
                    <a:pt x="74" y="58"/>
                  </a:cubicBezTo>
                  <a:cubicBezTo>
                    <a:pt x="74" y="74"/>
                    <a:pt x="62" y="87"/>
                    <a:pt x="46" y="87"/>
                  </a:cubicBezTo>
                  <a:moveTo>
                    <a:pt x="104" y="33"/>
                  </a:moveTo>
                  <a:cubicBezTo>
                    <a:pt x="98" y="33"/>
                    <a:pt x="93" y="28"/>
                    <a:pt x="93" y="21"/>
                  </a:cubicBezTo>
                  <a:cubicBezTo>
                    <a:pt x="93" y="15"/>
                    <a:pt x="98" y="10"/>
                    <a:pt x="104" y="10"/>
                  </a:cubicBezTo>
                  <a:cubicBezTo>
                    <a:pt x="111" y="10"/>
                    <a:pt x="116" y="15"/>
                    <a:pt x="116" y="21"/>
                  </a:cubicBezTo>
                  <a:cubicBezTo>
                    <a:pt x="116" y="28"/>
                    <a:pt x="111" y="33"/>
                    <a:pt x="104" y="33"/>
                  </a:cubicBezTo>
                  <a:moveTo>
                    <a:pt x="108" y="0"/>
                  </a:moveTo>
                  <a:cubicBezTo>
                    <a:pt x="101" y="0"/>
                    <a:pt x="101" y="0"/>
                    <a:pt x="101" y="0"/>
                  </a:cubicBezTo>
                  <a:cubicBezTo>
                    <a:pt x="101" y="4"/>
                    <a:pt x="101" y="4"/>
                    <a:pt x="101" y="4"/>
                  </a:cubicBezTo>
                  <a:cubicBezTo>
                    <a:pt x="99" y="4"/>
                    <a:pt x="96" y="5"/>
                    <a:pt x="94" y="6"/>
                  </a:cubicBezTo>
                  <a:cubicBezTo>
                    <a:pt x="91" y="4"/>
                    <a:pt x="91" y="4"/>
                    <a:pt x="91" y="4"/>
                  </a:cubicBezTo>
                  <a:cubicBezTo>
                    <a:pt x="86" y="8"/>
                    <a:pt x="86" y="8"/>
                    <a:pt x="86" y="8"/>
                  </a:cubicBezTo>
                  <a:cubicBezTo>
                    <a:pt x="89" y="11"/>
                    <a:pt x="89" y="11"/>
                    <a:pt x="89" y="11"/>
                  </a:cubicBezTo>
                  <a:cubicBezTo>
                    <a:pt x="88" y="13"/>
                    <a:pt x="87" y="16"/>
                    <a:pt x="87" y="18"/>
                  </a:cubicBezTo>
                  <a:cubicBezTo>
                    <a:pt x="82" y="18"/>
                    <a:pt x="82" y="18"/>
                    <a:pt x="82" y="18"/>
                  </a:cubicBezTo>
                  <a:cubicBezTo>
                    <a:pt x="82" y="25"/>
                    <a:pt x="82" y="25"/>
                    <a:pt x="82" y="25"/>
                  </a:cubicBezTo>
                  <a:cubicBezTo>
                    <a:pt x="87" y="25"/>
                    <a:pt x="87" y="25"/>
                    <a:pt x="87" y="25"/>
                  </a:cubicBezTo>
                  <a:cubicBezTo>
                    <a:pt x="87" y="27"/>
                    <a:pt x="88" y="30"/>
                    <a:pt x="89" y="32"/>
                  </a:cubicBezTo>
                  <a:cubicBezTo>
                    <a:pt x="86" y="35"/>
                    <a:pt x="86" y="35"/>
                    <a:pt x="86" y="35"/>
                  </a:cubicBezTo>
                  <a:cubicBezTo>
                    <a:pt x="91" y="39"/>
                    <a:pt x="91" y="39"/>
                    <a:pt x="91" y="39"/>
                  </a:cubicBezTo>
                  <a:cubicBezTo>
                    <a:pt x="94" y="37"/>
                    <a:pt x="94" y="37"/>
                    <a:pt x="94" y="37"/>
                  </a:cubicBezTo>
                  <a:cubicBezTo>
                    <a:pt x="96" y="38"/>
                    <a:pt x="99" y="39"/>
                    <a:pt x="101" y="39"/>
                  </a:cubicBezTo>
                  <a:cubicBezTo>
                    <a:pt x="101" y="43"/>
                    <a:pt x="101" y="43"/>
                    <a:pt x="101" y="43"/>
                  </a:cubicBezTo>
                  <a:cubicBezTo>
                    <a:pt x="108" y="43"/>
                    <a:pt x="108" y="43"/>
                    <a:pt x="108" y="43"/>
                  </a:cubicBezTo>
                  <a:cubicBezTo>
                    <a:pt x="108" y="39"/>
                    <a:pt x="108" y="39"/>
                    <a:pt x="108" y="39"/>
                  </a:cubicBezTo>
                  <a:cubicBezTo>
                    <a:pt x="110" y="39"/>
                    <a:pt x="113" y="38"/>
                    <a:pt x="115" y="37"/>
                  </a:cubicBezTo>
                  <a:cubicBezTo>
                    <a:pt x="118" y="39"/>
                    <a:pt x="118" y="39"/>
                    <a:pt x="118" y="39"/>
                  </a:cubicBezTo>
                  <a:cubicBezTo>
                    <a:pt x="122" y="35"/>
                    <a:pt x="122" y="35"/>
                    <a:pt x="122" y="35"/>
                  </a:cubicBezTo>
                  <a:cubicBezTo>
                    <a:pt x="120" y="32"/>
                    <a:pt x="120" y="32"/>
                    <a:pt x="120" y="32"/>
                  </a:cubicBezTo>
                  <a:cubicBezTo>
                    <a:pt x="121" y="30"/>
                    <a:pt x="122" y="27"/>
                    <a:pt x="122" y="25"/>
                  </a:cubicBezTo>
                  <a:cubicBezTo>
                    <a:pt x="126" y="25"/>
                    <a:pt x="126" y="25"/>
                    <a:pt x="126" y="25"/>
                  </a:cubicBezTo>
                  <a:cubicBezTo>
                    <a:pt x="126" y="18"/>
                    <a:pt x="126" y="18"/>
                    <a:pt x="126" y="18"/>
                  </a:cubicBezTo>
                  <a:cubicBezTo>
                    <a:pt x="122" y="18"/>
                    <a:pt x="122" y="18"/>
                    <a:pt x="122" y="18"/>
                  </a:cubicBezTo>
                  <a:cubicBezTo>
                    <a:pt x="122" y="16"/>
                    <a:pt x="121" y="13"/>
                    <a:pt x="120" y="11"/>
                  </a:cubicBezTo>
                  <a:cubicBezTo>
                    <a:pt x="122" y="8"/>
                    <a:pt x="122" y="8"/>
                    <a:pt x="122" y="8"/>
                  </a:cubicBezTo>
                  <a:cubicBezTo>
                    <a:pt x="118" y="4"/>
                    <a:pt x="118" y="4"/>
                    <a:pt x="118" y="4"/>
                  </a:cubicBezTo>
                  <a:cubicBezTo>
                    <a:pt x="115" y="6"/>
                    <a:pt x="115" y="6"/>
                    <a:pt x="115" y="6"/>
                  </a:cubicBezTo>
                  <a:cubicBezTo>
                    <a:pt x="113" y="5"/>
                    <a:pt x="110" y="4"/>
                    <a:pt x="108" y="4"/>
                  </a:cubicBezTo>
                  <a:cubicBezTo>
                    <a:pt x="108" y="0"/>
                    <a:pt x="108" y="0"/>
                    <a:pt x="108"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43" name="Freeform 17"/>
            <p:cNvSpPr>
              <a:spLocks noChangeAspect="1" noEditPoints="1"/>
            </p:cNvSpPr>
            <p:nvPr/>
          </p:nvSpPr>
          <p:spPr bwMode="auto">
            <a:xfrm>
              <a:off x="6850576" y="1916587"/>
              <a:ext cx="440999" cy="504000"/>
            </a:xfrm>
            <a:custGeom>
              <a:avLst/>
              <a:gdLst>
                <a:gd name="T0" fmla="*/ 43 w 83"/>
                <a:gd name="T1" fmla="*/ 27 h 95"/>
                <a:gd name="T2" fmla="*/ 41 w 83"/>
                <a:gd name="T3" fmla="*/ 27 h 95"/>
                <a:gd name="T4" fmla="*/ 41 w 83"/>
                <a:gd name="T5" fmla="*/ 53 h 95"/>
                <a:gd name="T6" fmla="*/ 39 w 83"/>
                <a:gd name="T7" fmla="*/ 55 h 95"/>
                <a:gd name="T8" fmla="*/ 40 w 83"/>
                <a:gd name="T9" fmla="*/ 56 h 95"/>
                <a:gd name="T10" fmla="*/ 41 w 83"/>
                <a:gd name="T11" fmla="*/ 55 h 95"/>
                <a:gd name="T12" fmla="*/ 41 w 83"/>
                <a:gd name="T13" fmla="*/ 58 h 95"/>
                <a:gd name="T14" fmla="*/ 43 w 83"/>
                <a:gd name="T15" fmla="*/ 58 h 95"/>
                <a:gd name="T16" fmla="*/ 43 w 83"/>
                <a:gd name="T17" fmla="*/ 54 h 95"/>
                <a:gd name="T18" fmla="*/ 57 w 83"/>
                <a:gd name="T19" fmla="*/ 39 h 95"/>
                <a:gd name="T20" fmla="*/ 56 w 83"/>
                <a:gd name="T21" fmla="*/ 38 h 95"/>
                <a:gd name="T22" fmla="*/ 43 w 83"/>
                <a:gd name="T23" fmla="*/ 51 h 95"/>
                <a:gd name="T24" fmla="*/ 43 w 83"/>
                <a:gd name="T25" fmla="*/ 27 h 95"/>
                <a:gd name="T26" fmla="*/ 41 w 83"/>
                <a:gd name="T27" fmla="*/ 25 h 95"/>
                <a:gd name="T28" fmla="*/ 43 w 83"/>
                <a:gd name="T29" fmla="*/ 25 h 95"/>
                <a:gd name="T30" fmla="*/ 43 w 83"/>
                <a:gd name="T31" fmla="*/ 17 h 95"/>
                <a:gd name="T32" fmla="*/ 66 w 83"/>
                <a:gd name="T33" fmla="*/ 27 h 95"/>
                <a:gd name="T34" fmla="*/ 61 w 83"/>
                <a:gd name="T35" fmla="*/ 32 h 95"/>
                <a:gd name="T36" fmla="*/ 63 w 83"/>
                <a:gd name="T37" fmla="*/ 34 h 95"/>
                <a:gd name="T38" fmla="*/ 68 w 83"/>
                <a:gd name="T39" fmla="*/ 29 h 95"/>
                <a:gd name="T40" fmla="*/ 78 w 83"/>
                <a:gd name="T41" fmla="*/ 52 h 95"/>
                <a:gd name="T42" fmla="*/ 70 w 83"/>
                <a:gd name="T43" fmla="*/ 52 h 95"/>
                <a:gd name="T44" fmla="*/ 70 w 83"/>
                <a:gd name="T45" fmla="*/ 54 h 95"/>
                <a:gd name="T46" fmla="*/ 78 w 83"/>
                <a:gd name="T47" fmla="*/ 54 h 95"/>
                <a:gd name="T48" fmla="*/ 68 w 83"/>
                <a:gd name="T49" fmla="*/ 78 h 95"/>
                <a:gd name="T50" fmla="*/ 63 w 83"/>
                <a:gd name="T51" fmla="*/ 72 h 95"/>
                <a:gd name="T52" fmla="*/ 61 w 83"/>
                <a:gd name="T53" fmla="*/ 74 h 95"/>
                <a:gd name="T54" fmla="*/ 66 w 83"/>
                <a:gd name="T55" fmla="*/ 79 h 95"/>
                <a:gd name="T56" fmla="*/ 43 w 83"/>
                <a:gd name="T57" fmla="*/ 89 h 95"/>
                <a:gd name="T58" fmla="*/ 43 w 83"/>
                <a:gd name="T59" fmla="*/ 82 h 95"/>
                <a:gd name="T60" fmla="*/ 41 w 83"/>
                <a:gd name="T61" fmla="*/ 82 h 95"/>
                <a:gd name="T62" fmla="*/ 41 w 83"/>
                <a:gd name="T63" fmla="*/ 89 h 95"/>
                <a:gd name="T64" fmla="*/ 17 w 83"/>
                <a:gd name="T65" fmla="*/ 79 h 95"/>
                <a:gd name="T66" fmla="*/ 22 w 83"/>
                <a:gd name="T67" fmla="*/ 74 h 95"/>
                <a:gd name="T68" fmla="*/ 21 w 83"/>
                <a:gd name="T69" fmla="*/ 72 h 95"/>
                <a:gd name="T70" fmla="*/ 16 w 83"/>
                <a:gd name="T71" fmla="*/ 78 h 95"/>
                <a:gd name="T72" fmla="*/ 6 w 83"/>
                <a:gd name="T73" fmla="*/ 54 h 95"/>
                <a:gd name="T74" fmla="*/ 13 w 83"/>
                <a:gd name="T75" fmla="*/ 54 h 95"/>
                <a:gd name="T76" fmla="*/ 13 w 83"/>
                <a:gd name="T77" fmla="*/ 52 h 95"/>
                <a:gd name="T78" fmla="*/ 6 w 83"/>
                <a:gd name="T79" fmla="*/ 52 h 95"/>
                <a:gd name="T80" fmla="*/ 16 w 83"/>
                <a:gd name="T81" fmla="*/ 29 h 95"/>
                <a:gd name="T82" fmla="*/ 21 w 83"/>
                <a:gd name="T83" fmla="*/ 34 h 95"/>
                <a:gd name="T84" fmla="*/ 22 w 83"/>
                <a:gd name="T85" fmla="*/ 32 h 95"/>
                <a:gd name="T86" fmla="*/ 17 w 83"/>
                <a:gd name="T87" fmla="*/ 27 h 95"/>
                <a:gd name="T88" fmla="*/ 41 w 83"/>
                <a:gd name="T89" fmla="*/ 17 h 95"/>
                <a:gd name="T90" fmla="*/ 41 w 83"/>
                <a:gd name="T91" fmla="*/ 25 h 95"/>
                <a:gd name="T92" fmla="*/ 52 w 83"/>
                <a:gd name="T93" fmla="*/ 0 h 95"/>
                <a:gd name="T94" fmla="*/ 32 w 83"/>
                <a:gd name="T95" fmla="*/ 0 h 95"/>
                <a:gd name="T96" fmla="*/ 32 w 83"/>
                <a:gd name="T97" fmla="*/ 8 h 95"/>
                <a:gd name="T98" fmla="*/ 39 w 83"/>
                <a:gd name="T99" fmla="*/ 8 h 95"/>
                <a:gd name="T100" fmla="*/ 39 w 83"/>
                <a:gd name="T101" fmla="*/ 12 h 95"/>
                <a:gd name="T102" fmla="*/ 0 w 83"/>
                <a:gd name="T103" fmla="*/ 53 h 95"/>
                <a:gd name="T104" fmla="*/ 42 w 83"/>
                <a:gd name="T105" fmla="*/ 95 h 95"/>
                <a:gd name="T106" fmla="*/ 83 w 83"/>
                <a:gd name="T107" fmla="*/ 53 h 95"/>
                <a:gd name="T108" fmla="*/ 44 w 83"/>
                <a:gd name="T109" fmla="*/ 12 h 95"/>
                <a:gd name="T110" fmla="*/ 44 w 83"/>
                <a:gd name="T111" fmla="*/ 8 h 95"/>
                <a:gd name="T112" fmla="*/ 52 w 83"/>
                <a:gd name="T113" fmla="*/ 8 h 95"/>
                <a:gd name="T114" fmla="*/ 52 w 83"/>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95">
                  <a:moveTo>
                    <a:pt x="43" y="27"/>
                  </a:moveTo>
                  <a:cubicBezTo>
                    <a:pt x="41" y="27"/>
                    <a:pt x="41" y="27"/>
                    <a:pt x="41" y="27"/>
                  </a:cubicBezTo>
                  <a:cubicBezTo>
                    <a:pt x="41" y="53"/>
                    <a:pt x="41" y="53"/>
                    <a:pt x="41" y="53"/>
                  </a:cubicBezTo>
                  <a:cubicBezTo>
                    <a:pt x="39" y="55"/>
                    <a:pt x="39" y="55"/>
                    <a:pt x="39" y="55"/>
                  </a:cubicBezTo>
                  <a:cubicBezTo>
                    <a:pt x="40" y="56"/>
                    <a:pt x="40" y="56"/>
                    <a:pt x="40" y="56"/>
                  </a:cubicBezTo>
                  <a:cubicBezTo>
                    <a:pt x="41" y="55"/>
                    <a:pt x="41" y="55"/>
                    <a:pt x="41" y="55"/>
                  </a:cubicBezTo>
                  <a:cubicBezTo>
                    <a:pt x="41" y="58"/>
                    <a:pt x="41" y="58"/>
                    <a:pt x="41" y="58"/>
                  </a:cubicBezTo>
                  <a:cubicBezTo>
                    <a:pt x="43" y="58"/>
                    <a:pt x="43" y="58"/>
                    <a:pt x="43" y="58"/>
                  </a:cubicBezTo>
                  <a:cubicBezTo>
                    <a:pt x="43" y="54"/>
                    <a:pt x="43" y="54"/>
                    <a:pt x="43" y="54"/>
                  </a:cubicBezTo>
                  <a:cubicBezTo>
                    <a:pt x="57" y="39"/>
                    <a:pt x="57" y="39"/>
                    <a:pt x="57" y="39"/>
                  </a:cubicBezTo>
                  <a:cubicBezTo>
                    <a:pt x="56" y="38"/>
                    <a:pt x="56" y="38"/>
                    <a:pt x="56" y="38"/>
                  </a:cubicBezTo>
                  <a:cubicBezTo>
                    <a:pt x="43" y="51"/>
                    <a:pt x="43" y="51"/>
                    <a:pt x="43" y="51"/>
                  </a:cubicBezTo>
                  <a:cubicBezTo>
                    <a:pt x="43" y="27"/>
                    <a:pt x="43" y="27"/>
                    <a:pt x="43" y="27"/>
                  </a:cubicBezTo>
                  <a:moveTo>
                    <a:pt x="41" y="25"/>
                  </a:moveTo>
                  <a:cubicBezTo>
                    <a:pt x="43" y="25"/>
                    <a:pt x="43" y="25"/>
                    <a:pt x="43" y="25"/>
                  </a:cubicBezTo>
                  <a:cubicBezTo>
                    <a:pt x="43" y="17"/>
                    <a:pt x="43" y="17"/>
                    <a:pt x="43" y="17"/>
                  </a:cubicBezTo>
                  <a:cubicBezTo>
                    <a:pt x="52" y="18"/>
                    <a:pt x="60" y="21"/>
                    <a:pt x="66" y="27"/>
                  </a:cubicBezTo>
                  <a:cubicBezTo>
                    <a:pt x="61" y="32"/>
                    <a:pt x="61" y="32"/>
                    <a:pt x="61" y="32"/>
                  </a:cubicBezTo>
                  <a:cubicBezTo>
                    <a:pt x="63" y="34"/>
                    <a:pt x="63" y="34"/>
                    <a:pt x="63" y="34"/>
                  </a:cubicBezTo>
                  <a:cubicBezTo>
                    <a:pt x="68" y="29"/>
                    <a:pt x="68" y="29"/>
                    <a:pt x="68" y="29"/>
                  </a:cubicBezTo>
                  <a:cubicBezTo>
                    <a:pt x="74" y="35"/>
                    <a:pt x="77" y="43"/>
                    <a:pt x="78" y="52"/>
                  </a:cubicBezTo>
                  <a:cubicBezTo>
                    <a:pt x="70" y="52"/>
                    <a:pt x="70" y="52"/>
                    <a:pt x="70" y="52"/>
                  </a:cubicBezTo>
                  <a:cubicBezTo>
                    <a:pt x="70" y="54"/>
                    <a:pt x="70" y="54"/>
                    <a:pt x="70" y="54"/>
                  </a:cubicBezTo>
                  <a:cubicBezTo>
                    <a:pt x="78" y="54"/>
                    <a:pt x="78" y="54"/>
                    <a:pt x="78" y="54"/>
                  </a:cubicBezTo>
                  <a:cubicBezTo>
                    <a:pt x="77" y="63"/>
                    <a:pt x="74" y="72"/>
                    <a:pt x="68" y="78"/>
                  </a:cubicBezTo>
                  <a:cubicBezTo>
                    <a:pt x="63" y="72"/>
                    <a:pt x="63" y="72"/>
                    <a:pt x="63" y="72"/>
                  </a:cubicBezTo>
                  <a:cubicBezTo>
                    <a:pt x="61" y="74"/>
                    <a:pt x="61" y="74"/>
                    <a:pt x="61" y="74"/>
                  </a:cubicBezTo>
                  <a:cubicBezTo>
                    <a:pt x="66" y="79"/>
                    <a:pt x="66" y="79"/>
                    <a:pt x="66" y="79"/>
                  </a:cubicBezTo>
                  <a:cubicBezTo>
                    <a:pt x="60" y="85"/>
                    <a:pt x="52" y="89"/>
                    <a:pt x="43" y="89"/>
                  </a:cubicBezTo>
                  <a:cubicBezTo>
                    <a:pt x="43" y="82"/>
                    <a:pt x="43" y="82"/>
                    <a:pt x="43" y="82"/>
                  </a:cubicBezTo>
                  <a:cubicBezTo>
                    <a:pt x="41" y="82"/>
                    <a:pt x="41" y="82"/>
                    <a:pt x="41" y="82"/>
                  </a:cubicBezTo>
                  <a:cubicBezTo>
                    <a:pt x="41" y="89"/>
                    <a:pt x="41" y="89"/>
                    <a:pt x="41" y="89"/>
                  </a:cubicBezTo>
                  <a:cubicBezTo>
                    <a:pt x="32" y="89"/>
                    <a:pt x="23" y="85"/>
                    <a:pt x="17" y="79"/>
                  </a:cubicBezTo>
                  <a:cubicBezTo>
                    <a:pt x="22" y="74"/>
                    <a:pt x="22" y="74"/>
                    <a:pt x="22" y="74"/>
                  </a:cubicBezTo>
                  <a:cubicBezTo>
                    <a:pt x="21" y="72"/>
                    <a:pt x="21" y="72"/>
                    <a:pt x="21" y="72"/>
                  </a:cubicBezTo>
                  <a:cubicBezTo>
                    <a:pt x="16" y="78"/>
                    <a:pt x="16" y="78"/>
                    <a:pt x="16" y="78"/>
                  </a:cubicBezTo>
                  <a:cubicBezTo>
                    <a:pt x="10" y="72"/>
                    <a:pt x="6" y="63"/>
                    <a:pt x="6" y="54"/>
                  </a:cubicBezTo>
                  <a:cubicBezTo>
                    <a:pt x="13" y="54"/>
                    <a:pt x="13" y="54"/>
                    <a:pt x="13" y="54"/>
                  </a:cubicBezTo>
                  <a:cubicBezTo>
                    <a:pt x="13" y="52"/>
                    <a:pt x="13" y="52"/>
                    <a:pt x="13" y="52"/>
                  </a:cubicBezTo>
                  <a:cubicBezTo>
                    <a:pt x="6" y="52"/>
                    <a:pt x="6" y="52"/>
                    <a:pt x="6" y="52"/>
                  </a:cubicBezTo>
                  <a:cubicBezTo>
                    <a:pt x="6" y="43"/>
                    <a:pt x="10" y="35"/>
                    <a:pt x="16" y="29"/>
                  </a:cubicBezTo>
                  <a:cubicBezTo>
                    <a:pt x="21" y="34"/>
                    <a:pt x="21" y="34"/>
                    <a:pt x="21" y="34"/>
                  </a:cubicBezTo>
                  <a:cubicBezTo>
                    <a:pt x="22" y="32"/>
                    <a:pt x="22" y="32"/>
                    <a:pt x="22" y="32"/>
                  </a:cubicBezTo>
                  <a:cubicBezTo>
                    <a:pt x="17" y="27"/>
                    <a:pt x="17" y="27"/>
                    <a:pt x="17" y="27"/>
                  </a:cubicBezTo>
                  <a:cubicBezTo>
                    <a:pt x="23" y="21"/>
                    <a:pt x="32" y="18"/>
                    <a:pt x="41" y="17"/>
                  </a:cubicBezTo>
                  <a:cubicBezTo>
                    <a:pt x="41" y="25"/>
                    <a:pt x="41" y="25"/>
                    <a:pt x="41" y="25"/>
                  </a:cubicBezTo>
                  <a:moveTo>
                    <a:pt x="52" y="0"/>
                  </a:moveTo>
                  <a:cubicBezTo>
                    <a:pt x="32" y="0"/>
                    <a:pt x="32" y="0"/>
                    <a:pt x="32" y="0"/>
                  </a:cubicBezTo>
                  <a:cubicBezTo>
                    <a:pt x="32" y="8"/>
                    <a:pt x="32" y="8"/>
                    <a:pt x="32" y="8"/>
                  </a:cubicBezTo>
                  <a:cubicBezTo>
                    <a:pt x="39" y="8"/>
                    <a:pt x="39" y="8"/>
                    <a:pt x="39" y="8"/>
                  </a:cubicBezTo>
                  <a:cubicBezTo>
                    <a:pt x="39" y="12"/>
                    <a:pt x="39" y="12"/>
                    <a:pt x="39" y="12"/>
                  </a:cubicBezTo>
                  <a:cubicBezTo>
                    <a:pt x="17" y="13"/>
                    <a:pt x="0" y="31"/>
                    <a:pt x="0" y="53"/>
                  </a:cubicBezTo>
                  <a:cubicBezTo>
                    <a:pt x="0" y="76"/>
                    <a:pt x="19" y="95"/>
                    <a:pt x="42" y="95"/>
                  </a:cubicBezTo>
                  <a:cubicBezTo>
                    <a:pt x="65" y="95"/>
                    <a:pt x="83" y="76"/>
                    <a:pt x="83" y="53"/>
                  </a:cubicBezTo>
                  <a:cubicBezTo>
                    <a:pt x="83" y="31"/>
                    <a:pt x="66" y="13"/>
                    <a:pt x="44" y="12"/>
                  </a:cubicBezTo>
                  <a:cubicBezTo>
                    <a:pt x="44" y="8"/>
                    <a:pt x="44" y="8"/>
                    <a:pt x="44" y="8"/>
                  </a:cubicBezTo>
                  <a:cubicBezTo>
                    <a:pt x="52" y="8"/>
                    <a:pt x="52" y="8"/>
                    <a:pt x="52" y="8"/>
                  </a:cubicBezTo>
                  <a:cubicBezTo>
                    <a:pt x="52" y="0"/>
                    <a:pt x="52" y="0"/>
                    <a:pt x="52"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44" name="Freeform 27"/>
            <p:cNvSpPr>
              <a:spLocks noChangeAspect="1" noEditPoints="1"/>
            </p:cNvSpPr>
            <p:nvPr/>
          </p:nvSpPr>
          <p:spPr bwMode="auto">
            <a:xfrm>
              <a:off x="5625572" y="4438927"/>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46" name="Freeform 13"/>
            <p:cNvSpPr>
              <a:spLocks noChangeAspect="1" noEditPoints="1"/>
            </p:cNvSpPr>
            <p:nvPr/>
          </p:nvSpPr>
          <p:spPr bwMode="auto">
            <a:xfrm>
              <a:off x="8120879" y="5298792"/>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47" name="文本框 17"/>
            <p:cNvSpPr txBox="1"/>
            <p:nvPr/>
          </p:nvSpPr>
          <p:spPr>
            <a:xfrm>
              <a:off x="8659019" y="1470143"/>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优化专业知识</a:t>
              </a:r>
              <a:endParaRPr lang="en-US" altLang="zh-CN" sz="1400" b="1" dirty="0">
                <a:latin typeface="微软雅黑" pitchFamily="34" charset="-122"/>
                <a:ea typeface="微软雅黑" pitchFamily="34" charset="-122"/>
              </a:endParaRPr>
            </a:p>
          </p:txBody>
        </p:sp>
        <p:sp>
          <p:nvSpPr>
            <p:cNvPr id="48" name="文本框 19"/>
            <p:cNvSpPr txBox="1"/>
            <p:nvPr/>
          </p:nvSpPr>
          <p:spPr>
            <a:xfrm>
              <a:off x="7059961" y="4519824"/>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专家培训交流</a:t>
              </a:r>
              <a:endParaRPr lang="en-US" altLang="zh-CN" sz="1400" b="1" dirty="0">
                <a:latin typeface="微软雅黑" pitchFamily="34" charset="-122"/>
                <a:ea typeface="微软雅黑" pitchFamily="34" charset="-122"/>
              </a:endParaRPr>
            </a:p>
          </p:txBody>
        </p:sp>
        <p:sp>
          <p:nvSpPr>
            <p:cNvPr id="49" name="文本框 20"/>
            <p:cNvSpPr txBox="1"/>
            <p:nvPr/>
          </p:nvSpPr>
          <p:spPr>
            <a:xfrm>
              <a:off x="6554298" y="4358875"/>
              <a:ext cx="601447" cy="584775"/>
            </a:xfrm>
            <a:prstGeom prst="rect">
              <a:avLst/>
            </a:prstGeom>
            <a:noFill/>
          </p:spPr>
          <p:txBody>
            <a:bodyPr wrap="none" rtlCol="0">
              <a:spAutoFit/>
            </a:bodyPr>
            <a:lstStyle/>
            <a:p>
              <a:r>
                <a:rPr lang="en-US" altLang="zh-CN" sz="3200" b="1" dirty="0" smtClean="0">
                  <a:solidFill>
                    <a:srgbClr val="C00000"/>
                  </a:solidFill>
                </a:rPr>
                <a:t>0</a:t>
              </a:r>
              <a:r>
                <a:rPr lang="en-US" altLang="zh-CN" sz="3200" dirty="0" smtClean="0">
                  <a:solidFill>
                    <a:srgbClr val="C00000"/>
                  </a:solidFill>
                  <a:effectLst>
                    <a:outerShdw blurRad="38100" dist="38100" dir="2700000" algn="tl">
                      <a:srgbClr val="000000">
                        <a:alpha val="43137"/>
                      </a:srgbClr>
                    </a:outerShdw>
                  </a:effectLst>
                </a:rPr>
                <a:t>4</a:t>
              </a:r>
              <a:endParaRPr lang="zh-CN" altLang="en-US" sz="3200" dirty="0">
                <a:solidFill>
                  <a:srgbClr val="C00000"/>
                </a:solidFill>
                <a:effectLst>
                  <a:outerShdw blurRad="38100" dist="38100" dir="2700000" algn="tl">
                    <a:srgbClr val="000000">
                      <a:alpha val="43137"/>
                    </a:srgbClr>
                  </a:outerShdw>
                </a:effectLst>
              </a:endParaRPr>
            </a:p>
          </p:txBody>
        </p:sp>
        <p:sp>
          <p:nvSpPr>
            <p:cNvPr id="50" name="文本框 21"/>
            <p:cNvSpPr txBox="1"/>
            <p:nvPr/>
          </p:nvSpPr>
          <p:spPr>
            <a:xfrm>
              <a:off x="6003194" y="5883265"/>
              <a:ext cx="1270091" cy="307777"/>
            </a:xfrm>
            <a:prstGeom prst="rect">
              <a:avLst/>
            </a:prstGeom>
            <a:noFill/>
          </p:spPr>
          <p:txBody>
            <a:bodyPr wrap="none" rtlCol="0">
              <a:spAutoFit/>
            </a:bodyPr>
            <a:lstStyle/>
            <a:p>
              <a:r>
                <a:rPr lang="en-US" altLang="zh-CN" sz="1400" b="1" dirty="0" smtClean="0">
                  <a:solidFill>
                    <a:schemeClr val="tx1">
                      <a:lumMod val="75000"/>
                      <a:lumOff val="25000"/>
                    </a:schemeClr>
                  </a:solidFill>
                  <a:latin typeface="微软雅黑" pitchFamily="34" charset="-122"/>
                  <a:ea typeface="微软雅黑" pitchFamily="34" charset="-122"/>
                </a:rPr>
                <a:t>GTA</a:t>
              </a:r>
              <a:r>
                <a:rPr lang="zh-CN" altLang="en-US" sz="1400" b="1" dirty="0" smtClean="0">
                  <a:solidFill>
                    <a:schemeClr val="tx1">
                      <a:lumMod val="75000"/>
                      <a:lumOff val="25000"/>
                    </a:schemeClr>
                  </a:solidFill>
                  <a:latin typeface="微软雅黑" pitchFamily="34" charset="-122"/>
                  <a:ea typeface="微软雅黑" pitchFamily="34" charset="-122"/>
                </a:rPr>
                <a:t>培训师资</a:t>
              </a:r>
              <a:endParaRPr lang="en-US" altLang="zh-CN" sz="1400" b="1" dirty="0" smtClean="0">
                <a:solidFill>
                  <a:schemeClr val="tx1">
                    <a:lumMod val="75000"/>
                    <a:lumOff val="25000"/>
                  </a:schemeClr>
                </a:solidFill>
                <a:latin typeface="微软雅黑" pitchFamily="34" charset="-122"/>
                <a:ea typeface="微软雅黑" pitchFamily="34" charset="-122"/>
              </a:endParaRPr>
            </a:p>
          </p:txBody>
        </p:sp>
        <p:sp>
          <p:nvSpPr>
            <p:cNvPr id="51" name="文本框 22"/>
            <p:cNvSpPr txBox="1"/>
            <p:nvPr/>
          </p:nvSpPr>
          <p:spPr>
            <a:xfrm>
              <a:off x="5436469" y="5720960"/>
              <a:ext cx="601447" cy="584775"/>
            </a:xfrm>
            <a:prstGeom prst="rect">
              <a:avLst/>
            </a:prstGeom>
            <a:noFill/>
          </p:spPr>
          <p:txBody>
            <a:bodyPr wrap="none" rtlCol="0">
              <a:spAutoFit/>
            </a:bodyPr>
            <a:lstStyle/>
            <a:p>
              <a:r>
                <a:rPr lang="en-US" altLang="zh-CN" sz="3200" b="1" dirty="0" smtClean="0">
                  <a:solidFill>
                    <a:srgbClr val="00B0F0"/>
                  </a:solidFill>
                </a:rPr>
                <a:t>05</a:t>
              </a:r>
              <a:endParaRPr lang="zh-CN" altLang="en-US" sz="3200" b="1" dirty="0">
                <a:solidFill>
                  <a:srgbClr val="00B0F0"/>
                </a:solidFill>
              </a:endParaRPr>
            </a:p>
          </p:txBody>
        </p:sp>
        <p:sp>
          <p:nvSpPr>
            <p:cNvPr id="52" name="文本框 23"/>
            <p:cNvSpPr txBox="1"/>
            <p:nvPr/>
          </p:nvSpPr>
          <p:spPr>
            <a:xfrm>
              <a:off x="6702721" y="2885149"/>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加强实践锻炼</a:t>
              </a:r>
              <a:endParaRPr lang="en-US" altLang="zh-CN" sz="1400" b="1" dirty="0">
                <a:latin typeface="微软雅黑" pitchFamily="34" charset="-122"/>
                <a:ea typeface="微软雅黑" pitchFamily="34" charset="-122"/>
              </a:endParaRPr>
            </a:p>
          </p:txBody>
        </p:sp>
        <p:sp>
          <p:nvSpPr>
            <p:cNvPr id="53" name="文本框 24"/>
            <p:cNvSpPr txBox="1"/>
            <p:nvPr/>
          </p:nvSpPr>
          <p:spPr>
            <a:xfrm>
              <a:off x="6234297" y="2730725"/>
              <a:ext cx="601447" cy="584775"/>
            </a:xfrm>
            <a:prstGeom prst="rect">
              <a:avLst/>
            </a:prstGeom>
            <a:noFill/>
          </p:spPr>
          <p:txBody>
            <a:bodyPr wrap="none" rtlCol="0">
              <a:spAutoFit/>
            </a:bodyPr>
            <a:lstStyle/>
            <a:p>
              <a:r>
                <a:rPr lang="en-US" altLang="zh-CN" sz="3200" b="1" dirty="0" smtClean="0">
                  <a:solidFill>
                    <a:srgbClr val="A2B932"/>
                  </a:solidFill>
                </a:rPr>
                <a:t>02</a:t>
              </a:r>
              <a:endParaRPr lang="zh-CN" altLang="en-US" sz="3200" b="1" dirty="0">
                <a:solidFill>
                  <a:srgbClr val="A2B932"/>
                </a:solidFill>
              </a:endParaRPr>
            </a:p>
          </p:txBody>
        </p:sp>
        <p:sp>
          <p:nvSpPr>
            <p:cNvPr id="54" name="文本框 25"/>
            <p:cNvSpPr txBox="1"/>
            <p:nvPr/>
          </p:nvSpPr>
          <p:spPr>
            <a:xfrm>
              <a:off x="5138688" y="3379615"/>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a:latin typeface="微软雅黑" pitchFamily="34" charset="-122"/>
                  <a:ea typeface="微软雅黑" pitchFamily="34" charset="-122"/>
                </a:rPr>
                <a:t>校</a:t>
              </a:r>
              <a:r>
                <a:rPr lang="zh-CN" altLang="en-US" sz="1400" b="1" dirty="0" smtClean="0">
                  <a:latin typeface="微软雅黑" pitchFamily="34" charset="-122"/>
                  <a:ea typeface="微软雅黑" pitchFamily="34" charset="-122"/>
                </a:rPr>
                <a:t>企人才互聘</a:t>
              </a:r>
              <a:endParaRPr lang="en-US" altLang="zh-CN" sz="1400" b="1" dirty="0">
                <a:latin typeface="微软雅黑" pitchFamily="34" charset="-122"/>
                <a:ea typeface="微软雅黑" pitchFamily="34" charset="-122"/>
              </a:endParaRPr>
            </a:p>
          </p:txBody>
        </p:sp>
        <p:sp>
          <p:nvSpPr>
            <p:cNvPr id="55" name="文本框 26"/>
            <p:cNvSpPr txBox="1"/>
            <p:nvPr/>
          </p:nvSpPr>
          <p:spPr>
            <a:xfrm>
              <a:off x="4606686" y="3223412"/>
              <a:ext cx="601447" cy="584775"/>
            </a:xfrm>
            <a:prstGeom prst="rect">
              <a:avLst/>
            </a:prstGeom>
            <a:noFill/>
          </p:spPr>
          <p:txBody>
            <a:bodyPr wrap="none" rtlCol="0">
              <a:spAutoFit/>
            </a:bodyPr>
            <a:lstStyle/>
            <a:p>
              <a:r>
                <a:rPr lang="en-US" altLang="zh-CN" sz="3200" b="1" dirty="0" smtClean="0">
                  <a:solidFill>
                    <a:srgbClr val="7030A0"/>
                  </a:solidFill>
                </a:rPr>
                <a:t>03</a:t>
              </a:r>
              <a:endParaRPr lang="zh-CN" altLang="en-US" sz="3200" b="1" dirty="0">
                <a:solidFill>
                  <a:srgbClr val="7030A0"/>
                </a:solidFill>
              </a:endParaRPr>
            </a:p>
          </p:txBody>
        </p:sp>
        <p:sp>
          <p:nvSpPr>
            <p:cNvPr id="56" name="TextBox 116"/>
            <p:cNvSpPr txBox="1"/>
            <p:nvPr/>
          </p:nvSpPr>
          <p:spPr>
            <a:xfrm>
              <a:off x="9958157" y="5206156"/>
              <a:ext cx="1117763" cy="919483"/>
            </a:xfrm>
            <a:prstGeom prst="rect">
              <a:avLst/>
            </a:prstGeom>
            <a:noFill/>
          </p:spPr>
          <p:txBody>
            <a:bodyPr wrap="square" rtlCol="0">
              <a:spAutoFit/>
            </a:bodyPr>
            <a:lstStyle/>
            <a:p>
              <a:pPr algn="ctr"/>
              <a:r>
                <a:rPr lang="zh-CN" altLang="en-US" sz="1600" b="1" dirty="0" smtClean="0">
                  <a:solidFill>
                    <a:schemeClr val="accent3">
                      <a:lumMod val="75000"/>
                    </a:schemeClr>
                  </a:solidFill>
                  <a:latin typeface="微软雅黑" pitchFamily="34" charset="-122"/>
                  <a:ea typeface="微软雅黑" pitchFamily="34" charset="-122"/>
                </a:rPr>
                <a:t>国泰安</a:t>
              </a:r>
              <a:endParaRPr lang="en-US" altLang="zh-CN" sz="1600" b="1" dirty="0" smtClean="0">
                <a:solidFill>
                  <a:schemeClr val="accent3">
                    <a:lumMod val="75000"/>
                  </a:schemeClr>
                </a:solidFill>
                <a:latin typeface="微软雅黑" pitchFamily="34" charset="-122"/>
                <a:ea typeface="微软雅黑" pitchFamily="34" charset="-122"/>
              </a:endParaRPr>
            </a:p>
            <a:p>
              <a:pPr algn="ctr"/>
              <a:r>
                <a:rPr lang="zh-CN" altLang="en-US" sz="1600" b="1" dirty="0" smtClean="0">
                  <a:solidFill>
                    <a:schemeClr val="accent3">
                      <a:lumMod val="75000"/>
                    </a:schemeClr>
                  </a:solidFill>
                  <a:latin typeface="微软雅黑" pitchFamily="34" charset="-122"/>
                  <a:ea typeface="微软雅黑" pitchFamily="34" charset="-122"/>
                </a:rPr>
                <a:t>师资队伍强化方案</a:t>
              </a:r>
              <a:endParaRPr lang="zh-CN" altLang="en-US" sz="1600" b="1" dirty="0">
                <a:solidFill>
                  <a:schemeClr val="accent3">
                    <a:lumMod val="75000"/>
                  </a:schemeClr>
                </a:solidFill>
                <a:latin typeface="微软雅黑" pitchFamily="34" charset="-122"/>
                <a:ea typeface="微软雅黑" pitchFamily="34" charset="-122"/>
              </a:endParaRPr>
            </a:p>
          </p:txBody>
        </p:sp>
        <p:sp>
          <p:nvSpPr>
            <p:cNvPr id="57" name="TextBox 117"/>
            <p:cNvSpPr txBox="1"/>
            <p:nvPr/>
          </p:nvSpPr>
          <p:spPr>
            <a:xfrm>
              <a:off x="4509958" y="1788490"/>
              <a:ext cx="1115614" cy="830997"/>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 培养“双师型”师资队伍</a:t>
              </a:r>
              <a:endParaRPr lang="zh-CN" altLang="en-US" sz="1600" b="1" dirty="0">
                <a:solidFill>
                  <a:srgbClr val="C00000"/>
                </a:solidFill>
                <a:latin typeface="微软雅黑" pitchFamily="34" charset="-122"/>
                <a:ea typeface="微软雅黑" pitchFamily="34" charset="-122"/>
              </a:endParaRPr>
            </a:p>
          </p:txBody>
        </p:sp>
        <p:grpSp>
          <p:nvGrpSpPr>
            <p:cNvPr id="58" name="组合 57"/>
            <p:cNvGrpSpPr/>
            <p:nvPr/>
          </p:nvGrpSpPr>
          <p:grpSpPr>
            <a:xfrm>
              <a:off x="1227979" y="2993565"/>
              <a:ext cx="3077468" cy="3173669"/>
              <a:chOff x="293053" y="2147107"/>
              <a:chExt cx="3077468" cy="3215096"/>
            </a:xfrm>
          </p:grpSpPr>
          <p:sp>
            <p:nvSpPr>
              <p:cNvPr id="66" name="AutoShape 4"/>
              <p:cNvSpPr>
                <a:spLocks noChangeArrowheads="1"/>
              </p:cNvSpPr>
              <p:nvPr/>
            </p:nvSpPr>
            <p:spPr bwMode="gray">
              <a:xfrm>
                <a:off x="1039877" y="2147107"/>
                <a:ext cx="2330644" cy="3215096"/>
              </a:xfrm>
              <a:prstGeom prst="upArrow">
                <a:avLst>
                  <a:gd name="adj1" fmla="val 56361"/>
                  <a:gd name="adj2" fmla="val 78299"/>
                </a:avLst>
              </a:prstGeom>
              <a:solidFill>
                <a:srgbClr val="00B0F0"/>
              </a:solidFill>
              <a:ln w="9525">
                <a:miter lim="800000"/>
              </a:ln>
              <a:effectLst/>
              <a:scene3d>
                <a:camera prst="legacyObliqueTopRight">
                  <a:rot lat="0" lon="19199998" rev="0"/>
                </a:camera>
                <a:lightRig rig="legacyFlat3" dir="t"/>
              </a:scene3d>
              <a:sp3d extrusionH="430200" prstMaterial="legacyPlastic">
                <a:bevelT w="13500" h="13500" prst="angle"/>
                <a:bevelB w="13500" h="13500" prst="angle"/>
                <a:extrusionClr>
                  <a:srgbClr val="006699"/>
                </a:extrusionClr>
                <a:contourClr>
                  <a:srgbClr val="006699"/>
                </a:contourClr>
              </a:sp3d>
            </p:spPr>
            <p:txBody>
              <a:bodyPr wrap="none" anchor="ctr">
                <a:flatTx/>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nvGrpSpPr>
              <p:cNvPr id="67" name="组合 66"/>
              <p:cNvGrpSpPr/>
              <p:nvPr/>
            </p:nvGrpSpPr>
            <p:grpSpPr>
              <a:xfrm>
                <a:off x="293053" y="3040840"/>
                <a:ext cx="2065467" cy="2173332"/>
                <a:chOff x="173952" y="3040840"/>
                <a:chExt cx="2184081" cy="2173332"/>
              </a:xfrm>
            </p:grpSpPr>
            <p:sp>
              <p:nvSpPr>
                <p:cNvPr id="68" name="AutoShape 7"/>
                <p:cNvSpPr>
                  <a:spLocks noChangeArrowheads="1"/>
                </p:cNvSpPr>
                <p:nvPr/>
              </p:nvSpPr>
              <p:spPr bwMode="gray">
                <a:xfrm>
                  <a:off x="187920" y="3040840"/>
                  <a:ext cx="2170113" cy="474529"/>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69" name="AutoShape 8"/>
                <p:cNvSpPr>
                  <a:spLocks noChangeArrowheads="1"/>
                </p:cNvSpPr>
                <p:nvPr/>
              </p:nvSpPr>
              <p:spPr bwMode="gray">
                <a:xfrm>
                  <a:off x="181835" y="3609828"/>
                  <a:ext cx="2170113" cy="495737"/>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70" name="AutoShape 9"/>
                <p:cNvSpPr>
                  <a:spLocks noChangeArrowheads="1"/>
                </p:cNvSpPr>
                <p:nvPr/>
              </p:nvSpPr>
              <p:spPr bwMode="gray">
                <a:xfrm>
                  <a:off x="181835" y="4189249"/>
                  <a:ext cx="2170113" cy="480420"/>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71" name="Text Box 38"/>
                <p:cNvSpPr txBox="1">
                  <a:spLocks noChangeArrowheads="1"/>
                </p:cNvSpPr>
                <p:nvPr/>
              </p:nvSpPr>
              <p:spPr bwMode="gray">
                <a:xfrm>
                  <a:off x="230309" y="3129784"/>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专业师资素质不高</a:t>
                  </a:r>
                  <a:endParaRPr lang="en-US" altLang="zh-CN" sz="1400" dirty="0">
                    <a:solidFill>
                      <a:srgbClr val="080808"/>
                    </a:solidFill>
                    <a:latin typeface="微软雅黑" pitchFamily="34" charset="-122"/>
                    <a:ea typeface="微软雅黑" pitchFamily="34" charset="-122"/>
                  </a:endParaRPr>
                </a:p>
              </p:txBody>
            </p:sp>
            <p:sp>
              <p:nvSpPr>
                <p:cNvPr id="72" name="Text Box 38"/>
                <p:cNvSpPr txBox="1">
                  <a:spLocks noChangeArrowheads="1"/>
                </p:cNvSpPr>
                <p:nvPr/>
              </p:nvSpPr>
              <p:spPr bwMode="gray">
                <a:xfrm>
                  <a:off x="238191" y="3731209"/>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师资团队建设不完善</a:t>
                  </a:r>
                  <a:endParaRPr lang="en-US" altLang="zh-CN" sz="1400" dirty="0">
                    <a:solidFill>
                      <a:srgbClr val="080808"/>
                    </a:solidFill>
                    <a:latin typeface="微软雅黑" pitchFamily="34" charset="-122"/>
                    <a:ea typeface="微软雅黑" pitchFamily="34" charset="-122"/>
                  </a:endParaRPr>
                </a:p>
              </p:txBody>
            </p:sp>
            <p:sp>
              <p:nvSpPr>
                <p:cNvPr id="73" name="Text Box 38"/>
                <p:cNvSpPr txBox="1">
                  <a:spLocks noChangeArrowheads="1"/>
                </p:cNvSpPr>
                <p:nvPr/>
              </p:nvSpPr>
              <p:spPr bwMode="gray">
                <a:xfrm>
                  <a:off x="253271" y="4291783"/>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专业师资结构不合理</a:t>
                  </a:r>
                  <a:endParaRPr lang="en-US" altLang="zh-CN" sz="1400" dirty="0">
                    <a:solidFill>
                      <a:srgbClr val="080808"/>
                    </a:solidFill>
                    <a:latin typeface="微软雅黑" pitchFamily="34" charset="-122"/>
                    <a:ea typeface="微软雅黑" pitchFamily="34" charset="-122"/>
                  </a:endParaRPr>
                </a:p>
              </p:txBody>
            </p:sp>
            <p:sp>
              <p:nvSpPr>
                <p:cNvPr id="74" name="AutoShape 9"/>
                <p:cNvSpPr>
                  <a:spLocks noChangeArrowheads="1"/>
                </p:cNvSpPr>
                <p:nvPr/>
              </p:nvSpPr>
              <p:spPr bwMode="gray">
                <a:xfrm>
                  <a:off x="173952" y="4753995"/>
                  <a:ext cx="2170113" cy="460177"/>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75" name="Text Box 38"/>
                <p:cNvSpPr txBox="1">
                  <a:spLocks noChangeArrowheads="1"/>
                </p:cNvSpPr>
                <p:nvPr/>
              </p:nvSpPr>
              <p:spPr bwMode="gray">
                <a:xfrm>
                  <a:off x="230309" y="4846609"/>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专业师资数量不足</a:t>
                  </a:r>
                  <a:endParaRPr lang="en-US" altLang="zh-CN" sz="1400" dirty="0">
                    <a:solidFill>
                      <a:srgbClr val="080808"/>
                    </a:solidFill>
                    <a:latin typeface="微软雅黑" pitchFamily="34" charset="-122"/>
                    <a:ea typeface="微软雅黑" pitchFamily="34" charset="-122"/>
                  </a:endParaRPr>
                </a:p>
              </p:txBody>
            </p:sp>
          </p:grpSp>
        </p:grpSp>
        <p:sp>
          <p:nvSpPr>
            <p:cNvPr id="59" name="TextBox 130"/>
            <p:cNvSpPr txBox="1"/>
            <p:nvPr/>
          </p:nvSpPr>
          <p:spPr>
            <a:xfrm>
              <a:off x="2261562" y="1802579"/>
              <a:ext cx="1520255" cy="584775"/>
            </a:xfrm>
            <a:prstGeom prst="rect">
              <a:avLst/>
            </a:prstGeom>
            <a:noFill/>
          </p:spPr>
          <p:txBody>
            <a:bodyPr wrap="square" rtlCol="0">
              <a:spAutoFit/>
            </a:bodyPr>
            <a:lstStyle/>
            <a:p>
              <a:pPr algn="ctr"/>
              <a:r>
                <a:rPr lang="zh-CN" altLang="en-US" sz="1600" b="1" dirty="0" smtClean="0">
                  <a:solidFill>
                    <a:schemeClr val="accent6">
                      <a:lumMod val="50000"/>
                    </a:schemeClr>
                  </a:solidFill>
                  <a:latin typeface="微软雅黑" pitchFamily="34" charset="-122"/>
                  <a:ea typeface="微软雅黑" pitchFamily="34" charset="-122"/>
                </a:rPr>
                <a:t>机电一体化专业教学</a:t>
              </a:r>
              <a:endParaRPr lang="zh-CN" altLang="en-US" sz="1600" b="1" dirty="0">
                <a:solidFill>
                  <a:schemeClr val="accent6">
                    <a:lumMod val="50000"/>
                  </a:schemeClr>
                </a:solidFill>
                <a:latin typeface="微软雅黑" pitchFamily="34" charset="-122"/>
                <a:ea typeface="微软雅黑" pitchFamily="34" charset="-122"/>
              </a:endParaRPr>
            </a:p>
          </p:txBody>
        </p:sp>
        <p:sp>
          <p:nvSpPr>
            <p:cNvPr id="60" name="TextBox 131"/>
            <p:cNvSpPr txBox="1"/>
            <p:nvPr/>
          </p:nvSpPr>
          <p:spPr>
            <a:xfrm>
              <a:off x="3211019" y="3515800"/>
              <a:ext cx="463576" cy="2601704"/>
            </a:xfrm>
            <a:prstGeom prst="rect">
              <a:avLst/>
            </a:prstGeom>
            <a:noFill/>
          </p:spPr>
          <p:txBody>
            <a:bodyPr vert="eaVert" wrap="square" rtlCol="0">
              <a:spAutoFit/>
            </a:bodyPr>
            <a:lstStyle/>
            <a:p>
              <a:r>
                <a:rPr lang="zh-CN" altLang="en-US" sz="1600" b="1" dirty="0" smtClean="0">
                  <a:solidFill>
                    <a:schemeClr val="bg1"/>
                  </a:solidFill>
                  <a:latin typeface="微软雅黑" pitchFamily="34" charset="-122"/>
                  <a:ea typeface="微软雅黑" pitchFamily="34" charset="-122"/>
                </a:rPr>
                <a:t>新能源汽车专业师资现状</a:t>
              </a:r>
              <a:endParaRPr lang="zh-CN" altLang="en-US" sz="1600" b="1" dirty="0">
                <a:solidFill>
                  <a:schemeClr val="bg1"/>
                </a:solidFill>
                <a:latin typeface="微软雅黑" pitchFamily="34" charset="-122"/>
                <a:ea typeface="微软雅黑" pitchFamily="34" charset="-122"/>
              </a:endParaRPr>
            </a:p>
          </p:txBody>
        </p:sp>
        <p:sp>
          <p:nvSpPr>
            <p:cNvPr id="61" name="右箭头 60"/>
            <p:cNvSpPr/>
            <p:nvPr/>
          </p:nvSpPr>
          <p:spPr>
            <a:xfrm rot="16200000">
              <a:off x="2775538" y="2497657"/>
              <a:ext cx="436386" cy="252000"/>
            </a:xfrm>
            <a:prstGeom prst="rightArrow">
              <a:avLst/>
            </a:prstGeom>
            <a:solidFill>
              <a:srgbClr val="A2B932"/>
            </a:solidFill>
            <a:ln>
              <a:solidFill>
                <a:srgbClr val="A2B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Box 133"/>
            <p:cNvSpPr txBox="1"/>
            <p:nvPr/>
          </p:nvSpPr>
          <p:spPr>
            <a:xfrm>
              <a:off x="3095571" y="2577517"/>
              <a:ext cx="369332" cy="447437"/>
            </a:xfrm>
            <a:prstGeom prst="rect">
              <a:avLst/>
            </a:prstGeom>
            <a:noFill/>
          </p:spPr>
          <p:txBody>
            <a:bodyPr vert="eaVert" wrap="square" rtlCol="0">
              <a:spAutoFit/>
            </a:bodyPr>
            <a:lstStyle/>
            <a:p>
              <a:r>
                <a:rPr lang="zh-CN" altLang="en-US" sz="1200" dirty="0" smtClean="0">
                  <a:latin typeface="微软雅黑" pitchFamily="34" charset="-122"/>
                  <a:ea typeface="微软雅黑" pitchFamily="34" charset="-122"/>
                </a:rPr>
                <a:t>制约</a:t>
              </a:r>
              <a:endParaRPr lang="zh-CN" altLang="en-US" sz="1200" dirty="0">
                <a:latin typeface="微软雅黑" pitchFamily="34" charset="-122"/>
                <a:ea typeface="微软雅黑" pitchFamily="34" charset="-122"/>
              </a:endParaRPr>
            </a:p>
          </p:txBody>
        </p:sp>
        <p:sp>
          <p:nvSpPr>
            <p:cNvPr id="63" name="左右箭头 62"/>
            <p:cNvSpPr/>
            <p:nvPr/>
          </p:nvSpPr>
          <p:spPr>
            <a:xfrm>
              <a:off x="3820839" y="2057961"/>
              <a:ext cx="566583" cy="217591"/>
            </a:xfrm>
            <a:prstGeom prst="leftRightArrow">
              <a:avLst/>
            </a:prstGeom>
            <a:solidFill>
              <a:srgbClr val="A2B932"/>
            </a:solidFill>
            <a:ln>
              <a:solidFill>
                <a:srgbClr val="A2B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135"/>
            <p:cNvSpPr txBox="1"/>
            <p:nvPr/>
          </p:nvSpPr>
          <p:spPr>
            <a:xfrm>
              <a:off x="3874722" y="1765504"/>
              <a:ext cx="619207" cy="306494"/>
            </a:xfrm>
            <a:prstGeom prst="rect">
              <a:avLst/>
            </a:prstGeom>
            <a:noFill/>
          </p:spPr>
          <p:txBody>
            <a:bodyPr wrap="square" rtlCol="0">
              <a:spAutoFit/>
            </a:bodyPr>
            <a:lstStyle/>
            <a:p>
              <a:r>
                <a:rPr lang="zh-CN" altLang="en-US" sz="1200" dirty="0">
                  <a:latin typeface="微软雅黑" pitchFamily="34" charset="-122"/>
                  <a:ea typeface="微软雅黑" pitchFamily="34" charset="-122"/>
                </a:rPr>
                <a:t>需</a:t>
              </a:r>
              <a:r>
                <a:rPr lang="zh-CN" altLang="en-US" sz="1200" dirty="0" smtClean="0">
                  <a:latin typeface="微软雅黑" pitchFamily="34" charset="-122"/>
                  <a:ea typeface="微软雅黑" pitchFamily="34" charset="-122"/>
                </a:rPr>
                <a:t>求</a:t>
              </a:r>
              <a:endParaRPr lang="zh-CN" altLang="en-US" sz="1200" dirty="0">
                <a:latin typeface="微软雅黑" pitchFamily="34" charset="-122"/>
                <a:ea typeface="微软雅黑" pitchFamily="34" charset="-122"/>
              </a:endParaRPr>
            </a:p>
          </p:txBody>
        </p:sp>
        <p:sp>
          <p:nvSpPr>
            <p:cNvPr id="65" name="TextBox 136"/>
            <p:cNvSpPr txBox="1"/>
            <p:nvPr/>
          </p:nvSpPr>
          <p:spPr>
            <a:xfrm>
              <a:off x="3847779" y="2308372"/>
              <a:ext cx="622183" cy="306494"/>
            </a:xfrm>
            <a:prstGeom prst="rect">
              <a:avLst/>
            </a:prstGeom>
            <a:noFill/>
          </p:spPr>
          <p:txBody>
            <a:bodyPr wrap="square" rtlCol="0">
              <a:spAutoFit/>
            </a:bodyPr>
            <a:lstStyle/>
            <a:p>
              <a:r>
                <a:rPr lang="zh-CN" altLang="en-US" sz="1200" dirty="0">
                  <a:latin typeface="微软雅黑" pitchFamily="34" charset="-122"/>
                  <a:ea typeface="微软雅黑" pitchFamily="34" charset="-122"/>
                </a:rPr>
                <a:t>促进</a:t>
              </a:r>
            </a:p>
          </p:txBody>
        </p:sp>
      </p:grpSp>
      <p:sp>
        <p:nvSpPr>
          <p:cNvPr id="76" name="矩形 2"/>
          <p:cNvSpPr>
            <a:spLocks noChangeArrowheads="1"/>
          </p:cNvSpPr>
          <p:nvPr/>
        </p:nvSpPr>
        <p:spPr bwMode="auto">
          <a:xfrm>
            <a:off x="4303088" y="1420877"/>
            <a:ext cx="46124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solidFill>
                  <a:srgbClr val="002060"/>
                </a:solidFill>
                <a:latin typeface="微软雅黑" pitchFamily="34" charset="-122"/>
                <a:ea typeface="微软雅黑" pitchFamily="34" charset="-122"/>
                <a:sym typeface="宋体" pitchFamily="2" charset="-122"/>
              </a:rPr>
              <a:t>内</a:t>
            </a:r>
            <a:r>
              <a:rPr lang="zh-CN" altLang="en-US" b="1" dirty="0">
                <a:solidFill>
                  <a:srgbClr val="002060"/>
                </a:solidFill>
                <a:latin typeface="微软雅黑" pitchFamily="34" charset="-122"/>
                <a:ea typeface="微软雅黑" pitchFamily="34" charset="-122"/>
                <a:sym typeface="宋体" pitchFamily="2" charset="-122"/>
              </a:rPr>
              <a:t>培外引交流，打造双师队伍强化师资力量</a:t>
            </a:r>
            <a:endParaRPr lang="zh-CN" altLang="en-US" b="1" dirty="0">
              <a:solidFill>
                <a:srgbClr val="002060"/>
              </a:solidFill>
              <a:latin typeface="微软雅黑" pitchFamily="34" charset="-122"/>
              <a:ea typeface="微软雅黑" pitchFamily="34" charset="-122"/>
            </a:endParaRPr>
          </a:p>
        </p:txBody>
      </p:sp>
      <p:sp>
        <p:nvSpPr>
          <p:cNvPr id="77" name="TextBox 76"/>
          <p:cNvSpPr txBox="1"/>
          <p:nvPr/>
        </p:nvSpPr>
        <p:spPr>
          <a:xfrm>
            <a:off x="242318" y="1445978"/>
            <a:ext cx="2954130" cy="452432"/>
          </a:xfrm>
          <a:prstGeom prst="rect">
            <a:avLst/>
          </a:prstGeom>
          <a:noFill/>
        </p:spPr>
        <p:txBody>
          <a:bodyPr wrap="square" rtlCol="0">
            <a:spAutoFit/>
          </a:bodyPr>
          <a:lstStyle/>
          <a:p>
            <a:pPr>
              <a:lnSpc>
                <a:spcPct val="130000"/>
              </a:lnSpc>
            </a:pPr>
            <a:r>
              <a:rPr lang="en-US" altLang="zh-CN" b="1" kern="0" dirty="0">
                <a:solidFill>
                  <a:srgbClr val="C00000"/>
                </a:solidFill>
                <a:latin typeface="微软雅黑" panose="020B0503020204020204" pitchFamily="34" charset="-122"/>
                <a:ea typeface="微软雅黑" panose="020B0503020204020204" pitchFamily="34" charset="-122"/>
              </a:rPr>
              <a:t>1</a:t>
            </a:r>
            <a:r>
              <a:rPr lang="zh-CN" altLang="en-US" b="1" kern="0" dirty="0">
                <a:solidFill>
                  <a:srgbClr val="C00000"/>
                </a:solidFill>
                <a:latin typeface="微软雅黑" panose="020B0503020204020204" pitchFamily="34" charset="-122"/>
                <a:ea typeface="微软雅黑" panose="020B0503020204020204" pitchFamily="34" charset="-122"/>
              </a:rPr>
              <a:t>、专业教学团队培养建设</a:t>
            </a:r>
          </a:p>
        </p:txBody>
      </p:sp>
    </p:spTree>
    <p:extLst>
      <p:ext uri="{BB962C8B-B14F-4D97-AF65-F5344CB8AC3E}">
        <p14:creationId xmlns:p14="http://schemas.microsoft.com/office/powerpoint/2010/main" val="3623724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74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表格 14"/>
          <p:cNvGraphicFramePr>
            <a:graphicFrameLocks noGrp="1"/>
          </p:cNvGraphicFramePr>
          <p:nvPr>
            <p:extLst>
              <p:ext uri="{D42A27DB-BD31-4B8C-83A1-F6EECF244321}">
                <p14:modId xmlns:p14="http://schemas.microsoft.com/office/powerpoint/2010/main" val="182586676"/>
              </p:ext>
            </p:extLst>
          </p:nvPr>
        </p:nvGraphicFramePr>
        <p:xfrm>
          <a:off x="4765638" y="1566027"/>
          <a:ext cx="6314739" cy="4953470"/>
        </p:xfrm>
        <a:graphic>
          <a:graphicData uri="http://schemas.openxmlformats.org/drawingml/2006/table">
            <a:tbl>
              <a:tblPr firstRow="1" firstCol="1" bandRow="1">
                <a:tableStyleId>{5C22544A-7EE6-4342-B048-85BDC9FD1C3A}</a:tableStyleId>
              </a:tblPr>
              <a:tblGrid>
                <a:gridCol w="1620920"/>
                <a:gridCol w="3091602"/>
                <a:gridCol w="1602217"/>
              </a:tblGrid>
              <a:tr h="320342">
                <a:tc>
                  <a:txBody>
                    <a:bodyPr/>
                    <a:lstStyle/>
                    <a:p>
                      <a:pPr algn="ctr">
                        <a:spcAft>
                          <a:spcPts val="0"/>
                        </a:spcAft>
                      </a:pPr>
                      <a:r>
                        <a:rPr lang="zh-CN" sz="1200" b="1" kern="100" dirty="0" smtClean="0">
                          <a:solidFill>
                            <a:schemeClr val="tx1"/>
                          </a:solidFill>
                          <a:effectLst/>
                          <a:latin typeface="微软雅黑" pitchFamily="34" charset="-122"/>
                          <a:ea typeface="微软雅黑" pitchFamily="34" charset="-122"/>
                        </a:rPr>
                        <a:t>培训</a:t>
                      </a:r>
                      <a:r>
                        <a:rPr lang="zh-CN" sz="1200" b="1" kern="100" dirty="0">
                          <a:solidFill>
                            <a:schemeClr val="tx1"/>
                          </a:solidFill>
                          <a:effectLst/>
                          <a:latin typeface="微软雅黑" pitchFamily="34" charset="-122"/>
                          <a:ea typeface="微软雅黑" pitchFamily="34" charset="-122"/>
                        </a:rPr>
                        <a:t>课程类别</a:t>
                      </a:r>
                      <a:endParaRPr lang="zh-CN" sz="1200" b="1" kern="100" dirty="0">
                        <a:solidFill>
                          <a:schemeClr val="tx1"/>
                        </a:solidFill>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b="1" kern="100" dirty="0">
                          <a:solidFill>
                            <a:schemeClr val="tx1"/>
                          </a:solidFill>
                          <a:effectLst/>
                          <a:latin typeface="微软雅黑" pitchFamily="34" charset="-122"/>
                          <a:ea typeface="微软雅黑" pitchFamily="34" charset="-122"/>
                        </a:rPr>
                        <a:t>培训课程举例</a:t>
                      </a:r>
                      <a:endParaRPr lang="zh-CN" sz="1200" b="1" kern="100" dirty="0">
                        <a:solidFill>
                          <a:schemeClr val="tx1"/>
                        </a:solidFill>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b="1" kern="100" dirty="0">
                          <a:solidFill>
                            <a:schemeClr val="tx1"/>
                          </a:solidFill>
                          <a:effectLst/>
                          <a:latin typeface="微软雅黑" pitchFamily="34" charset="-122"/>
                          <a:ea typeface="微软雅黑" pitchFamily="34" charset="-122"/>
                        </a:rPr>
                        <a:t>培训目标</a:t>
                      </a:r>
                      <a:endParaRPr lang="zh-CN" sz="1200" b="1" kern="100" dirty="0">
                        <a:solidFill>
                          <a:schemeClr val="tx1"/>
                        </a:solidFill>
                        <a:effectLst/>
                        <a:latin typeface="微软雅黑" pitchFamily="34" charset="-122"/>
                        <a:ea typeface="微软雅黑" pitchFamily="34" charset="-122"/>
                        <a:cs typeface="Times New Roman"/>
                      </a:endParaRPr>
                    </a:p>
                  </a:txBody>
                  <a:tcPr marL="61435" marR="61435" marT="0" marB="0" anchor="ctr"/>
                </a:tc>
              </a:tr>
              <a:tr h="244008">
                <a:tc rowSpan="6">
                  <a:txBody>
                    <a:bodyPr/>
                    <a:lstStyle/>
                    <a:p>
                      <a:pPr algn="ctr">
                        <a:spcAft>
                          <a:spcPts val="0"/>
                        </a:spcAft>
                      </a:pPr>
                      <a:r>
                        <a:rPr lang="zh-CN" sz="1200" kern="100" dirty="0">
                          <a:effectLst/>
                          <a:latin typeface="微软雅黑" pitchFamily="34" charset="-122"/>
                          <a:ea typeface="微软雅黑" pitchFamily="34" charset="-122"/>
                        </a:rPr>
                        <a:t>职业素养培训</a:t>
                      </a:r>
                    </a:p>
                    <a:p>
                      <a:pPr algn="ctr">
                        <a:spcAft>
                          <a:spcPts val="0"/>
                        </a:spcAft>
                      </a:pPr>
                      <a:r>
                        <a:rPr lang="zh-CN" sz="1200" kern="100" dirty="0">
                          <a:effectLst/>
                          <a:latin typeface="微软雅黑" pitchFamily="34" charset="-122"/>
                          <a:ea typeface="微软雅黑" pitchFamily="34" charset="-122"/>
                        </a:rPr>
                        <a:t>（通用培训）</a:t>
                      </a:r>
                      <a:endParaRPr lang="zh-CN" sz="12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kern="100" dirty="0">
                          <a:effectLst/>
                          <a:latin typeface="微软雅黑" pitchFamily="34" charset="-122"/>
                          <a:ea typeface="微软雅黑" pitchFamily="34" charset="-122"/>
                        </a:rPr>
                        <a:t>职业教育心理学</a:t>
                      </a:r>
                      <a:endParaRPr lang="zh-CN" sz="1200" kern="100" dirty="0">
                        <a:effectLst/>
                        <a:latin typeface="微软雅黑" pitchFamily="34" charset="-122"/>
                        <a:ea typeface="微软雅黑" pitchFamily="34" charset="-122"/>
                        <a:cs typeface="Times New Roman"/>
                      </a:endParaRPr>
                    </a:p>
                  </a:txBody>
                  <a:tcPr marL="61435" marR="61435" marT="0" marB="0" anchor="ctr"/>
                </a:tc>
                <a:tc rowSpan="6">
                  <a:txBody>
                    <a:bodyPr/>
                    <a:lstStyle/>
                    <a:p>
                      <a:pPr algn="just">
                        <a:spcAft>
                          <a:spcPts val="0"/>
                        </a:spcAft>
                      </a:pPr>
                      <a:r>
                        <a:rPr lang="zh-CN" sz="1200" kern="100" dirty="0">
                          <a:effectLst/>
                          <a:latin typeface="微软雅黑" pitchFamily="34" charset="-122"/>
                          <a:ea typeface="微软雅黑" pitchFamily="34" charset="-122"/>
                        </a:rPr>
                        <a:t>拓展教师的视野，提升教师的基本职业素养和综合素质</a:t>
                      </a:r>
                      <a:endParaRPr lang="zh-CN" sz="1200" kern="100" dirty="0">
                        <a:effectLst/>
                        <a:latin typeface="微软雅黑" pitchFamily="34" charset="-122"/>
                        <a:ea typeface="微软雅黑" pitchFamily="34" charset="-122"/>
                        <a:cs typeface="Times New Roman"/>
                      </a:endParaRPr>
                    </a:p>
                  </a:txBody>
                  <a:tcPr marL="61435" marR="61435" marT="0" marB="0" anchor="ct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职业教育改革发展现状与趋势</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“互联网+X专业”人才培养模式的创新</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“中国制造2025”与职业教育改革发展</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提高教师职业素养经典案例分享</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教师情绪压力管理</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rowSpan="16">
                  <a:txBody>
                    <a:bodyPr/>
                    <a:lstStyle/>
                    <a:p>
                      <a:pPr algn="ctr">
                        <a:spcAft>
                          <a:spcPts val="0"/>
                        </a:spcAft>
                      </a:pPr>
                      <a:r>
                        <a:rPr lang="zh-CN" sz="1200" kern="100" dirty="0">
                          <a:effectLst/>
                          <a:latin typeface="微软雅黑" pitchFamily="34" charset="-122"/>
                          <a:ea typeface="微软雅黑" pitchFamily="34" charset="-122"/>
                        </a:rPr>
                        <a:t>教学技能培训</a:t>
                      </a:r>
                    </a:p>
                    <a:p>
                      <a:pPr algn="ctr">
                        <a:spcAft>
                          <a:spcPts val="0"/>
                        </a:spcAft>
                      </a:pPr>
                      <a:r>
                        <a:rPr lang="zh-CN" sz="1200" kern="100" dirty="0" smtClean="0">
                          <a:effectLst/>
                          <a:latin typeface="微软雅黑" pitchFamily="34" charset="-122"/>
                          <a:ea typeface="微软雅黑" pitchFamily="34" charset="-122"/>
                        </a:rPr>
                        <a:t>（</a:t>
                      </a:r>
                      <a:r>
                        <a:rPr lang="zh-CN" altLang="en-US" sz="1200" kern="100" dirty="0" smtClean="0">
                          <a:effectLst/>
                          <a:latin typeface="微软雅黑" pitchFamily="34" charset="-122"/>
                          <a:ea typeface="微软雅黑" pitchFamily="34" charset="-122"/>
                        </a:rPr>
                        <a:t>专项培训</a:t>
                      </a:r>
                      <a:r>
                        <a:rPr lang="zh-CN" sz="1200" kern="100" dirty="0" smtClean="0">
                          <a:effectLst/>
                          <a:latin typeface="微软雅黑" pitchFamily="34" charset="-122"/>
                          <a:ea typeface="微软雅黑" pitchFamily="34" charset="-122"/>
                        </a:rPr>
                        <a:t>）</a:t>
                      </a:r>
                      <a:endParaRPr lang="zh-CN" sz="12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kern="100" dirty="0">
                          <a:effectLst/>
                          <a:latin typeface="微软雅黑" pitchFamily="34" charset="-122"/>
                          <a:ea typeface="微软雅黑" pitchFamily="34" charset="-122"/>
                        </a:rPr>
                        <a:t>职业教育课程改革与课程开发</a:t>
                      </a:r>
                      <a:endParaRPr lang="zh-CN" sz="1200" kern="100" dirty="0">
                        <a:effectLst/>
                        <a:latin typeface="微软雅黑" pitchFamily="34" charset="-122"/>
                        <a:ea typeface="微软雅黑" pitchFamily="34" charset="-122"/>
                        <a:cs typeface="Times New Roman"/>
                      </a:endParaRPr>
                    </a:p>
                  </a:txBody>
                  <a:tcPr marL="61435" marR="61435" marT="0" marB="0" anchor="ctr"/>
                </a:tc>
                <a:tc rowSpan="16">
                  <a:txBody>
                    <a:bodyPr/>
                    <a:lstStyle/>
                    <a:p>
                      <a:pPr algn="just">
                        <a:spcAft>
                          <a:spcPts val="0"/>
                        </a:spcAft>
                      </a:pPr>
                      <a:r>
                        <a:rPr lang="zh-CN" sz="1200" kern="100" dirty="0">
                          <a:effectLst/>
                          <a:latin typeface="微软雅黑" pitchFamily="34" charset="-122"/>
                          <a:ea typeface="微软雅黑" pitchFamily="34" charset="-122"/>
                        </a:rPr>
                        <a:t>提升教师的教学、教研技能</a:t>
                      </a:r>
                      <a:r>
                        <a:rPr lang="zh-CN" sz="1200" kern="100" dirty="0" smtClean="0">
                          <a:effectLst/>
                          <a:latin typeface="微软雅黑" pitchFamily="34" charset="-122"/>
                          <a:ea typeface="微软雅黑" pitchFamily="34" charset="-122"/>
                        </a:rPr>
                        <a:t>和水平</a:t>
                      </a:r>
                      <a:endParaRPr lang="zh-CN" sz="1200" kern="100" dirty="0">
                        <a:effectLst/>
                        <a:latin typeface="微软雅黑" pitchFamily="34" charset="-122"/>
                        <a:ea typeface="微软雅黑" pitchFamily="34" charset="-122"/>
                        <a:cs typeface="Times New Roman"/>
                      </a:endParaRPr>
                    </a:p>
                  </a:txBody>
                  <a:tcPr marL="61435" marR="61435" marT="0" marB="0" anchor="ct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职业教育行动导向的教学法</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现代教学媒体（课件）开发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信息化教学设计与课程整合</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虚拟仿真实训系统</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数字化教学资源库建设</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精品课程建设与课程网站开发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altLang="en-US" sz="1200" kern="100" dirty="0" smtClean="0">
                          <a:effectLst/>
                          <a:latin typeface="微软雅黑" pitchFamily="34" charset="-122"/>
                          <a:ea typeface="微软雅黑" pitchFamily="34" charset="-122"/>
                          <a:cs typeface="Times New Roman"/>
                        </a:rPr>
                        <a:t>电子技术应用电工</a:t>
                      </a:r>
                      <a:r>
                        <a:rPr lang="zh-CN" altLang="en-US" sz="1200" kern="100" dirty="0" smtClean="0">
                          <a:effectLst/>
                          <a:latin typeface="微软雅黑" pitchFamily="34" charset="-122"/>
                          <a:ea typeface="微软雅黑" pitchFamily="34" charset="-122"/>
                          <a:cs typeface="Times New Roman"/>
                        </a:rPr>
                        <a:t>类专业实训技能培训</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职业教育项目式教材开发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职业教育科研能力建设与提升</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职业学校管理与人力资源开发</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职业学校校园文化建设</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职业学校德育课程建设</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机会识别与项目选择</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创业资本运作</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如何组建创业精英团队</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rowSpan="3">
                  <a:txBody>
                    <a:bodyPr/>
                    <a:lstStyle/>
                    <a:p>
                      <a:pPr algn="ctr">
                        <a:spcAft>
                          <a:spcPts val="0"/>
                        </a:spcAft>
                      </a:pPr>
                      <a:r>
                        <a:rPr lang="zh-CN" sz="1200" kern="100">
                          <a:effectLst/>
                          <a:latin typeface="微软雅黑" pitchFamily="34" charset="-122"/>
                          <a:ea typeface="微软雅黑" pitchFamily="34" charset="-122"/>
                        </a:rPr>
                        <a:t>辅助研修</a:t>
                      </a:r>
                      <a:endParaRPr lang="zh-CN" sz="1200" kern="10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200" kern="100">
                          <a:effectLst/>
                          <a:latin typeface="微软雅黑" pitchFamily="34" charset="-122"/>
                          <a:ea typeface="微软雅黑" pitchFamily="34" charset="-122"/>
                        </a:rPr>
                        <a:t>德国双元制职业教育方法</a:t>
                      </a:r>
                      <a:endParaRPr lang="zh-CN" sz="1200" kern="100">
                        <a:effectLst/>
                        <a:latin typeface="微软雅黑" pitchFamily="34" charset="-122"/>
                        <a:ea typeface="微软雅黑" pitchFamily="34" charset="-122"/>
                        <a:cs typeface="Times New Roman"/>
                      </a:endParaRPr>
                    </a:p>
                  </a:txBody>
                  <a:tcPr marL="61435" marR="61435" marT="0" marB="0" anchor="ctr"/>
                </a:tc>
                <a:tc rowSpan="3">
                  <a:txBody>
                    <a:bodyPr/>
                    <a:lstStyle/>
                    <a:p>
                      <a:pPr algn="just">
                        <a:spcAft>
                          <a:spcPts val="0"/>
                        </a:spcAft>
                      </a:pPr>
                      <a:r>
                        <a:rPr lang="zh-CN" sz="1200" kern="100" dirty="0">
                          <a:effectLst/>
                          <a:latin typeface="微软雅黑" pitchFamily="34" charset="-122"/>
                          <a:ea typeface="微软雅黑" pitchFamily="34" charset="-122"/>
                        </a:rPr>
                        <a:t>提升教师教学科研水平及国际视野</a:t>
                      </a:r>
                      <a:endParaRPr lang="zh-CN" sz="1200" kern="100" dirty="0">
                        <a:effectLst/>
                        <a:latin typeface="微软雅黑" pitchFamily="34" charset="-122"/>
                        <a:ea typeface="微软雅黑" pitchFamily="34" charset="-122"/>
                        <a:cs typeface="Times New Roman"/>
                      </a:endParaRPr>
                    </a:p>
                  </a:txBody>
                  <a:tcPr marL="61435" marR="61435" marT="0" marB="0" anchor="ct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探讨“教学工厂”和最新的管理理念</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r h="172900">
                <a:tc vMerge="1">
                  <a:txBody>
                    <a:bodyPr/>
                    <a:lstStyle/>
                    <a:p>
                      <a:endParaRPr lang="zh-CN" altLang="en-US"/>
                    </a:p>
                  </a:txBody>
                  <a:tcPr/>
                </a:tc>
                <a:tc>
                  <a:txBody>
                    <a:bodyPr/>
                    <a:lstStyle/>
                    <a:p>
                      <a:pPr algn="ctr">
                        <a:spcAft>
                          <a:spcPts val="0"/>
                        </a:spcAft>
                      </a:pPr>
                      <a:r>
                        <a:rPr lang="zh-CN" sz="1200" kern="100" dirty="0">
                          <a:effectLst/>
                          <a:latin typeface="微软雅黑" pitchFamily="34" charset="-122"/>
                          <a:ea typeface="微软雅黑" pitchFamily="34" charset="-122"/>
                        </a:rPr>
                        <a:t>香港职业教育概况及营运模式</a:t>
                      </a:r>
                      <a:endParaRPr lang="zh-CN" sz="12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tr>
            </a:tbl>
          </a:graphicData>
        </a:graphic>
      </p:graphicFrame>
      <p:graphicFrame>
        <p:nvGraphicFramePr>
          <p:cNvPr id="16" name="图示 15"/>
          <p:cNvGraphicFramePr/>
          <p:nvPr>
            <p:extLst>
              <p:ext uri="{D42A27DB-BD31-4B8C-83A1-F6EECF244321}">
                <p14:modId xmlns:p14="http://schemas.microsoft.com/office/powerpoint/2010/main" val="2589562063"/>
              </p:ext>
            </p:extLst>
          </p:nvPr>
        </p:nvGraphicFramePr>
        <p:xfrm>
          <a:off x="114463" y="1905836"/>
          <a:ext cx="5227091" cy="4258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p:cNvSpPr txBox="1"/>
          <p:nvPr/>
        </p:nvSpPr>
        <p:spPr>
          <a:xfrm>
            <a:off x="228925" y="843550"/>
            <a:ext cx="2954130" cy="417358"/>
          </a:xfrm>
          <a:prstGeom prst="rect">
            <a:avLst/>
          </a:prstGeom>
          <a:noFill/>
        </p:spPr>
        <p:txBody>
          <a:bodyPr wrap="square" rtlCol="0">
            <a:spAutoFit/>
          </a:bodyPr>
          <a:lstStyle/>
          <a:p>
            <a:pPr>
              <a:lnSpc>
                <a:spcPct val="130000"/>
              </a:lnSpc>
            </a:pPr>
            <a:r>
              <a:rPr lang="en-US" altLang="zh-CN" b="1" kern="0" dirty="0">
                <a:solidFill>
                  <a:srgbClr val="C00000"/>
                </a:solidFill>
                <a:latin typeface="微软雅黑" panose="020B0503020204020204" pitchFamily="34" charset="-122"/>
                <a:ea typeface="微软雅黑" panose="020B0503020204020204" pitchFamily="34" charset="-122"/>
              </a:rPr>
              <a:t>2</a:t>
            </a:r>
            <a:r>
              <a:rPr lang="zh-CN" altLang="en-US" b="1" kern="0" dirty="0">
                <a:solidFill>
                  <a:srgbClr val="C00000"/>
                </a:solidFill>
                <a:latin typeface="微软雅黑" panose="020B0503020204020204" pitchFamily="34" charset="-122"/>
                <a:ea typeface="微软雅黑" panose="020B0503020204020204" pitchFamily="34" charset="-122"/>
              </a:rPr>
              <a:t>、专业教学团队培养措施</a:t>
            </a:r>
          </a:p>
        </p:txBody>
      </p:sp>
    </p:spTree>
    <p:extLst>
      <p:ext uri="{BB962C8B-B14F-4D97-AF65-F5344CB8AC3E}">
        <p14:creationId xmlns:p14="http://schemas.microsoft.com/office/powerpoint/2010/main" val="845406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25</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MH_Other_5"/>
          <p:cNvSpPr>
            <a:spLocks noChangeArrowheads="1"/>
          </p:cNvSpPr>
          <p:nvPr>
            <p:custDataLst>
              <p:tags r:id="rId1"/>
            </p:custDataLst>
          </p:nvPr>
        </p:nvSpPr>
        <p:spPr bwMode="auto">
          <a:xfrm>
            <a:off x="232281" y="749810"/>
            <a:ext cx="3048802"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（六）</a:t>
            </a:r>
            <a:r>
              <a:rPr lang="zh-CN" altLang="en-US" sz="2000" b="1" dirty="0">
                <a:solidFill>
                  <a:srgbClr val="FFFFFF"/>
                </a:solidFill>
                <a:ea typeface="微软雅黑" pitchFamily="34" charset="-122"/>
              </a:rPr>
              <a:t>专业实训体系</a:t>
            </a:r>
            <a:r>
              <a:rPr lang="zh-CN" altLang="en-US" sz="2000" b="1" dirty="0" smtClean="0">
                <a:solidFill>
                  <a:srgbClr val="FFFFFF"/>
                </a:solidFill>
                <a:ea typeface="微软雅黑" pitchFamily="34" charset="-122"/>
              </a:rPr>
              <a:t>建设</a:t>
            </a:r>
            <a:endParaRPr lang="zh-CN" altLang="en-US" sz="2000" b="1" dirty="0">
              <a:solidFill>
                <a:srgbClr val="FFFFFF"/>
              </a:solidFill>
              <a:ea typeface="微软雅黑" pitchFamily="34" charset="-122"/>
            </a:endParaRPr>
          </a:p>
        </p:txBody>
      </p:sp>
      <p:grpSp>
        <p:nvGrpSpPr>
          <p:cNvPr id="38" name="组合 37"/>
          <p:cNvGrpSpPr/>
          <p:nvPr/>
        </p:nvGrpSpPr>
        <p:grpSpPr>
          <a:xfrm>
            <a:off x="1159758" y="1765845"/>
            <a:ext cx="6166200" cy="3799897"/>
            <a:chOff x="1917568" y="1672815"/>
            <a:chExt cx="6166200" cy="3799897"/>
          </a:xfrm>
        </p:grpSpPr>
        <p:grpSp>
          <p:nvGrpSpPr>
            <p:cNvPr id="39" name="组合 38"/>
            <p:cNvGrpSpPr/>
            <p:nvPr/>
          </p:nvGrpSpPr>
          <p:grpSpPr>
            <a:xfrm>
              <a:off x="2036038" y="1672815"/>
              <a:ext cx="5071937" cy="1585169"/>
              <a:chOff x="1669369" y="1259361"/>
              <a:chExt cx="5213345" cy="1810408"/>
            </a:xfrm>
          </p:grpSpPr>
          <p:sp>
            <p:nvSpPr>
              <p:cNvPr id="60" name="矩形 59"/>
              <p:cNvSpPr/>
              <p:nvPr/>
            </p:nvSpPr>
            <p:spPr>
              <a:xfrm>
                <a:off x="1669369" y="2111069"/>
                <a:ext cx="5213345" cy="958700"/>
              </a:xfrm>
              <a:prstGeom prst="rect">
                <a:avLst/>
              </a:prstGeom>
              <a:solidFill>
                <a:schemeClr val="accent1">
                  <a:alpha val="30196"/>
                </a:schemeClr>
              </a:solidFill>
              <a:ln w="25400" cap="flat" cmpd="sng" algn="ctr">
                <a:noFill/>
                <a:prstDash val="solid"/>
              </a:ln>
              <a:effectLst/>
            </p:spPr>
            <p:txBody>
              <a:bodyPr rtlCol="0" anchor="ctr"/>
              <a:lstStyle/>
              <a:p>
                <a:pPr algn="ctr" defTabSz="1171972">
                  <a:defRPr/>
                </a:pPr>
                <a:endParaRPr lang="zh-CN" altLang="en-US" sz="1700" kern="0">
                  <a:solidFill>
                    <a:schemeClr val="tx1">
                      <a:lumMod val="75000"/>
                      <a:lumOff val="25000"/>
                    </a:schemeClr>
                  </a:solidFill>
                  <a:latin typeface="Arial"/>
                  <a:ea typeface="微软雅黑"/>
                </a:endParaRPr>
              </a:p>
            </p:txBody>
          </p:sp>
          <p:sp>
            <p:nvSpPr>
              <p:cNvPr id="61" name="剪去同侧角的矩形 60"/>
              <p:cNvSpPr/>
              <p:nvPr/>
            </p:nvSpPr>
            <p:spPr>
              <a:xfrm>
                <a:off x="1669369" y="1460567"/>
                <a:ext cx="5213345" cy="650501"/>
              </a:xfrm>
              <a:prstGeom prst="snip2SameRect">
                <a:avLst>
                  <a:gd name="adj1" fmla="val 40502"/>
                  <a:gd name="adj2" fmla="val 0"/>
                </a:avLst>
              </a:prstGeom>
              <a:solidFill>
                <a:srgbClr val="002060"/>
              </a:solidFill>
              <a:ln w="25400" cap="flat" cmpd="sng" algn="ctr">
                <a:noFill/>
                <a:prstDash val="solid"/>
              </a:ln>
              <a:effectLst/>
            </p:spPr>
            <p:txBody>
              <a:bodyPr rtlCol="0" anchor="ctr"/>
              <a:lstStyle/>
              <a:p>
                <a:pPr algn="ctr" defTabSz="1171972">
                  <a:defRPr/>
                </a:pPr>
                <a:endParaRPr lang="zh-CN" altLang="en-US" sz="1700" kern="0">
                  <a:solidFill>
                    <a:schemeClr val="tx1">
                      <a:lumMod val="75000"/>
                      <a:lumOff val="25000"/>
                    </a:schemeClr>
                  </a:solidFill>
                  <a:latin typeface="Arial"/>
                  <a:ea typeface="微软雅黑"/>
                </a:endParaRPr>
              </a:p>
            </p:txBody>
          </p:sp>
          <p:sp>
            <p:nvSpPr>
              <p:cNvPr id="62" name="矩形 61"/>
              <p:cNvSpPr/>
              <p:nvPr/>
            </p:nvSpPr>
            <p:spPr>
              <a:xfrm>
                <a:off x="2844208" y="1492013"/>
                <a:ext cx="2513065" cy="421810"/>
              </a:xfrm>
              <a:prstGeom prst="rect">
                <a:avLst/>
              </a:prstGeom>
            </p:spPr>
            <p:txBody>
              <a:bodyPr wrap="none">
                <a:spAutoFit/>
              </a:bodyPr>
              <a:lstStyle/>
              <a:p>
                <a:pPr defTabSz="1171972">
                  <a:defRPr/>
                </a:pPr>
                <a:r>
                  <a:rPr lang="zh-CN" altLang="en-US" b="1" kern="0" dirty="0">
                    <a:solidFill>
                      <a:schemeClr val="bg1"/>
                    </a:solidFill>
                    <a:latin typeface="微软雅黑" panose="020B0503020204020204" pitchFamily="34" charset="-122"/>
                    <a:ea typeface="微软雅黑" panose="020B0503020204020204" pitchFamily="34" charset="-122"/>
                  </a:rPr>
                  <a:t>实训室成为第      课堂</a:t>
                </a:r>
              </a:p>
            </p:txBody>
          </p:sp>
          <p:grpSp>
            <p:nvGrpSpPr>
              <p:cNvPr id="63" name="组合 62"/>
              <p:cNvGrpSpPr/>
              <p:nvPr/>
            </p:nvGrpSpPr>
            <p:grpSpPr>
              <a:xfrm>
                <a:off x="1669369" y="2036858"/>
                <a:ext cx="5166331" cy="988401"/>
                <a:chOff x="1432297" y="2044514"/>
                <a:chExt cx="5166331" cy="988401"/>
              </a:xfrm>
            </p:grpSpPr>
            <p:sp>
              <p:nvSpPr>
                <p:cNvPr id="65" name="矩形 64"/>
                <p:cNvSpPr/>
                <p:nvPr/>
              </p:nvSpPr>
              <p:spPr>
                <a:xfrm>
                  <a:off x="1432297" y="2044514"/>
                  <a:ext cx="3378156" cy="988401"/>
                </a:xfrm>
                <a:prstGeom prst="rect">
                  <a:avLst/>
                </a:prstGeom>
              </p:spPr>
              <p:txBody>
                <a:bodyPr wrap="square">
                  <a:spAutoFit/>
                </a:bodyPr>
                <a:lstStyle/>
                <a:p>
                  <a:pPr defTabSz="1171972">
                    <a:lnSpc>
                      <a:spcPts val="3205"/>
                    </a:lnSpc>
                    <a:defRPr/>
                  </a:pPr>
                  <a:r>
                    <a:rPr lang="zh-CN" altLang="en-US" b="1" kern="0" dirty="0">
                      <a:solidFill>
                        <a:schemeClr val="tx1">
                          <a:lumMod val="75000"/>
                          <a:lumOff val="25000"/>
                        </a:schemeClr>
                      </a:solidFill>
                      <a:latin typeface="微软雅黑" pitchFamily="34" charset="-122"/>
                      <a:ea typeface="微软雅黑" pitchFamily="34" charset="-122"/>
                    </a:rPr>
                    <a:t>“</a:t>
                  </a:r>
                  <a:r>
                    <a:rPr lang="zh-CN" altLang="zh-CN" b="1" kern="0" dirty="0">
                      <a:solidFill>
                        <a:schemeClr val="tx1">
                          <a:lumMod val="75000"/>
                          <a:lumOff val="25000"/>
                        </a:schemeClr>
                      </a:solidFill>
                      <a:latin typeface="微软雅黑" pitchFamily="34" charset="-122"/>
                      <a:ea typeface="微软雅黑" pitchFamily="34" charset="-122"/>
                    </a:rPr>
                    <a:t>教</a:t>
                  </a:r>
                  <a:r>
                    <a:rPr lang="zh-CN" altLang="en-US" b="1" kern="0" dirty="0">
                      <a:solidFill>
                        <a:schemeClr val="tx1">
                          <a:lumMod val="75000"/>
                          <a:lumOff val="25000"/>
                        </a:schemeClr>
                      </a:solidFill>
                      <a:latin typeface="微软雅黑" pitchFamily="34" charset="-122"/>
                      <a:ea typeface="微软雅黑" pitchFamily="34" charset="-122"/>
                    </a:rPr>
                    <a:t>、</a:t>
                  </a:r>
                  <a:r>
                    <a:rPr lang="zh-CN" altLang="zh-CN" b="1" kern="0" dirty="0">
                      <a:solidFill>
                        <a:schemeClr val="tx1">
                          <a:lumMod val="75000"/>
                          <a:lumOff val="25000"/>
                        </a:schemeClr>
                      </a:solidFill>
                      <a:latin typeface="微软雅黑" pitchFamily="34" charset="-122"/>
                      <a:ea typeface="微软雅黑" pitchFamily="34" charset="-122"/>
                    </a:rPr>
                    <a:t>学</a:t>
                  </a:r>
                  <a:r>
                    <a:rPr lang="zh-CN" altLang="en-US" b="1" kern="0" dirty="0">
                      <a:solidFill>
                        <a:schemeClr val="tx1">
                          <a:lumMod val="75000"/>
                          <a:lumOff val="25000"/>
                        </a:schemeClr>
                      </a:solidFill>
                      <a:latin typeface="微软雅黑" pitchFamily="34" charset="-122"/>
                      <a:ea typeface="微软雅黑" pitchFamily="34" charset="-122"/>
                    </a:rPr>
                    <a:t>、</a:t>
                  </a:r>
                  <a:r>
                    <a:rPr lang="zh-CN" altLang="zh-CN" b="1" kern="0" dirty="0">
                      <a:solidFill>
                        <a:schemeClr val="tx1">
                          <a:lumMod val="75000"/>
                          <a:lumOff val="25000"/>
                        </a:schemeClr>
                      </a:solidFill>
                      <a:latin typeface="微软雅黑" pitchFamily="34" charset="-122"/>
                      <a:ea typeface="微软雅黑" pitchFamily="34" charset="-122"/>
                    </a:rPr>
                    <a:t>做</a:t>
                  </a:r>
                  <a:r>
                    <a:rPr lang="zh-CN" altLang="en-US" b="1" kern="0" dirty="0" smtClean="0">
                      <a:solidFill>
                        <a:schemeClr val="tx1">
                          <a:lumMod val="75000"/>
                          <a:lumOff val="25000"/>
                        </a:schemeClr>
                      </a:solidFill>
                      <a:latin typeface="微软雅黑" pitchFamily="34" charset="-122"/>
                      <a:ea typeface="微软雅黑" pitchFamily="34" charset="-122"/>
                    </a:rPr>
                    <a:t>、</a:t>
                  </a:r>
                  <a:r>
                    <a:rPr lang="zh-CN" altLang="zh-CN" b="1" kern="0" dirty="0" smtClean="0">
                      <a:solidFill>
                        <a:schemeClr val="tx1">
                          <a:lumMod val="75000"/>
                          <a:lumOff val="25000"/>
                        </a:schemeClr>
                      </a:solidFill>
                      <a:latin typeface="微软雅黑" pitchFamily="34" charset="-122"/>
                      <a:ea typeface="微软雅黑" pitchFamily="34" charset="-122"/>
                    </a:rPr>
                    <a:t>创</a:t>
                  </a:r>
                  <a:r>
                    <a:rPr lang="zh-CN" altLang="en-US" b="1" kern="0" dirty="0" smtClean="0">
                      <a:solidFill>
                        <a:schemeClr val="tx1">
                          <a:lumMod val="75000"/>
                          <a:lumOff val="25000"/>
                        </a:schemeClr>
                      </a:solidFill>
                      <a:latin typeface="微软雅黑" pitchFamily="34" charset="-122"/>
                      <a:ea typeface="微软雅黑" pitchFamily="34" charset="-122"/>
                    </a:rPr>
                    <a:t>”</a:t>
                  </a:r>
                  <a:r>
                    <a:rPr lang="zh-CN" altLang="zh-CN" b="1" kern="0" dirty="0" smtClean="0">
                      <a:solidFill>
                        <a:schemeClr val="tx1">
                          <a:lumMod val="75000"/>
                          <a:lumOff val="25000"/>
                        </a:schemeClr>
                      </a:solidFill>
                      <a:latin typeface="微软雅黑" pitchFamily="34" charset="-122"/>
                      <a:ea typeface="微软雅黑" pitchFamily="34" charset="-122"/>
                    </a:rPr>
                    <a:t> </a:t>
                  </a:r>
                  <a:r>
                    <a:rPr lang="zh-CN" altLang="en-US" b="1" kern="0" dirty="0">
                      <a:solidFill>
                        <a:schemeClr val="tx1">
                          <a:lumMod val="75000"/>
                          <a:lumOff val="25000"/>
                        </a:schemeClr>
                      </a:solidFill>
                      <a:latin typeface="微软雅黑" pitchFamily="34" charset="-122"/>
                      <a:ea typeface="微软雅黑" pitchFamily="34" charset="-122"/>
                    </a:rPr>
                    <a:t>合一 </a:t>
                  </a:r>
                  <a:endParaRPr lang="en-US" altLang="zh-CN" b="1" kern="0" dirty="0" smtClean="0">
                    <a:solidFill>
                      <a:schemeClr val="tx1">
                        <a:lumMod val="75000"/>
                        <a:lumOff val="25000"/>
                      </a:schemeClr>
                    </a:solidFill>
                    <a:latin typeface="微软雅黑" pitchFamily="34" charset="-122"/>
                    <a:ea typeface="微软雅黑" pitchFamily="34" charset="-122"/>
                  </a:endParaRPr>
                </a:p>
                <a:p>
                  <a:pPr defTabSz="1171972">
                    <a:lnSpc>
                      <a:spcPts val="3205"/>
                    </a:lnSpc>
                    <a:defRPr/>
                  </a:pPr>
                  <a:r>
                    <a:rPr lang="zh-CN" altLang="en-US" b="1" kern="0" dirty="0" smtClean="0">
                      <a:solidFill>
                        <a:schemeClr val="tx1">
                          <a:lumMod val="75000"/>
                          <a:lumOff val="25000"/>
                        </a:schemeClr>
                      </a:solidFill>
                      <a:latin typeface="微软雅黑" pitchFamily="34" charset="-122"/>
                      <a:ea typeface="微软雅黑" pitchFamily="34" charset="-122"/>
                    </a:rPr>
                    <a:t>“</a:t>
                  </a:r>
                  <a:r>
                    <a:rPr lang="zh-CN" altLang="en-US" b="1" kern="0" dirty="0">
                      <a:solidFill>
                        <a:schemeClr val="tx1">
                          <a:lumMod val="75000"/>
                          <a:lumOff val="25000"/>
                        </a:schemeClr>
                      </a:solidFill>
                      <a:latin typeface="微软雅黑" pitchFamily="34" charset="-122"/>
                      <a:ea typeface="微软雅黑" pitchFamily="34" charset="-122"/>
                    </a:rPr>
                    <a:t>手、口、脑、机” 并用</a:t>
                  </a:r>
                </a:p>
              </p:txBody>
            </p:sp>
            <p:sp>
              <p:nvSpPr>
                <p:cNvPr id="66" name="TextBox 65"/>
                <p:cNvSpPr txBox="1"/>
                <p:nvPr/>
              </p:nvSpPr>
              <p:spPr>
                <a:xfrm>
                  <a:off x="4716028" y="2259736"/>
                  <a:ext cx="1882600" cy="738169"/>
                </a:xfrm>
                <a:prstGeom prst="rect">
                  <a:avLst/>
                </a:prstGeom>
                <a:noFill/>
              </p:spPr>
              <p:txBody>
                <a:bodyPr wrap="square" rtlCol="0">
                  <a:spAutoFit/>
                </a:bodyPr>
                <a:lstStyle/>
                <a:p>
                  <a:pPr algn="ctr" defTabSz="1171972">
                    <a:defRPr/>
                  </a:pPr>
                  <a:r>
                    <a:rPr lang="zh-CN" altLang="en-US" b="1" kern="0" dirty="0" smtClean="0">
                      <a:solidFill>
                        <a:schemeClr val="tx1">
                          <a:lumMod val="75000"/>
                          <a:lumOff val="25000"/>
                        </a:schemeClr>
                      </a:solidFill>
                      <a:latin typeface="微软雅黑" pitchFamily="34" charset="-122"/>
                      <a:ea typeface="微软雅黑" pitchFamily="34" charset="-122"/>
                    </a:rPr>
                    <a:t>打造理实一体化实</a:t>
                  </a:r>
                  <a:r>
                    <a:rPr lang="zh-CN" altLang="en-US" b="1" kern="0" dirty="0">
                      <a:solidFill>
                        <a:schemeClr val="tx1">
                          <a:lumMod val="75000"/>
                          <a:lumOff val="25000"/>
                        </a:schemeClr>
                      </a:solidFill>
                      <a:latin typeface="微软雅黑" pitchFamily="34" charset="-122"/>
                      <a:ea typeface="微软雅黑" pitchFamily="34" charset="-122"/>
                    </a:rPr>
                    <a:t>训</a:t>
                  </a:r>
                  <a:r>
                    <a:rPr lang="zh-CN" altLang="en-US" b="1" kern="0" dirty="0" smtClean="0">
                      <a:solidFill>
                        <a:schemeClr val="tx1">
                          <a:lumMod val="75000"/>
                          <a:lumOff val="25000"/>
                        </a:schemeClr>
                      </a:solidFill>
                      <a:latin typeface="微软雅黑" pitchFamily="34" charset="-122"/>
                      <a:ea typeface="微软雅黑" pitchFamily="34" charset="-122"/>
                    </a:rPr>
                    <a:t>室</a:t>
                  </a:r>
                  <a:endParaRPr lang="zh-CN" altLang="en-US" b="1" kern="0" dirty="0">
                    <a:solidFill>
                      <a:schemeClr val="tx1">
                        <a:lumMod val="75000"/>
                        <a:lumOff val="25000"/>
                      </a:schemeClr>
                    </a:solidFill>
                    <a:latin typeface="微软雅黑" pitchFamily="34" charset="-122"/>
                    <a:ea typeface="微软雅黑" pitchFamily="34" charset="-122"/>
                  </a:endParaRPr>
                </a:p>
              </p:txBody>
            </p:sp>
          </p:grpSp>
          <p:pic>
            <p:nvPicPr>
              <p:cNvPr id="64" name="图片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3020" y="1259361"/>
                <a:ext cx="2657644" cy="1013224"/>
              </a:xfrm>
              <a:prstGeom prst="rect">
                <a:avLst/>
              </a:prstGeom>
            </p:spPr>
          </p:pic>
        </p:grpSp>
        <p:sp>
          <p:nvSpPr>
            <p:cNvPr id="40" name="TextBox 39"/>
            <p:cNvSpPr txBox="1"/>
            <p:nvPr/>
          </p:nvSpPr>
          <p:spPr>
            <a:xfrm>
              <a:off x="1917569" y="3329807"/>
              <a:ext cx="4914864" cy="477576"/>
            </a:xfrm>
            <a:prstGeom prst="rect">
              <a:avLst/>
            </a:prstGeom>
            <a:noFill/>
          </p:spPr>
          <p:txBody>
            <a:bodyPr wrap="square" lIns="150247" tIns="75125" rIns="150247" bIns="75125" rtlCol="0">
              <a:spAutoFit/>
            </a:bodyPr>
            <a:lstStyle/>
            <a:p>
              <a:pPr>
                <a:lnSpc>
                  <a:spcPct val="150000"/>
                </a:lnSpc>
                <a:buClr>
                  <a:srgbClr val="002060"/>
                </a:buClr>
              </a:pPr>
              <a:r>
                <a:rPr lang="zh-CN" altLang="en-US" sz="1600" b="1" dirty="0">
                  <a:solidFill>
                    <a:schemeClr val="tx1">
                      <a:lumMod val="75000"/>
                      <a:lumOff val="25000"/>
                    </a:schemeClr>
                  </a:solidFill>
                  <a:latin typeface="微软雅黑" pitchFamily="34" charset="-122"/>
                  <a:ea typeface="微软雅黑" pitchFamily="34" charset="-122"/>
                </a:rPr>
                <a:t>定位创新</a:t>
              </a:r>
              <a:r>
                <a:rPr lang="zh-CN" altLang="en-US" sz="1600" dirty="0">
                  <a:solidFill>
                    <a:schemeClr val="tx1">
                      <a:lumMod val="75000"/>
                      <a:lumOff val="25000"/>
                    </a:schemeClr>
                  </a:solidFill>
                  <a:latin typeface="微软雅黑" pitchFamily="34" charset="-122"/>
                  <a:ea typeface="微软雅黑" pitchFamily="34" charset="-122"/>
                </a:rPr>
                <a:t>：高技能→技术技能；就业→就业</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创业</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57" name="矩形 56"/>
            <p:cNvSpPr/>
            <p:nvPr/>
          </p:nvSpPr>
          <p:spPr>
            <a:xfrm>
              <a:off x="1917569" y="4494670"/>
              <a:ext cx="5873876" cy="444201"/>
            </a:xfrm>
            <a:prstGeom prst="rect">
              <a:avLst/>
            </a:prstGeom>
          </p:spPr>
          <p:txBody>
            <a:bodyPr wrap="square" lIns="117197" tIns="58599" rIns="117197" bIns="58599">
              <a:spAutoFit/>
            </a:bodyPr>
            <a:lstStyle/>
            <a:p>
              <a:pPr>
                <a:lnSpc>
                  <a:spcPct val="150000"/>
                </a:lnSpc>
                <a:buClr>
                  <a:srgbClr val="002060"/>
                </a:buClr>
              </a:pPr>
              <a:r>
                <a:rPr lang="zh-CN" altLang="en-US" sz="1600" b="1" dirty="0">
                  <a:solidFill>
                    <a:schemeClr val="tx1">
                      <a:lumMod val="75000"/>
                      <a:lumOff val="25000"/>
                    </a:schemeClr>
                  </a:solidFill>
                  <a:latin typeface="微软雅黑" pitchFamily="34" charset="-122"/>
                  <a:ea typeface="微软雅黑" pitchFamily="34" charset="-122"/>
                </a:rPr>
                <a:t>教学方式创新：</a:t>
              </a:r>
              <a:r>
                <a:rPr lang="zh-CN" altLang="en-US" sz="1600" dirty="0">
                  <a:solidFill>
                    <a:schemeClr val="tx1">
                      <a:lumMod val="75000"/>
                      <a:lumOff val="25000"/>
                    </a:schemeClr>
                  </a:solidFill>
                  <a:latin typeface="微软雅黑" pitchFamily="34" charset="-122"/>
                  <a:ea typeface="微软雅黑" pitchFamily="34" charset="-122"/>
                </a:rPr>
                <a:t>互动大屏、直播录播、</a:t>
              </a:r>
              <a:r>
                <a:rPr lang="en-US" altLang="zh-CN" sz="1600" dirty="0">
                  <a:solidFill>
                    <a:schemeClr val="tx1">
                      <a:lumMod val="75000"/>
                      <a:lumOff val="25000"/>
                    </a:schemeClr>
                  </a:solidFill>
                  <a:latin typeface="微软雅黑" pitchFamily="34" charset="-122"/>
                  <a:ea typeface="微软雅黑" pitchFamily="34" charset="-122"/>
                </a:rPr>
                <a:t>VR</a:t>
              </a:r>
              <a:r>
                <a:rPr lang="zh-CN" altLang="en-US" sz="1600" dirty="0">
                  <a:solidFill>
                    <a:schemeClr val="tx1">
                      <a:lumMod val="75000"/>
                      <a:lumOff val="25000"/>
                    </a:schemeClr>
                  </a:solidFill>
                  <a:latin typeface="微软雅黑" pitchFamily="34" charset="-122"/>
                  <a:ea typeface="微软雅黑" pitchFamily="34" charset="-122"/>
                </a:rPr>
                <a:t>技术、</a:t>
              </a:r>
              <a:r>
                <a:rPr lang="en-US" altLang="zh-CN" sz="1600" dirty="0">
                  <a:solidFill>
                    <a:schemeClr val="tx1">
                      <a:lumMod val="75000"/>
                      <a:lumOff val="25000"/>
                    </a:schemeClr>
                  </a:solidFill>
                  <a:latin typeface="微软雅黑" pitchFamily="34" charset="-122"/>
                  <a:ea typeface="微软雅黑" pitchFamily="34" charset="-122"/>
                </a:rPr>
                <a:t>O2O</a:t>
              </a:r>
              <a:r>
                <a:rPr lang="zh-CN" altLang="en-US" sz="1600" dirty="0">
                  <a:solidFill>
                    <a:schemeClr val="tx1">
                      <a:lumMod val="75000"/>
                      <a:lumOff val="25000"/>
                    </a:schemeClr>
                  </a:solidFill>
                  <a:latin typeface="微软雅黑" pitchFamily="34" charset="-122"/>
                  <a:ea typeface="微软雅黑" pitchFamily="34" charset="-122"/>
                </a:rPr>
                <a:t>教学</a:t>
              </a:r>
              <a:r>
                <a:rPr lang="zh-CN" altLang="en-US" sz="1600" dirty="0" smtClean="0">
                  <a:solidFill>
                    <a:schemeClr val="tx1">
                      <a:lumMod val="75000"/>
                      <a:lumOff val="25000"/>
                    </a:schemeClr>
                  </a:solidFill>
                  <a:latin typeface="微软雅黑" pitchFamily="34" charset="-122"/>
                  <a:ea typeface="微软雅黑" pitchFamily="34" charset="-122"/>
                </a:rPr>
                <a:t>平台</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58" name="矩形 57"/>
            <p:cNvSpPr/>
            <p:nvPr/>
          </p:nvSpPr>
          <p:spPr>
            <a:xfrm>
              <a:off x="1917568" y="3913585"/>
              <a:ext cx="6166200" cy="444201"/>
            </a:xfrm>
            <a:prstGeom prst="rect">
              <a:avLst/>
            </a:prstGeom>
          </p:spPr>
          <p:txBody>
            <a:bodyPr wrap="square" lIns="117197" tIns="58599" rIns="117197" bIns="58599">
              <a:spAutoFit/>
            </a:bodyPr>
            <a:lstStyle/>
            <a:p>
              <a:pPr>
                <a:lnSpc>
                  <a:spcPct val="150000"/>
                </a:lnSpc>
                <a:buClr>
                  <a:srgbClr val="002060"/>
                </a:buClr>
              </a:pPr>
              <a:r>
                <a:rPr lang="zh-CN" altLang="en-US" sz="1600" b="1" dirty="0">
                  <a:solidFill>
                    <a:schemeClr val="tx1">
                      <a:lumMod val="75000"/>
                      <a:lumOff val="25000"/>
                    </a:schemeClr>
                  </a:solidFill>
                  <a:latin typeface="微软雅黑" pitchFamily="34" charset="-122"/>
                  <a:ea typeface="微软雅黑" pitchFamily="34" charset="-122"/>
                </a:rPr>
                <a:t>内容创新</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精品</a:t>
              </a:r>
              <a:r>
                <a:rPr lang="zh-CN" altLang="en-US" sz="1600" dirty="0" smtClean="0">
                  <a:solidFill>
                    <a:schemeClr val="tx1">
                      <a:lumMod val="75000"/>
                      <a:lumOff val="25000"/>
                    </a:schemeClr>
                  </a:solidFill>
                  <a:latin typeface="微软雅黑" pitchFamily="34" charset="-122"/>
                  <a:ea typeface="微软雅黑" pitchFamily="34" charset="-122"/>
                </a:rPr>
                <a:t>视频课程</a:t>
              </a:r>
              <a:r>
                <a:rPr lang="zh-CN" altLang="en-US" sz="1600" dirty="0">
                  <a:solidFill>
                    <a:schemeClr val="tx1">
                      <a:lumMod val="75000"/>
                      <a:lumOff val="25000"/>
                    </a:schemeClr>
                  </a:solidFill>
                  <a:latin typeface="微软雅黑" pitchFamily="34" charset="-122"/>
                  <a:ea typeface="微软雅黑" pitchFamily="34" charset="-122"/>
                </a:rPr>
                <a:t>资源</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创新项目设计、</a:t>
              </a:r>
              <a:r>
                <a:rPr lang="en-US" altLang="zh-CN" sz="1600" dirty="0">
                  <a:solidFill>
                    <a:schemeClr val="tx1">
                      <a:lumMod val="75000"/>
                      <a:lumOff val="25000"/>
                    </a:schemeClr>
                  </a:solidFill>
                  <a:latin typeface="微软雅黑" pitchFamily="34" charset="-122"/>
                  <a:ea typeface="微软雅黑" pitchFamily="34" charset="-122"/>
                </a:rPr>
                <a:t>VR</a:t>
              </a:r>
              <a:r>
                <a:rPr lang="zh-CN" altLang="en-US" sz="1600" dirty="0">
                  <a:solidFill>
                    <a:schemeClr val="tx1">
                      <a:lumMod val="75000"/>
                      <a:lumOff val="25000"/>
                    </a:schemeClr>
                  </a:solidFill>
                  <a:latin typeface="微软雅黑" pitchFamily="34" charset="-122"/>
                  <a:ea typeface="微软雅黑" pitchFamily="34" charset="-122"/>
                </a:rPr>
                <a:t>虚拟现实</a:t>
              </a:r>
              <a:r>
                <a:rPr lang="zh-CN" altLang="en-US" sz="1600" dirty="0" smtClean="0">
                  <a:solidFill>
                    <a:schemeClr val="tx1">
                      <a:lumMod val="75000"/>
                      <a:lumOff val="25000"/>
                    </a:schemeClr>
                  </a:solidFill>
                  <a:latin typeface="微软雅黑" pitchFamily="34" charset="-122"/>
                  <a:ea typeface="微软雅黑" pitchFamily="34" charset="-122"/>
                </a:rPr>
                <a:t>资源</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59" name="矩形 58"/>
            <p:cNvSpPr/>
            <p:nvPr/>
          </p:nvSpPr>
          <p:spPr>
            <a:xfrm>
              <a:off x="1917568" y="5028511"/>
              <a:ext cx="5776661" cy="444201"/>
            </a:xfrm>
            <a:prstGeom prst="rect">
              <a:avLst/>
            </a:prstGeom>
          </p:spPr>
          <p:txBody>
            <a:bodyPr wrap="none" lIns="117197" tIns="58599" rIns="117197" bIns="58599">
              <a:spAutoFit/>
            </a:bodyPr>
            <a:lstStyle/>
            <a:p>
              <a:pPr>
                <a:lnSpc>
                  <a:spcPct val="150000"/>
                </a:lnSpc>
                <a:buClr>
                  <a:srgbClr val="002060"/>
                </a:buClr>
              </a:pPr>
              <a:r>
                <a:rPr lang="zh-CN" altLang="en-US" sz="1600" b="1" dirty="0">
                  <a:solidFill>
                    <a:schemeClr val="tx1">
                      <a:lumMod val="75000"/>
                      <a:lumOff val="25000"/>
                    </a:schemeClr>
                  </a:solidFill>
                  <a:latin typeface="微软雅黑" pitchFamily="34" charset="-122"/>
                  <a:ea typeface="微软雅黑" pitchFamily="34" charset="-122"/>
                </a:rPr>
                <a:t>实训管理创新</a:t>
              </a:r>
              <a:r>
                <a:rPr lang="zh-CN" altLang="en-US" sz="1600" dirty="0">
                  <a:solidFill>
                    <a:schemeClr val="tx1">
                      <a:lumMod val="75000"/>
                      <a:lumOff val="25000"/>
                    </a:schemeClr>
                  </a:solidFill>
                  <a:latin typeface="微软雅黑" pitchFamily="34" charset="-122"/>
                  <a:ea typeface="微软雅黑" pitchFamily="34" charset="-122"/>
                </a:rPr>
                <a:t>：教学实训信息化管理</a:t>
              </a:r>
              <a:r>
                <a:rPr lang="zh-CN" altLang="en-US" sz="1600" dirty="0" smtClean="0">
                  <a:solidFill>
                    <a:schemeClr val="tx1">
                      <a:lumMod val="75000"/>
                      <a:lumOff val="25000"/>
                    </a:schemeClr>
                  </a:solidFill>
                  <a:latin typeface="微软雅黑" pitchFamily="34" charset="-122"/>
                  <a:ea typeface="微软雅黑" pitchFamily="34" charset="-122"/>
                </a:rPr>
                <a:t>平台</a:t>
              </a:r>
              <a:r>
                <a:rPr lang="zh-CN" altLang="en-US" sz="1600" dirty="0">
                  <a:solidFill>
                    <a:schemeClr val="tx1">
                      <a:lumMod val="75000"/>
                      <a:lumOff val="25000"/>
                    </a:schemeClr>
                  </a:solidFill>
                  <a:latin typeface="微软雅黑" pitchFamily="34" charset="-122"/>
                  <a:ea typeface="微软雅黑" pitchFamily="34" charset="-122"/>
                </a:rPr>
                <a:t>、多维</a:t>
              </a:r>
              <a:r>
                <a:rPr lang="zh-CN" altLang="en-US" sz="1600" dirty="0" smtClean="0">
                  <a:solidFill>
                    <a:schemeClr val="tx1">
                      <a:lumMod val="75000"/>
                      <a:lumOff val="25000"/>
                    </a:schemeClr>
                  </a:solidFill>
                  <a:latin typeface="微软雅黑" pitchFamily="34" charset="-122"/>
                  <a:ea typeface="微软雅黑" pitchFamily="34" charset="-122"/>
                </a:rPr>
                <a:t>互动教学</a:t>
              </a:r>
              <a:r>
                <a:rPr lang="zh-CN" altLang="en-US" sz="1600" dirty="0">
                  <a:solidFill>
                    <a:schemeClr val="tx1">
                      <a:lumMod val="75000"/>
                      <a:lumOff val="25000"/>
                    </a:schemeClr>
                  </a:solidFill>
                  <a:latin typeface="微软雅黑" pitchFamily="34" charset="-122"/>
                  <a:ea typeface="微软雅黑" pitchFamily="34" charset="-122"/>
                </a:rPr>
                <a:t>平台</a:t>
              </a:r>
              <a:endParaRPr lang="zh-CN" altLang="zh-CN" sz="1600" dirty="0">
                <a:solidFill>
                  <a:schemeClr val="tx1">
                    <a:lumMod val="75000"/>
                    <a:lumOff val="25000"/>
                  </a:schemeClr>
                </a:solidFill>
                <a:latin typeface="微软雅黑" pitchFamily="34" charset="-122"/>
                <a:ea typeface="微软雅黑" pitchFamily="34" charset="-122"/>
              </a:endParaRPr>
            </a:p>
          </p:txBody>
        </p:sp>
      </p:grpSp>
      <p:graphicFrame>
        <p:nvGraphicFramePr>
          <p:cNvPr id="67" name="图示 66"/>
          <p:cNvGraphicFramePr>
            <a:graphicFrameLocks noChangeAspect="1"/>
          </p:cNvGraphicFramePr>
          <p:nvPr>
            <p:extLst>
              <p:ext uri="{D42A27DB-BD31-4B8C-83A1-F6EECF244321}">
                <p14:modId xmlns:p14="http://schemas.microsoft.com/office/powerpoint/2010/main" val="693029031"/>
              </p:ext>
            </p:extLst>
          </p:nvPr>
        </p:nvGraphicFramePr>
        <p:xfrm>
          <a:off x="7584831" y="2243717"/>
          <a:ext cx="3096344" cy="2851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8" name="矩形 67"/>
          <p:cNvSpPr/>
          <p:nvPr/>
        </p:nvSpPr>
        <p:spPr>
          <a:xfrm>
            <a:off x="1000450" y="5663608"/>
            <a:ext cx="10310465" cy="830997"/>
          </a:xfrm>
          <a:prstGeom prst="rect">
            <a:avLst/>
          </a:prstGeom>
        </p:spPr>
        <p:txBody>
          <a:bodyPr wrap="square">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教学做创”</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一体化教学</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从</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根本上改变传统教学“重理论、轻实践、缺实战”的弊端，</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将</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创新理念、</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实训教学</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  </a:t>
            </a:r>
          </a:p>
          <a:p>
            <a:pPr>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专业课程紧密</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结合</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将</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知识融于实践并在实践中深入</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理解</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，全面培养</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创新</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应用型人才。</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9" name="TextBox 68"/>
          <p:cNvSpPr txBox="1"/>
          <p:nvPr/>
        </p:nvSpPr>
        <p:spPr>
          <a:xfrm>
            <a:off x="228925" y="1335539"/>
            <a:ext cx="2245334"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1</a:t>
            </a:r>
            <a:r>
              <a:rPr lang="zh-CN" altLang="en-US" b="1" kern="0" dirty="0">
                <a:solidFill>
                  <a:srgbClr val="C00000"/>
                </a:solidFill>
                <a:latin typeface="微软雅黑" panose="020B0503020204020204" pitchFamily="34" charset="-122"/>
                <a:ea typeface="微软雅黑" panose="020B0503020204020204" pitchFamily="34" charset="-122"/>
              </a:rPr>
              <a:t>、理实一体新形式</a:t>
            </a:r>
          </a:p>
        </p:txBody>
      </p:sp>
    </p:spTree>
    <p:extLst>
      <p:ext uri="{BB962C8B-B14F-4D97-AF65-F5344CB8AC3E}">
        <p14:creationId xmlns:p14="http://schemas.microsoft.com/office/powerpoint/2010/main" val="1886420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714" b="2713"/>
          <a:stretch/>
        </p:blipFill>
        <p:spPr bwMode="auto">
          <a:xfrm>
            <a:off x="792238" y="1534235"/>
            <a:ext cx="10875962"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228924" y="843550"/>
            <a:ext cx="4289288" cy="452432"/>
          </a:xfrm>
          <a:prstGeom prst="rect">
            <a:avLst/>
          </a:prstGeom>
          <a:noFill/>
        </p:spPr>
        <p:txBody>
          <a:bodyPr wrap="square" rtlCol="0">
            <a:spAutoFit/>
          </a:bodyPr>
          <a:lstStyle/>
          <a:p>
            <a:pPr>
              <a:lnSpc>
                <a:spcPct val="130000"/>
              </a:lnSpc>
            </a:pPr>
            <a:r>
              <a:rPr lang="en-US" altLang="zh-CN" b="1" kern="0" dirty="0">
                <a:solidFill>
                  <a:srgbClr val="C00000"/>
                </a:solidFill>
                <a:latin typeface="微软雅黑" panose="020B0503020204020204" pitchFamily="34" charset="-122"/>
                <a:ea typeface="微软雅黑" panose="020B0503020204020204" pitchFamily="34" charset="-122"/>
              </a:rPr>
              <a:t>2</a:t>
            </a:r>
            <a:r>
              <a:rPr lang="zh-CN" altLang="en-US" b="1" kern="0" dirty="0">
                <a:solidFill>
                  <a:srgbClr val="C00000"/>
                </a:solidFill>
                <a:latin typeface="微软雅黑" panose="020B0503020204020204" pitchFamily="34" charset="-122"/>
                <a:ea typeface="微软雅黑" panose="020B0503020204020204" pitchFamily="34" charset="-122"/>
              </a:rPr>
              <a:t>、‘’教学做创‘’一体化实训</a:t>
            </a:r>
            <a:r>
              <a:rPr lang="zh-CN" altLang="en-US" b="1" kern="0" dirty="0" smtClean="0">
                <a:solidFill>
                  <a:srgbClr val="C00000"/>
                </a:solidFill>
                <a:latin typeface="微软雅黑" panose="020B0503020204020204" pitchFamily="34" charset="-122"/>
                <a:ea typeface="微软雅黑" panose="020B0503020204020204" pitchFamily="34" charset="-122"/>
              </a:rPr>
              <a:t>室</a:t>
            </a:r>
            <a:r>
              <a:rPr lang="zh-CN" altLang="en-US" b="1" kern="0" dirty="0">
                <a:solidFill>
                  <a:srgbClr val="C00000"/>
                </a:solidFill>
                <a:latin typeface="微软雅黑" panose="020B0503020204020204" pitchFamily="34" charset="-122"/>
                <a:ea typeface="微软雅黑" panose="020B0503020204020204" pitchFamily="34" charset="-122"/>
              </a:rPr>
              <a:t>设计</a:t>
            </a:r>
          </a:p>
        </p:txBody>
      </p:sp>
    </p:spTree>
    <p:extLst>
      <p:ext uri="{BB962C8B-B14F-4D97-AF65-F5344CB8AC3E}">
        <p14:creationId xmlns:p14="http://schemas.microsoft.com/office/powerpoint/2010/main" val="2128215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28925" y="820914"/>
            <a:ext cx="2170030"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3</a:t>
            </a:r>
            <a:r>
              <a:rPr lang="zh-CN" altLang="en-US" b="1" kern="0" dirty="0" smtClean="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专业实训</a:t>
            </a:r>
            <a:r>
              <a:rPr lang="zh-CN" altLang="en-US" b="1" kern="0" dirty="0" smtClean="0">
                <a:solidFill>
                  <a:srgbClr val="C00000"/>
                </a:solidFill>
                <a:latin typeface="微软雅黑" panose="020B0503020204020204" pitchFamily="34" charset="-122"/>
                <a:ea typeface="微软雅黑" panose="020B0503020204020204" pitchFamily="34" charset="-122"/>
              </a:rPr>
              <a:t>室建设</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424452205"/>
              </p:ext>
            </p:extLst>
          </p:nvPr>
        </p:nvGraphicFramePr>
        <p:xfrm>
          <a:off x="1081146" y="1785770"/>
          <a:ext cx="10250531" cy="4331394"/>
        </p:xfrm>
        <a:graphic>
          <a:graphicData uri="http://schemas.openxmlformats.org/drawingml/2006/table">
            <a:tbl>
              <a:tblPr firstRow="1" firstCol="1" bandRow="1" bandCol="1">
                <a:tableStyleId>{5C22544A-7EE6-4342-B048-85BDC9FD1C3A}</a:tableStyleId>
              </a:tblPr>
              <a:tblGrid>
                <a:gridCol w="1000460"/>
                <a:gridCol w="3275702"/>
                <a:gridCol w="4335332"/>
                <a:gridCol w="1639037"/>
              </a:tblGrid>
              <a:tr h="470546">
                <a:tc>
                  <a:txBody>
                    <a:bodyPr/>
                    <a:lstStyle/>
                    <a:p>
                      <a:pPr algn="ctr">
                        <a:spcAft>
                          <a:spcPts val="0"/>
                        </a:spcAft>
                      </a:pPr>
                      <a:r>
                        <a:rPr lang="zh-CN" sz="1600" kern="100" dirty="0">
                          <a:effectLst/>
                          <a:latin typeface="微软雅黑" pitchFamily="34" charset="-122"/>
                          <a:ea typeface="微软雅黑" pitchFamily="34" charset="-122"/>
                        </a:rPr>
                        <a:t>序号</a:t>
                      </a:r>
                    </a:p>
                  </a:txBody>
                  <a:tcPr marL="65001" marR="65001" marT="0" marB="0" anchor="ctr"/>
                </a:tc>
                <a:tc>
                  <a:txBody>
                    <a:bodyPr/>
                    <a:lstStyle/>
                    <a:p>
                      <a:pPr algn="ctr">
                        <a:spcAft>
                          <a:spcPts val="0"/>
                        </a:spcAft>
                      </a:pPr>
                      <a:r>
                        <a:rPr lang="zh-CN" sz="1600" kern="100" dirty="0">
                          <a:effectLst/>
                          <a:latin typeface="微软雅黑" pitchFamily="34" charset="-122"/>
                          <a:ea typeface="微软雅黑" pitchFamily="34" charset="-122"/>
                        </a:rPr>
                        <a:t>实训室名称</a:t>
                      </a:r>
                    </a:p>
                  </a:txBody>
                  <a:tcPr marL="65001" marR="65001" marT="0" marB="0" anchor="ctr"/>
                </a:tc>
                <a:tc>
                  <a:txBody>
                    <a:bodyPr/>
                    <a:lstStyle/>
                    <a:p>
                      <a:pPr algn="ctr">
                        <a:spcAft>
                          <a:spcPts val="0"/>
                        </a:spcAft>
                      </a:pPr>
                      <a:r>
                        <a:rPr lang="zh-CN" sz="1600" kern="100" dirty="0">
                          <a:effectLst/>
                          <a:latin typeface="微软雅黑" pitchFamily="34" charset="-122"/>
                          <a:ea typeface="微软雅黑" pitchFamily="34" charset="-122"/>
                        </a:rPr>
                        <a:t>功能</a:t>
                      </a:r>
                    </a:p>
                  </a:txBody>
                  <a:tcPr marL="65001" marR="65001" marT="0" marB="0" anchor="ctr"/>
                </a:tc>
                <a:tc>
                  <a:txBody>
                    <a:bodyPr/>
                    <a:lstStyle/>
                    <a:p>
                      <a:pPr algn="ctr">
                        <a:spcAft>
                          <a:spcPts val="0"/>
                        </a:spcAft>
                      </a:pPr>
                      <a:r>
                        <a:rPr lang="zh-CN" altLang="en-US" sz="1600" kern="100" dirty="0" smtClean="0">
                          <a:effectLst/>
                          <a:latin typeface="微软雅黑" pitchFamily="34" charset="-122"/>
                          <a:ea typeface="微软雅黑" pitchFamily="34" charset="-122"/>
                        </a:rPr>
                        <a:t>类型</a:t>
                      </a:r>
                      <a:endParaRPr lang="zh-CN" sz="1600" kern="100" dirty="0">
                        <a:effectLst/>
                        <a:latin typeface="微软雅黑" pitchFamily="34" charset="-122"/>
                        <a:ea typeface="微软雅黑" pitchFamily="34" charset="-122"/>
                      </a:endParaRPr>
                    </a:p>
                  </a:txBody>
                  <a:tcPr marL="65001" marR="65001" marT="0" marB="0" anchor="ctr"/>
                </a:tc>
              </a:tr>
              <a:tr h="390066">
                <a:tc>
                  <a:txBody>
                    <a:bodyPr/>
                    <a:lstStyle/>
                    <a:p>
                      <a:pPr algn="ctr">
                        <a:spcAft>
                          <a:spcPts val="0"/>
                        </a:spcAft>
                      </a:pPr>
                      <a:r>
                        <a:rPr lang="en-US" sz="1600" kern="100" dirty="0">
                          <a:effectLst/>
                          <a:latin typeface="微软雅黑" pitchFamily="34" charset="-122"/>
                          <a:ea typeface="微软雅黑" pitchFamily="34" charset="-122"/>
                        </a:rPr>
                        <a:t>1</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lnSpc>
                          <a:spcPts val="2200"/>
                        </a:lnSpc>
                        <a:spcAft>
                          <a:spcPts val="0"/>
                        </a:spcAft>
                      </a:pPr>
                      <a:r>
                        <a:rPr lang="zh-CN" altLang="en-US" sz="1600" kern="100" dirty="0" smtClean="0">
                          <a:effectLst/>
                          <a:latin typeface="微软雅黑" pitchFamily="34" charset="-122"/>
                          <a:ea typeface="微软雅黑" pitchFamily="34" charset="-122"/>
                        </a:rPr>
                        <a:t>电子技术应用</a:t>
                      </a:r>
                      <a:r>
                        <a:rPr lang="zh-CN" sz="1600" kern="100" dirty="0" smtClean="0">
                          <a:effectLst/>
                          <a:latin typeface="微软雅黑" pitchFamily="34" charset="-122"/>
                          <a:ea typeface="微软雅黑" pitchFamily="34" charset="-122"/>
                        </a:rPr>
                        <a:t>基本</a:t>
                      </a:r>
                      <a:r>
                        <a:rPr lang="zh-CN" sz="1600" kern="100" dirty="0">
                          <a:effectLst/>
                          <a:latin typeface="微软雅黑" pitchFamily="34" charset="-122"/>
                          <a:ea typeface="微软雅黑" pitchFamily="34" charset="-122"/>
                        </a:rPr>
                        <a:t>电路装接与</a:t>
                      </a:r>
                      <a:r>
                        <a:rPr lang="zh-CN" sz="1600" kern="100" dirty="0" smtClean="0">
                          <a:effectLst/>
                          <a:latin typeface="微软雅黑" pitchFamily="34" charset="-122"/>
                          <a:ea typeface="微软雅黑" pitchFamily="34" charset="-122"/>
                        </a:rPr>
                        <a:t>调试实训室</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spcAft>
                          <a:spcPts val="0"/>
                        </a:spcAft>
                      </a:pPr>
                      <a:r>
                        <a:rPr lang="zh-CN" altLang="en-US" sz="1600" kern="100" dirty="0" smtClean="0">
                          <a:effectLst/>
                          <a:latin typeface="微软雅黑" pitchFamily="34" charset="-122"/>
                          <a:ea typeface="微软雅黑" pitchFamily="34" charset="-122"/>
                        </a:rPr>
                        <a:t>电子技术应用</a:t>
                      </a:r>
                      <a:r>
                        <a:rPr lang="zh-CN" sz="1600" kern="100" dirty="0" smtClean="0">
                          <a:effectLst/>
                          <a:latin typeface="微软雅黑" pitchFamily="34" charset="-122"/>
                          <a:ea typeface="微软雅黑" pitchFamily="34" charset="-122"/>
                        </a:rPr>
                        <a:t>基本</a:t>
                      </a:r>
                      <a:r>
                        <a:rPr lang="zh-CN" sz="1600" kern="100" dirty="0">
                          <a:effectLst/>
                          <a:latin typeface="微软雅黑" pitchFamily="34" charset="-122"/>
                          <a:ea typeface="微软雅黑" pitchFamily="34" charset="-122"/>
                        </a:rPr>
                        <a:t>电路装接与调试</a:t>
                      </a:r>
                    </a:p>
                  </a:txBody>
                  <a:tcPr marL="65001" marR="65001" marT="0" marB="0" anchor="ctr"/>
                </a:tc>
                <a:tc rowSpan="2">
                  <a:txBody>
                    <a:bodyPr/>
                    <a:lstStyle/>
                    <a:p>
                      <a:pPr algn="ctr">
                        <a:spcAft>
                          <a:spcPts val="0"/>
                        </a:spcAft>
                      </a:pPr>
                      <a:r>
                        <a:rPr lang="zh-CN" altLang="en-US" sz="1600" b="1" kern="100" dirty="0" smtClean="0">
                          <a:effectLst/>
                          <a:latin typeface="微软雅黑" pitchFamily="34" charset="-122"/>
                          <a:ea typeface="微软雅黑" pitchFamily="34" charset="-122"/>
                        </a:rPr>
                        <a:t>基础型</a:t>
                      </a:r>
                      <a:endParaRPr lang="zh-CN" sz="1600" b="1" kern="100" dirty="0">
                        <a:effectLst/>
                        <a:latin typeface="微软雅黑" pitchFamily="34" charset="-122"/>
                        <a:ea typeface="微软雅黑" pitchFamily="34" charset="-122"/>
                      </a:endParaRPr>
                    </a:p>
                  </a:txBody>
                  <a:tcPr marL="65001" marR="65001" marT="0" marB="0" anchor="ctr"/>
                </a:tc>
              </a:tr>
              <a:tr h="333768">
                <a:tc>
                  <a:txBody>
                    <a:bodyPr/>
                    <a:lstStyle/>
                    <a:p>
                      <a:pPr algn="ctr">
                        <a:spcAft>
                          <a:spcPts val="0"/>
                        </a:spcAft>
                      </a:pPr>
                      <a:r>
                        <a:rPr lang="en-US" sz="1600" kern="100" dirty="0">
                          <a:effectLst/>
                          <a:latin typeface="微软雅黑" pitchFamily="34" charset="-122"/>
                          <a:ea typeface="微软雅黑" pitchFamily="34" charset="-122"/>
                        </a:rPr>
                        <a:t>2</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lnSpc>
                          <a:spcPts val="2200"/>
                        </a:lnSpc>
                        <a:spcAft>
                          <a:spcPts val="0"/>
                        </a:spcAft>
                      </a:pPr>
                      <a:r>
                        <a:rPr lang="zh-CN" sz="1600" kern="100" dirty="0">
                          <a:effectLst/>
                          <a:latin typeface="微软雅黑" pitchFamily="34" charset="-122"/>
                          <a:ea typeface="微软雅黑" pitchFamily="34" charset="-122"/>
                        </a:rPr>
                        <a:t>电工基本电路安装与</a:t>
                      </a:r>
                      <a:r>
                        <a:rPr lang="zh-CN" sz="1600" kern="100" dirty="0" smtClean="0">
                          <a:effectLst/>
                          <a:latin typeface="微软雅黑" pitchFamily="34" charset="-122"/>
                          <a:ea typeface="微软雅黑" pitchFamily="34" charset="-122"/>
                        </a:rPr>
                        <a:t>测试实训室</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spcAft>
                          <a:spcPts val="0"/>
                        </a:spcAft>
                      </a:pPr>
                      <a:r>
                        <a:rPr lang="zh-CN" sz="1600" kern="100" dirty="0">
                          <a:effectLst/>
                          <a:latin typeface="微软雅黑" pitchFamily="34" charset="-122"/>
                          <a:ea typeface="微软雅黑" pitchFamily="34" charset="-122"/>
                        </a:rPr>
                        <a:t>电工技能基础实训</a:t>
                      </a:r>
                    </a:p>
                  </a:txBody>
                  <a:tcPr marL="65001" marR="65001" marT="0" marB="0" anchor="ctr"/>
                </a:tc>
                <a:tc vMerge="1">
                  <a:txBody>
                    <a:bodyPr/>
                    <a:lstStyle/>
                    <a:p>
                      <a:pPr algn="ctr">
                        <a:spcAft>
                          <a:spcPts val="0"/>
                        </a:spcAft>
                      </a:pPr>
                      <a:endParaRPr lang="zh-CN" sz="1200" kern="100" dirty="0">
                        <a:effectLst/>
                        <a:latin typeface="微软雅黑" pitchFamily="34" charset="-122"/>
                        <a:ea typeface="微软雅黑" pitchFamily="34" charset="-122"/>
                      </a:endParaRPr>
                    </a:p>
                  </a:txBody>
                  <a:tcPr marL="65001" marR="65001" marT="0" marB="0" anchor="ctr"/>
                </a:tc>
              </a:tr>
              <a:tr h="287086">
                <a:tc>
                  <a:txBody>
                    <a:bodyPr/>
                    <a:lstStyle/>
                    <a:p>
                      <a:pPr algn="ctr">
                        <a:spcAft>
                          <a:spcPts val="0"/>
                        </a:spcAft>
                      </a:pPr>
                      <a:r>
                        <a:rPr lang="en-US" sz="1600" kern="100">
                          <a:effectLst/>
                          <a:latin typeface="微软雅黑" pitchFamily="34" charset="-122"/>
                          <a:ea typeface="微软雅黑" pitchFamily="34" charset="-122"/>
                        </a:rPr>
                        <a:t>3</a:t>
                      </a:r>
                      <a:endParaRPr lang="zh-CN" sz="1600" kern="100">
                        <a:effectLst/>
                        <a:latin typeface="微软雅黑" pitchFamily="34" charset="-122"/>
                        <a:ea typeface="微软雅黑" pitchFamily="34" charset="-122"/>
                      </a:endParaRPr>
                    </a:p>
                  </a:txBody>
                  <a:tcPr marL="65001" marR="65001" marT="0" marB="0" anchor="ctr"/>
                </a:tc>
                <a:tc>
                  <a:txBody>
                    <a:bodyPr/>
                    <a:lstStyle/>
                    <a:p>
                      <a:pPr algn="ctr">
                        <a:lnSpc>
                          <a:spcPts val="1800"/>
                        </a:lnSpc>
                        <a:spcAft>
                          <a:spcPts val="0"/>
                        </a:spcAft>
                      </a:pPr>
                      <a:r>
                        <a:rPr lang="zh-CN" sz="1600" kern="100" dirty="0">
                          <a:effectLst/>
                          <a:latin typeface="微软雅黑" pitchFamily="34" charset="-122"/>
                          <a:ea typeface="微软雅黑" pitchFamily="34" charset="-122"/>
                        </a:rPr>
                        <a:t>多功能实训室</a:t>
                      </a:r>
                    </a:p>
                  </a:txBody>
                  <a:tcPr marL="65001" marR="65001" marT="0" marB="0" anchor="ctr"/>
                </a:tc>
                <a:tc>
                  <a:txBody>
                    <a:bodyPr/>
                    <a:lstStyle/>
                    <a:p>
                      <a:pPr algn="ctr">
                        <a:spcAft>
                          <a:spcPts val="0"/>
                        </a:spcAft>
                      </a:pPr>
                      <a:r>
                        <a:rPr lang="zh-CN" altLang="en-US" sz="1600" kern="100" dirty="0" smtClean="0">
                          <a:effectLst/>
                          <a:latin typeface="微软雅黑" pitchFamily="34" charset="-122"/>
                          <a:ea typeface="微软雅黑" pitchFamily="34" charset="-122"/>
                        </a:rPr>
                        <a:t>电子技术应用</a:t>
                      </a:r>
                      <a:r>
                        <a:rPr lang="zh-CN" sz="1600" kern="100" dirty="0" smtClean="0">
                          <a:effectLst/>
                          <a:latin typeface="微软雅黑" pitchFamily="34" charset="-122"/>
                          <a:ea typeface="微软雅黑" pitchFamily="34" charset="-122"/>
                        </a:rPr>
                        <a:t>电路</a:t>
                      </a:r>
                      <a:r>
                        <a:rPr lang="zh-CN" sz="1600" kern="100" dirty="0">
                          <a:effectLst/>
                          <a:latin typeface="微软雅黑" pitchFamily="34" charset="-122"/>
                          <a:ea typeface="微软雅黑" pitchFamily="34" charset="-122"/>
                        </a:rPr>
                        <a:t>理实一体实训</a:t>
                      </a:r>
                    </a:p>
                  </a:txBody>
                  <a:tcPr marL="65001" marR="65001" marT="0" marB="0" anchor="ctr"/>
                </a:tc>
                <a:tc rowSpan="7">
                  <a:txBody>
                    <a:bodyPr/>
                    <a:lstStyle/>
                    <a:p>
                      <a:pPr algn="ctr">
                        <a:spcAft>
                          <a:spcPts val="0"/>
                        </a:spcAft>
                      </a:pPr>
                      <a:r>
                        <a:rPr lang="zh-CN" altLang="en-US" sz="1600" b="1" kern="100" dirty="0" smtClean="0">
                          <a:effectLst/>
                          <a:latin typeface="微软雅黑" pitchFamily="34" charset="-122"/>
                          <a:ea typeface="微软雅黑" pitchFamily="34" charset="-122"/>
                        </a:rPr>
                        <a:t>专业型</a:t>
                      </a:r>
                      <a:endParaRPr lang="zh-CN" sz="1600" b="1" kern="100" dirty="0">
                        <a:effectLst/>
                        <a:latin typeface="微软雅黑" pitchFamily="34" charset="-122"/>
                        <a:ea typeface="微软雅黑" pitchFamily="34" charset="-122"/>
                      </a:endParaRPr>
                    </a:p>
                  </a:txBody>
                  <a:tcPr marL="65001" marR="65001" marT="0" marB="0" anchor="ctr"/>
                </a:tc>
              </a:tr>
              <a:tr h="287086">
                <a:tc>
                  <a:txBody>
                    <a:bodyPr/>
                    <a:lstStyle/>
                    <a:p>
                      <a:pPr algn="ctr">
                        <a:spcAft>
                          <a:spcPts val="0"/>
                        </a:spcAft>
                      </a:pPr>
                      <a:r>
                        <a:rPr lang="en-US" sz="1600" kern="100">
                          <a:effectLst/>
                          <a:latin typeface="微软雅黑" pitchFamily="34" charset="-122"/>
                          <a:ea typeface="微软雅黑" pitchFamily="34" charset="-122"/>
                        </a:rPr>
                        <a:t>4</a:t>
                      </a:r>
                      <a:endParaRPr lang="zh-CN" sz="1600" kern="100">
                        <a:effectLst/>
                        <a:latin typeface="微软雅黑" pitchFamily="34" charset="-122"/>
                        <a:ea typeface="微软雅黑" pitchFamily="34" charset="-122"/>
                      </a:endParaRPr>
                    </a:p>
                  </a:txBody>
                  <a:tcPr marL="65001" marR="65001" marT="0" marB="0" anchor="ctr"/>
                </a:tc>
                <a:tc>
                  <a:txBody>
                    <a:bodyPr/>
                    <a:lstStyle/>
                    <a:p>
                      <a:pPr algn="ctr">
                        <a:lnSpc>
                          <a:spcPts val="1800"/>
                        </a:lnSpc>
                        <a:spcAft>
                          <a:spcPts val="0"/>
                        </a:spcAft>
                      </a:pPr>
                      <a:r>
                        <a:rPr lang="en-US" sz="1600" kern="100" dirty="0" err="1">
                          <a:effectLst/>
                          <a:latin typeface="微软雅黑" pitchFamily="34" charset="-122"/>
                          <a:ea typeface="微软雅黑" pitchFamily="34" charset="-122"/>
                        </a:rPr>
                        <a:t>Protel</a:t>
                      </a:r>
                      <a:r>
                        <a:rPr lang="zh-CN" sz="1600" kern="100" dirty="0" smtClean="0">
                          <a:effectLst/>
                          <a:latin typeface="微软雅黑" pitchFamily="34" charset="-122"/>
                          <a:ea typeface="微软雅黑" pitchFamily="34" charset="-122"/>
                        </a:rPr>
                        <a:t>应用实训室</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spcAft>
                          <a:spcPts val="0"/>
                        </a:spcAft>
                      </a:pPr>
                      <a:r>
                        <a:rPr lang="en-US" sz="1600" kern="100" dirty="0" err="1">
                          <a:effectLst/>
                          <a:latin typeface="微软雅黑" pitchFamily="34" charset="-122"/>
                          <a:ea typeface="微软雅黑" pitchFamily="34" charset="-122"/>
                        </a:rPr>
                        <a:t>Protel</a:t>
                      </a:r>
                      <a:r>
                        <a:rPr lang="zh-CN" sz="1600" kern="100" dirty="0">
                          <a:effectLst/>
                          <a:latin typeface="微软雅黑" pitchFamily="34" charset="-122"/>
                          <a:ea typeface="微软雅黑" pitchFamily="34" charset="-122"/>
                        </a:rPr>
                        <a:t>软件</a:t>
                      </a:r>
                      <a:r>
                        <a:rPr lang="zh-CN" sz="1600" kern="100" dirty="0" smtClean="0">
                          <a:effectLst/>
                          <a:latin typeface="微软雅黑" pitchFamily="34" charset="-122"/>
                          <a:ea typeface="微软雅黑" pitchFamily="34" charset="-122"/>
                        </a:rPr>
                        <a:t>综合</a:t>
                      </a:r>
                      <a:r>
                        <a:rPr lang="zh-CN" altLang="en-US" sz="1600" kern="100" dirty="0" smtClean="0">
                          <a:effectLst/>
                          <a:latin typeface="微软雅黑" pitchFamily="34" charset="-122"/>
                          <a:ea typeface="微软雅黑" pitchFamily="34" charset="-122"/>
                        </a:rPr>
                        <a:t>应</a:t>
                      </a:r>
                      <a:r>
                        <a:rPr lang="zh-CN" sz="1600" kern="100" dirty="0" smtClean="0">
                          <a:effectLst/>
                          <a:latin typeface="微软雅黑" pitchFamily="34" charset="-122"/>
                          <a:ea typeface="微软雅黑" pitchFamily="34" charset="-122"/>
                        </a:rPr>
                        <a:t>用</a:t>
                      </a:r>
                      <a:endParaRPr lang="zh-CN" sz="1600" kern="100" dirty="0">
                        <a:effectLst/>
                        <a:latin typeface="微软雅黑" pitchFamily="34" charset="-122"/>
                        <a:ea typeface="微软雅黑" pitchFamily="34" charset="-122"/>
                      </a:endParaRPr>
                    </a:p>
                  </a:txBody>
                  <a:tcPr marL="65001" marR="65001" marT="0" marB="0" anchor="ctr"/>
                </a:tc>
                <a:tc vMerge="1">
                  <a:txBody>
                    <a:bodyPr/>
                    <a:lstStyle/>
                    <a:p>
                      <a:pPr algn="ctr">
                        <a:spcAft>
                          <a:spcPts val="0"/>
                        </a:spcAft>
                      </a:pPr>
                      <a:endParaRPr lang="zh-CN" sz="1200" kern="100" dirty="0">
                        <a:effectLst/>
                        <a:latin typeface="微软雅黑" pitchFamily="34" charset="-122"/>
                        <a:ea typeface="微软雅黑" pitchFamily="34" charset="-122"/>
                      </a:endParaRPr>
                    </a:p>
                  </a:txBody>
                  <a:tcPr marL="65001" marR="65001" marT="0" marB="0" anchor="ctr"/>
                </a:tc>
              </a:tr>
              <a:tr h="286158">
                <a:tc>
                  <a:txBody>
                    <a:bodyPr/>
                    <a:lstStyle/>
                    <a:p>
                      <a:pPr algn="ctr">
                        <a:spcAft>
                          <a:spcPts val="0"/>
                        </a:spcAft>
                      </a:pPr>
                      <a:r>
                        <a:rPr lang="en-US" sz="1600" kern="100" dirty="0">
                          <a:effectLst/>
                          <a:latin typeface="微软雅黑" pitchFamily="34" charset="-122"/>
                          <a:ea typeface="微软雅黑" pitchFamily="34" charset="-122"/>
                        </a:rPr>
                        <a:t>5</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lnSpc>
                          <a:spcPts val="1800"/>
                        </a:lnSpc>
                        <a:spcAft>
                          <a:spcPts val="0"/>
                        </a:spcAft>
                      </a:pPr>
                      <a:r>
                        <a:rPr lang="zh-CN" sz="1600" kern="100" dirty="0">
                          <a:effectLst/>
                          <a:latin typeface="微软雅黑" pitchFamily="34" charset="-122"/>
                          <a:ea typeface="微软雅黑" pitchFamily="34" charset="-122"/>
                        </a:rPr>
                        <a:t>照明与电气控制实训室</a:t>
                      </a:r>
                    </a:p>
                  </a:txBody>
                  <a:tcPr marL="65001" marR="65001" marT="0" marB="0" anchor="ctr"/>
                </a:tc>
                <a:tc>
                  <a:txBody>
                    <a:bodyPr/>
                    <a:lstStyle/>
                    <a:p>
                      <a:pPr algn="ctr">
                        <a:spcAft>
                          <a:spcPts val="0"/>
                        </a:spcAft>
                      </a:pPr>
                      <a:r>
                        <a:rPr lang="zh-CN" sz="1600" kern="100" dirty="0">
                          <a:effectLst/>
                          <a:latin typeface="微软雅黑" pitchFamily="34" charset="-122"/>
                          <a:ea typeface="微软雅黑" pitchFamily="34" charset="-122"/>
                        </a:rPr>
                        <a:t>照明实训平台、电气控制实训平台训练</a:t>
                      </a:r>
                    </a:p>
                  </a:txBody>
                  <a:tcPr marL="65001" marR="65001" marT="0" marB="0" anchor="ctr"/>
                </a:tc>
                <a:tc vMerge="1">
                  <a:txBody>
                    <a:bodyPr/>
                    <a:lstStyle/>
                    <a:p>
                      <a:pPr algn="ctr">
                        <a:spcAft>
                          <a:spcPts val="0"/>
                        </a:spcAft>
                      </a:pPr>
                      <a:endParaRPr lang="zh-CN" sz="1200" kern="100" dirty="0">
                        <a:effectLst/>
                        <a:latin typeface="微软雅黑" pitchFamily="34" charset="-122"/>
                        <a:ea typeface="微软雅黑" pitchFamily="34" charset="-122"/>
                      </a:endParaRPr>
                    </a:p>
                  </a:txBody>
                  <a:tcPr marL="65001" marR="65001" marT="0" marB="0" anchor="ctr"/>
                </a:tc>
              </a:tr>
              <a:tr h="336361">
                <a:tc>
                  <a:txBody>
                    <a:bodyPr/>
                    <a:lstStyle/>
                    <a:p>
                      <a:pPr algn="ctr">
                        <a:spcAft>
                          <a:spcPts val="0"/>
                        </a:spcAft>
                      </a:pPr>
                      <a:r>
                        <a:rPr lang="en-US" sz="1600" kern="100" dirty="0" smtClean="0">
                          <a:effectLst/>
                          <a:latin typeface="微软雅黑" pitchFamily="34" charset="-122"/>
                          <a:ea typeface="微软雅黑" pitchFamily="34" charset="-122"/>
                        </a:rPr>
                        <a:t>6</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lnSpc>
                          <a:spcPts val="1800"/>
                        </a:lnSpc>
                        <a:spcAft>
                          <a:spcPts val="0"/>
                        </a:spcAft>
                      </a:pPr>
                      <a:r>
                        <a:rPr lang="zh-CN" sz="1600" kern="100" dirty="0">
                          <a:effectLst/>
                          <a:latin typeface="微软雅黑" pitchFamily="34" charset="-122"/>
                          <a:ea typeface="微软雅黑" pitchFamily="34" charset="-122"/>
                        </a:rPr>
                        <a:t>可编程控制器技术</a:t>
                      </a:r>
                      <a:r>
                        <a:rPr lang="zh-CN" sz="1600" kern="100" dirty="0" smtClean="0">
                          <a:effectLst/>
                          <a:latin typeface="微软雅黑" pitchFamily="34" charset="-122"/>
                          <a:ea typeface="微软雅黑" pitchFamily="34" charset="-122"/>
                        </a:rPr>
                        <a:t>应用实训室</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spcAft>
                          <a:spcPts val="0"/>
                        </a:spcAft>
                      </a:pPr>
                      <a:r>
                        <a:rPr lang="en-US" sz="1600" kern="100" dirty="0">
                          <a:effectLst/>
                          <a:latin typeface="微软雅黑" pitchFamily="34" charset="-122"/>
                          <a:ea typeface="微软雅黑" pitchFamily="34" charset="-122"/>
                        </a:rPr>
                        <a:t>PLC</a:t>
                      </a:r>
                      <a:r>
                        <a:rPr lang="zh-CN" sz="1600" kern="100" dirty="0">
                          <a:effectLst/>
                          <a:latin typeface="微软雅黑" pitchFamily="34" charset="-122"/>
                          <a:ea typeface="微软雅黑" pitchFamily="34" charset="-122"/>
                        </a:rPr>
                        <a:t>综合实训</a:t>
                      </a:r>
                    </a:p>
                  </a:txBody>
                  <a:tcPr marL="65001" marR="65001" marT="0" marB="0" anchor="ctr"/>
                </a:tc>
                <a:tc vMerge="1">
                  <a:txBody>
                    <a:bodyPr/>
                    <a:lstStyle/>
                    <a:p>
                      <a:pPr algn="ctr">
                        <a:spcAft>
                          <a:spcPts val="0"/>
                        </a:spcAft>
                      </a:pPr>
                      <a:endParaRPr lang="zh-CN" sz="1200" kern="100" dirty="0">
                        <a:effectLst/>
                        <a:latin typeface="微软雅黑" pitchFamily="34" charset="-122"/>
                        <a:ea typeface="微软雅黑" pitchFamily="34" charset="-122"/>
                      </a:endParaRPr>
                    </a:p>
                  </a:txBody>
                  <a:tcPr marL="65001" marR="65001" marT="0" marB="0" anchor="ctr"/>
                </a:tc>
              </a:tr>
              <a:tr h="341372">
                <a:tc>
                  <a:txBody>
                    <a:bodyPr/>
                    <a:lstStyle/>
                    <a:p>
                      <a:pPr algn="ctr">
                        <a:spcAft>
                          <a:spcPts val="0"/>
                        </a:spcAft>
                      </a:pPr>
                      <a:r>
                        <a:rPr lang="en-US" sz="1600" kern="100" dirty="0" smtClean="0">
                          <a:effectLst/>
                          <a:latin typeface="微软雅黑" pitchFamily="34" charset="-122"/>
                          <a:ea typeface="微软雅黑" pitchFamily="34" charset="-122"/>
                        </a:rPr>
                        <a:t>7</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lnSpc>
                          <a:spcPts val="1800"/>
                        </a:lnSpc>
                        <a:spcAft>
                          <a:spcPts val="0"/>
                        </a:spcAft>
                      </a:pPr>
                      <a:r>
                        <a:rPr lang="zh-CN" sz="1600" kern="100" dirty="0">
                          <a:effectLst/>
                          <a:latin typeface="微软雅黑" pitchFamily="34" charset="-122"/>
                          <a:ea typeface="微软雅黑" pitchFamily="34" charset="-122"/>
                        </a:rPr>
                        <a:t>电气安装实训</a:t>
                      </a:r>
                      <a:r>
                        <a:rPr lang="zh-CN" sz="1600" kern="100" dirty="0" smtClean="0">
                          <a:effectLst/>
                          <a:latin typeface="微软雅黑" pitchFamily="34" charset="-122"/>
                          <a:ea typeface="微软雅黑" pitchFamily="34" charset="-122"/>
                        </a:rPr>
                        <a:t>室（</a:t>
                      </a:r>
                      <a:r>
                        <a:rPr lang="zh-CN" sz="1600" kern="100" dirty="0">
                          <a:effectLst/>
                          <a:latin typeface="微软雅黑" pitchFamily="34" charset="-122"/>
                          <a:ea typeface="微软雅黑" pitchFamily="34" charset="-122"/>
                        </a:rPr>
                        <a:t>电工操作实训室）</a:t>
                      </a:r>
                    </a:p>
                  </a:txBody>
                  <a:tcPr marL="65001" marR="65001" marT="0" marB="0" anchor="ctr"/>
                </a:tc>
                <a:tc>
                  <a:txBody>
                    <a:bodyPr/>
                    <a:lstStyle/>
                    <a:p>
                      <a:pPr algn="ctr">
                        <a:spcAft>
                          <a:spcPts val="0"/>
                        </a:spcAft>
                      </a:pPr>
                      <a:r>
                        <a:rPr lang="zh-CN" sz="1600" kern="100" dirty="0">
                          <a:effectLst/>
                          <a:latin typeface="微软雅黑" pitchFamily="34" charset="-122"/>
                          <a:ea typeface="微软雅黑" pitchFamily="34" charset="-122"/>
                        </a:rPr>
                        <a:t>电气安装实训（维修电工考证）</a:t>
                      </a:r>
                    </a:p>
                  </a:txBody>
                  <a:tcPr marL="65001" marR="65001" marT="0" marB="0" anchor="ctr"/>
                </a:tc>
                <a:tc vMerge="1">
                  <a:txBody>
                    <a:bodyPr/>
                    <a:lstStyle/>
                    <a:p>
                      <a:pPr algn="ctr">
                        <a:spcAft>
                          <a:spcPts val="0"/>
                        </a:spcAft>
                      </a:pPr>
                      <a:endParaRPr lang="zh-CN" sz="1200" kern="100" dirty="0">
                        <a:effectLst/>
                        <a:latin typeface="微软雅黑" pitchFamily="34" charset="-122"/>
                        <a:ea typeface="微软雅黑" pitchFamily="34" charset="-122"/>
                      </a:endParaRPr>
                    </a:p>
                  </a:txBody>
                  <a:tcPr marL="65001" marR="65001" marT="0" marB="0" anchor="ctr"/>
                </a:tc>
              </a:tr>
              <a:tr h="287086">
                <a:tc>
                  <a:txBody>
                    <a:bodyPr/>
                    <a:lstStyle/>
                    <a:p>
                      <a:pPr algn="ctr">
                        <a:spcAft>
                          <a:spcPts val="0"/>
                        </a:spcAft>
                      </a:pPr>
                      <a:r>
                        <a:rPr lang="en-US" sz="1600" kern="100" dirty="0" smtClean="0">
                          <a:effectLst/>
                          <a:latin typeface="微软雅黑" pitchFamily="34" charset="-122"/>
                          <a:ea typeface="微软雅黑" pitchFamily="34" charset="-122"/>
                        </a:rPr>
                        <a:t>8</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lnSpc>
                          <a:spcPts val="1800"/>
                        </a:lnSpc>
                        <a:spcAft>
                          <a:spcPts val="0"/>
                        </a:spcAft>
                      </a:pPr>
                      <a:r>
                        <a:rPr lang="zh-CN" sz="1600" kern="100" dirty="0">
                          <a:effectLst/>
                          <a:latin typeface="微软雅黑" pitchFamily="34" charset="-122"/>
                          <a:ea typeface="微软雅黑" pitchFamily="34" charset="-122"/>
                        </a:rPr>
                        <a:t>工厂电气</a:t>
                      </a:r>
                      <a:r>
                        <a:rPr lang="zh-CN" sz="1600" kern="100" dirty="0" smtClean="0">
                          <a:effectLst/>
                          <a:latin typeface="微软雅黑" pitchFamily="34" charset="-122"/>
                          <a:ea typeface="微软雅黑" pitchFamily="34" charset="-122"/>
                        </a:rPr>
                        <a:t>控制设备实室</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spcAft>
                          <a:spcPts val="0"/>
                        </a:spcAft>
                      </a:pPr>
                      <a:r>
                        <a:rPr lang="zh-CN" sz="1600" kern="100" dirty="0">
                          <a:effectLst/>
                          <a:latin typeface="微软雅黑" pitchFamily="34" charset="-122"/>
                          <a:ea typeface="微软雅黑" pitchFamily="34" charset="-122"/>
                        </a:rPr>
                        <a:t>模拟机床电路认识、故障排除</a:t>
                      </a:r>
                    </a:p>
                  </a:txBody>
                  <a:tcPr marL="65001" marR="65001" marT="0" marB="0" anchor="ctr"/>
                </a:tc>
                <a:tc vMerge="1">
                  <a:txBody>
                    <a:bodyPr/>
                    <a:lstStyle/>
                    <a:p>
                      <a:pPr algn="ctr">
                        <a:spcAft>
                          <a:spcPts val="0"/>
                        </a:spcAft>
                      </a:pPr>
                      <a:endParaRPr lang="zh-CN" sz="1200" kern="100" dirty="0">
                        <a:effectLst/>
                        <a:latin typeface="微软雅黑" pitchFamily="34" charset="-122"/>
                        <a:ea typeface="微软雅黑" pitchFamily="34" charset="-122"/>
                      </a:endParaRPr>
                    </a:p>
                  </a:txBody>
                  <a:tcPr marL="65001" marR="65001" marT="0" marB="0" anchor="ctr"/>
                </a:tc>
              </a:tr>
              <a:tr h="287086">
                <a:tc>
                  <a:txBody>
                    <a:bodyPr/>
                    <a:lstStyle/>
                    <a:p>
                      <a:pPr algn="ctr">
                        <a:spcAft>
                          <a:spcPts val="0"/>
                        </a:spcAft>
                      </a:pPr>
                      <a:r>
                        <a:rPr lang="en-US" sz="1600" kern="100" dirty="0" smtClean="0">
                          <a:effectLst/>
                          <a:latin typeface="微软雅黑" pitchFamily="34" charset="-122"/>
                          <a:ea typeface="微软雅黑" pitchFamily="34" charset="-122"/>
                        </a:rPr>
                        <a:t>9</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lnSpc>
                          <a:spcPts val="1800"/>
                        </a:lnSpc>
                        <a:spcAft>
                          <a:spcPts val="0"/>
                        </a:spcAft>
                      </a:pPr>
                      <a:r>
                        <a:rPr lang="zh-CN" sz="1600" kern="100">
                          <a:effectLst/>
                          <a:latin typeface="微软雅黑" pitchFamily="34" charset="-122"/>
                          <a:ea typeface="微软雅黑" pitchFamily="34" charset="-122"/>
                        </a:rPr>
                        <a:t>电工技能高考实训室</a:t>
                      </a:r>
                    </a:p>
                  </a:txBody>
                  <a:tcPr marL="65001" marR="65001" marT="0" marB="0" anchor="ctr"/>
                </a:tc>
                <a:tc>
                  <a:txBody>
                    <a:bodyPr/>
                    <a:lstStyle/>
                    <a:p>
                      <a:pPr algn="ctr">
                        <a:spcAft>
                          <a:spcPts val="0"/>
                        </a:spcAft>
                      </a:pPr>
                      <a:r>
                        <a:rPr lang="zh-CN" sz="1600" kern="100" dirty="0" smtClean="0">
                          <a:effectLst/>
                          <a:latin typeface="微软雅黑" pitchFamily="34" charset="-122"/>
                          <a:ea typeface="微软雅黑" pitchFamily="34" charset="-122"/>
                        </a:rPr>
                        <a:t>电工</a:t>
                      </a:r>
                      <a:r>
                        <a:rPr lang="zh-CN" sz="1600" kern="100" dirty="0">
                          <a:effectLst/>
                          <a:latin typeface="微软雅黑" pitchFamily="34" charset="-122"/>
                          <a:ea typeface="微软雅黑" pitchFamily="34" charset="-122"/>
                        </a:rPr>
                        <a:t>类学生技能高考训练</a:t>
                      </a:r>
                    </a:p>
                  </a:txBody>
                  <a:tcPr marL="65001" marR="65001" marT="0" marB="0" anchor="ctr"/>
                </a:tc>
                <a:tc vMerge="1">
                  <a:txBody>
                    <a:bodyPr/>
                    <a:lstStyle/>
                    <a:p>
                      <a:pPr algn="ctr">
                        <a:spcAft>
                          <a:spcPts val="0"/>
                        </a:spcAft>
                      </a:pPr>
                      <a:endParaRPr lang="zh-CN" sz="1200" kern="100" dirty="0">
                        <a:effectLst/>
                        <a:latin typeface="微软雅黑" pitchFamily="34" charset="-122"/>
                        <a:ea typeface="微软雅黑" pitchFamily="34" charset="-122"/>
                      </a:endParaRPr>
                    </a:p>
                  </a:txBody>
                  <a:tcPr marL="65001" marR="65001" marT="0" marB="0" anchor="ctr"/>
                </a:tc>
              </a:tr>
              <a:tr h="287086">
                <a:tc>
                  <a:txBody>
                    <a:bodyPr/>
                    <a:lstStyle/>
                    <a:p>
                      <a:pPr algn="ctr">
                        <a:spcAft>
                          <a:spcPts val="0"/>
                        </a:spcAft>
                      </a:pPr>
                      <a:r>
                        <a:rPr lang="en-US" sz="1600" kern="100" dirty="0" smtClean="0">
                          <a:effectLst/>
                          <a:latin typeface="微软雅黑" pitchFamily="34" charset="-122"/>
                          <a:ea typeface="微软雅黑" pitchFamily="34" charset="-122"/>
                        </a:rPr>
                        <a:t>10</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lnSpc>
                          <a:spcPts val="1800"/>
                        </a:lnSpc>
                        <a:spcAft>
                          <a:spcPts val="0"/>
                        </a:spcAft>
                      </a:pPr>
                      <a:r>
                        <a:rPr lang="zh-CN" sz="1600" kern="100">
                          <a:effectLst/>
                          <a:latin typeface="微软雅黑" pitchFamily="34" charset="-122"/>
                          <a:ea typeface="微软雅黑" pitchFamily="34" charset="-122"/>
                        </a:rPr>
                        <a:t>冰箱、空调实训室</a:t>
                      </a:r>
                    </a:p>
                  </a:txBody>
                  <a:tcPr marL="65001" marR="65001" marT="0" marB="0" anchor="ctr"/>
                </a:tc>
                <a:tc>
                  <a:txBody>
                    <a:bodyPr/>
                    <a:lstStyle/>
                    <a:p>
                      <a:pPr algn="ctr">
                        <a:spcAft>
                          <a:spcPts val="0"/>
                        </a:spcAft>
                      </a:pPr>
                      <a:r>
                        <a:rPr lang="zh-CN" sz="1600" kern="100" dirty="0">
                          <a:effectLst/>
                          <a:latin typeface="微软雅黑" pitchFamily="34" charset="-122"/>
                          <a:ea typeface="微软雅黑" pitchFamily="34" charset="-122"/>
                        </a:rPr>
                        <a:t>冰箱、空调项目综合实训</a:t>
                      </a:r>
                    </a:p>
                  </a:txBody>
                  <a:tcPr marL="65001" marR="65001" marT="0" marB="0" anchor="ctr"/>
                </a:tc>
                <a:tc rowSpan="3">
                  <a:txBody>
                    <a:bodyPr/>
                    <a:lstStyle/>
                    <a:p>
                      <a:pPr algn="ctr">
                        <a:spcAft>
                          <a:spcPts val="0"/>
                        </a:spcAft>
                      </a:pPr>
                      <a:r>
                        <a:rPr lang="zh-CN" altLang="en-US" sz="1600" b="1" kern="100" dirty="0" smtClean="0">
                          <a:effectLst/>
                          <a:latin typeface="微软雅黑" pitchFamily="34" charset="-122"/>
                          <a:ea typeface="微软雅黑" pitchFamily="34" charset="-122"/>
                        </a:rPr>
                        <a:t>创新型</a:t>
                      </a:r>
                      <a:endParaRPr lang="zh-CN" sz="1600" b="1" kern="100" dirty="0">
                        <a:effectLst/>
                        <a:latin typeface="微软雅黑" pitchFamily="34" charset="-122"/>
                        <a:ea typeface="微软雅黑" pitchFamily="34" charset="-122"/>
                      </a:endParaRPr>
                    </a:p>
                  </a:txBody>
                  <a:tcPr marL="65001" marR="65001" marT="0" marB="0" anchor="ctr"/>
                </a:tc>
              </a:tr>
              <a:tr h="303336">
                <a:tc>
                  <a:txBody>
                    <a:bodyPr/>
                    <a:lstStyle/>
                    <a:p>
                      <a:pPr algn="ctr">
                        <a:spcAft>
                          <a:spcPts val="0"/>
                        </a:spcAft>
                      </a:pPr>
                      <a:r>
                        <a:rPr lang="en-US" sz="1600" kern="100" dirty="0" smtClean="0">
                          <a:effectLst/>
                          <a:latin typeface="微软雅黑" pitchFamily="34" charset="-122"/>
                          <a:ea typeface="微软雅黑" pitchFamily="34" charset="-122"/>
                        </a:rPr>
                        <a:t>11                                                                                             </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lnSpc>
                          <a:spcPts val="1800"/>
                        </a:lnSpc>
                        <a:spcAft>
                          <a:spcPts val="0"/>
                        </a:spcAft>
                      </a:pPr>
                      <a:r>
                        <a:rPr lang="zh-CN" sz="1600" kern="100">
                          <a:effectLst/>
                          <a:latin typeface="微软雅黑" pitchFamily="34" charset="-122"/>
                          <a:ea typeface="微软雅黑" pitchFamily="34" charset="-122"/>
                        </a:rPr>
                        <a:t>家庭视听影院实训室</a:t>
                      </a:r>
                    </a:p>
                  </a:txBody>
                  <a:tcPr marL="65001" marR="65001" marT="0" marB="0" anchor="ctr"/>
                </a:tc>
                <a:tc>
                  <a:txBody>
                    <a:bodyPr/>
                    <a:lstStyle/>
                    <a:p>
                      <a:pPr algn="ctr">
                        <a:spcAft>
                          <a:spcPts val="0"/>
                        </a:spcAft>
                      </a:pPr>
                      <a:r>
                        <a:rPr lang="zh-CN" sz="1600" kern="100" dirty="0">
                          <a:effectLst/>
                          <a:latin typeface="微软雅黑" pitchFamily="34" charset="-122"/>
                          <a:ea typeface="微软雅黑" pitchFamily="34" charset="-122"/>
                        </a:rPr>
                        <a:t>家庭视听影院电器认识、原理识读、故障检测</a:t>
                      </a:r>
                    </a:p>
                  </a:txBody>
                  <a:tcPr marL="65001" marR="65001" marT="0" marB="0" anchor="ctr"/>
                </a:tc>
                <a:tc vMerge="1">
                  <a:txBody>
                    <a:bodyPr/>
                    <a:lstStyle/>
                    <a:p>
                      <a:pPr algn="ctr">
                        <a:spcAft>
                          <a:spcPts val="0"/>
                        </a:spcAft>
                      </a:pPr>
                      <a:endParaRPr lang="zh-CN" sz="1200" kern="100" dirty="0">
                        <a:effectLst/>
                        <a:latin typeface="微软雅黑" pitchFamily="34" charset="-122"/>
                        <a:ea typeface="微软雅黑" pitchFamily="34" charset="-122"/>
                      </a:endParaRPr>
                    </a:p>
                  </a:txBody>
                  <a:tcPr marL="65001" marR="65001" marT="0" marB="0" anchor="ctr"/>
                </a:tc>
              </a:tr>
              <a:tr h="287086">
                <a:tc>
                  <a:txBody>
                    <a:bodyPr/>
                    <a:lstStyle/>
                    <a:p>
                      <a:pPr algn="ctr">
                        <a:spcAft>
                          <a:spcPts val="0"/>
                        </a:spcAft>
                      </a:pPr>
                      <a:r>
                        <a:rPr lang="en-US" sz="1600" kern="100" dirty="0" smtClean="0">
                          <a:effectLst/>
                          <a:latin typeface="微软雅黑" pitchFamily="34" charset="-122"/>
                          <a:ea typeface="微软雅黑" pitchFamily="34" charset="-122"/>
                        </a:rPr>
                        <a:t>12</a:t>
                      </a:r>
                      <a:endParaRPr lang="zh-CN" sz="1600" kern="100" dirty="0">
                        <a:effectLst/>
                        <a:latin typeface="微软雅黑" pitchFamily="34" charset="-122"/>
                        <a:ea typeface="微软雅黑" pitchFamily="34" charset="-122"/>
                      </a:endParaRPr>
                    </a:p>
                  </a:txBody>
                  <a:tcPr marL="65001" marR="65001" marT="0" marB="0" anchor="ctr"/>
                </a:tc>
                <a:tc>
                  <a:txBody>
                    <a:bodyPr/>
                    <a:lstStyle/>
                    <a:p>
                      <a:pPr algn="ctr">
                        <a:lnSpc>
                          <a:spcPts val="1800"/>
                        </a:lnSpc>
                        <a:spcAft>
                          <a:spcPts val="0"/>
                        </a:spcAft>
                      </a:pPr>
                      <a:r>
                        <a:rPr lang="zh-CN" sz="1600" kern="100">
                          <a:effectLst/>
                          <a:latin typeface="微软雅黑" pitchFamily="34" charset="-122"/>
                          <a:ea typeface="微软雅黑" pitchFamily="34" charset="-122"/>
                        </a:rPr>
                        <a:t>单片机实训室</a:t>
                      </a:r>
                    </a:p>
                  </a:txBody>
                  <a:tcPr marL="65001" marR="65001" marT="0" marB="0" anchor="ctr"/>
                </a:tc>
                <a:tc>
                  <a:txBody>
                    <a:bodyPr/>
                    <a:lstStyle/>
                    <a:p>
                      <a:pPr algn="ctr">
                        <a:spcAft>
                          <a:spcPts val="0"/>
                        </a:spcAft>
                      </a:pPr>
                      <a:r>
                        <a:rPr lang="zh-CN" sz="1600" kern="100" dirty="0">
                          <a:effectLst/>
                          <a:latin typeface="微软雅黑" pitchFamily="34" charset="-122"/>
                          <a:ea typeface="微软雅黑" pitchFamily="34" charset="-122"/>
                        </a:rPr>
                        <a:t>单片机综合实训</a:t>
                      </a:r>
                    </a:p>
                  </a:txBody>
                  <a:tcPr marL="65001" marR="65001" marT="0" marB="0" anchor="ctr"/>
                </a:tc>
                <a:tc vMerge="1">
                  <a:txBody>
                    <a:bodyPr/>
                    <a:lstStyle/>
                    <a:p>
                      <a:pPr algn="ctr">
                        <a:spcAft>
                          <a:spcPts val="0"/>
                        </a:spcAft>
                      </a:pPr>
                      <a:endParaRPr lang="zh-CN" sz="1200" kern="100" dirty="0">
                        <a:effectLst/>
                        <a:latin typeface="微软雅黑" pitchFamily="34" charset="-122"/>
                        <a:ea typeface="微软雅黑" pitchFamily="34" charset="-122"/>
                      </a:endParaRPr>
                    </a:p>
                  </a:txBody>
                  <a:tcPr marL="65001" marR="65001" marT="0" marB="0" anchor="ctr"/>
                </a:tc>
              </a:tr>
            </a:tbl>
          </a:graphicData>
        </a:graphic>
      </p:graphicFrame>
    </p:spTree>
    <p:extLst>
      <p:ext uri="{BB962C8B-B14F-4D97-AF65-F5344CB8AC3E}">
        <p14:creationId xmlns:p14="http://schemas.microsoft.com/office/powerpoint/2010/main" val="138100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01</a:t>
            </a:r>
            <a:endParaRPr lang="zh-CN" altLang="en-US" sz="1600" b="1" dirty="0">
              <a:solidFill>
                <a:prstClr val="white"/>
              </a:solidFill>
              <a:latin typeface="微软雅黑" pitchFamily="34" charset="-122"/>
              <a:ea typeface="微软雅黑" pitchFamily="34" charset="-122"/>
            </a:endParaRPr>
          </a:p>
        </p:txBody>
      </p:sp>
      <p:sp>
        <p:nvSpPr>
          <p:cNvPr id="51" name="MH_Other_5"/>
          <p:cNvSpPr>
            <a:spLocks noChangeArrowheads="1"/>
          </p:cNvSpPr>
          <p:nvPr>
            <p:custDataLst>
              <p:tags r:id="rId1"/>
            </p:custDataLst>
          </p:nvPr>
        </p:nvSpPr>
        <p:spPr bwMode="auto">
          <a:xfrm>
            <a:off x="244417" y="852074"/>
            <a:ext cx="3090454"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（一</a:t>
            </a:r>
            <a:r>
              <a:rPr lang="zh-CN" altLang="en-US" sz="2000" b="1" dirty="0" smtClean="0">
                <a:solidFill>
                  <a:srgbClr val="FFFFFF"/>
                </a:solidFill>
                <a:ea typeface="微软雅黑" pitchFamily="34" charset="-122"/>
              </a:rPr>
              <a:t>）电子技术应用电工</a:t>
            </a:r>
            <a:r>
              <a:rPr lang="zh-CN" altLang="en-US" sz="2000" b="1" dirty="0">
                <a:solidFill>
                  <a:srgbClr val="FFFFFF"/>
                </a:solidFill>
                <a:ea typeface="微软雅黑" pitchFamily="34" charset="-122"/>
              </a:rPr>
              <a:t>专业</a:t>
            </a:r>
            <a:r>
              <a:rPr lang="zh-CN" altLang="en-US" sz="2000" b="1" dirty="0" smtClean="0">
                <a:solidFill>
                  <a:srgbClr val="FFFFFF"/>
                </a:solidFill>
                <a:ea typeface="微软雅黑" pitchFamily="34" charset="-122"/>
              </a:rPr>
              <a:t>背景</a:t>
            </a:r>
            <a:endParaRPr lang="zh-CN" altLang="en-US" sz="2000" b="1" dirty="0">
              <a:solidFill>
                <a:srgbClr val="FFFFFF"/>
              </a:solidFill>
              <a:ea typeface="微软雅黑" pitchFamily="34" charset="-122"/>
            </a:endParaRPr>
          </a:p>
        </p:txBody>
      </p:sp>
      <p:sp>
        <p:nvSpPr>
          <p:cNvPr id="29" name="文本占位符 20"/>
          <p:cNvSpPr txBox="1">
            <a:spLocks/>
          </p:cNvSpPr>
          <p:nvPr/>
        </p:nvSpPr>
        <p:spPr>
          <a:xfrm>
            <a:off x="8907332" y="235536"/>
            <a:ext cx="2689414"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一、建设背景介绍</a:t>
            </a:r>
            <a:endParaRPr lang="zh-CN" altLang="en-US" b="1" dirty="0">
              <a:solidFill>
                <a:prstClr val="black"/>
              </a:solidFill>
            </a:endParaRPr>
          </a:p>
        </p:txBody>
      </p:sp>
      <p:cxnSp>
        <p:nvCxnSpPr>
          <p:cNvPr id="32" name="直接连接符 31"/>
          <p:cNvCxnSpPr/>
          <p:nvPr/>
        </p:nvCxnSpPr>
        <p:spPr>
          <a:xfrm>
            <a:off x="1768416" y="404813"/>
            <a:ext cx="71389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2736493" y="1920453"/>
            <a:ext cx="8658297" cy="1985575"/>
            <a:chOff x="1004742" y="-874566"/>
            <a:chExt cx="8795007" cy="1985575"/>
          </a:xfrm>
        </p:grpSpPr>
        <p:sp>
          <p:nvSpPr>
            <p:cNvPr id="36" name="同侧圆角矩形 35"/>
            <p:cNvSpPr/>
            <p:nvPr/>
          </p:nvSpPr>
          <p:spPr>
            <a:xfrm rot="5400000">
              <a:off x="4409458" y="-4279282"/>
              <a:ext cx="1985575" cy="8795007"/>
            </a:xfrm>
            <a:prstGeom prst="round2Same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37" name="同侧圆角矩形 4"/>
            <p:cNvSpPr/>
            <p:nvPr/>
          </p:nvSpPr>
          <p:spPr>
            <a:xfrm>
              <a:off x="1099653" y="-759063"/>
              <a:ext cx="8700095" cy="175456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defTabSz="711200">
                <a:lnSpc>
                  <a:spcPct val="150000"/>
                </a:lnSpc>
                <a:spcBef>
                  <a:spcPct val="0"/>
                </a:spcBef>
                <a:spcAft>
                  <a:spcPct val="15000"/>
                </a:spcAft>
              </a:pPr>
              <a:r>
                <a:rPr lang="en-US" altLang="zh-CN" dirty="0" smtClean="0">
                  <a:latin typeface="微软雅黑" pitchFamily="34" charset="-122"/>
                  <a:ea typeface="微软雅黑" pitchFamily="34" charset="-122"/>
                </a:rPr>
                <a:t>2015 </a:t>
              </a:r>
              <a:r>
                <a:rPr lang="zh-CN" altLang="en-US" dirty="0">
                  <a:latin typeface="微软雅黑" pitchFamily="34" charset="-122"/>
                  <a:ea typeface="微软雅黑" pitchFamily="34" charset="-122"/>
                </a:rPr>
                <a:t>年 </a:t>
              </a:r>
              <a:r>
                <a:rPr lang="en-US" altLang="zh-CN" dirty="0">
                  <a:latin typeface="微软雅黑" pitchFamily="34" charset="-122"/>
                  <a:ea typeface="微软雅黑" pitchFamily="34" charset="-122"/>
                </a:rPr>
                <a:t>5 </a:t>
              </a:r>
              <a:r>
                <a:rPr lang="zh-CN" altLang="en-US" dirty="0">
                  <a:latin typeface="微软雅黑" pitchFamily="34" charset="-122"/>
                  <a:ea typeface="微软雅黑" pitchFamily="34" charset="-122"/>
                </a:rPr>
                <a:t>月 </a:t>
              </a:r>
              <a:r>
                <a:rPr lang="en-US" altLang="zh-CN" dirty="0">
                  <a:latin typeface="微软雅黑" pitchFamily="34" charset="-122"/>
                  <a:ea typeface="微软雅黑" pitchFamily="34" charset="-122"/>
                </a:rPr>
                <a:t>18 </a:t>
              </a:r>
              <a:r>
                <a:rPr lang="zh-CN" altLang="en-US" dirty="0">
                  <a:latin typeface="微软雅黑" pitchFamily="34" charset="-122"/>
                  <a:ea typeface="微软雅黑" pitchFamily="34" charset="-122"/>
                </a:rPr>
                <a:t>日，国务院正式公布了</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中国</a:t>
              </a:r>
              <a:r>
                <a:rPr lang="zh-CN" altLang="en-US" b="1" dirty="0" smtClean="0">
                  <a:solidFill>
                    <a:srgbClr val="C00000"/>
                  </a:solidFill>
                  <a:latin typeface="微软雅黑" pitchFamily="34" charset="-122"/>
                  <a:ea typeface="微软雅黑" pitchFamily="34" charset="-122"/>
                </a:rPr>
                <a:t>制造</a:t>
              </a:r>
              <a:r>
                <a:rPr lang="en-US" altLang="zh-CN" b="1" dirty="0" smtClean="0">
                  <a:solidFill>
                    <a:srgbClr val="C00000"/>
                  </a:solidFill>
                  <a:latin typeface="微软雅黑" pitchFamily="34" charset="-122"/>
                  <a:ea typeface="微软雅黑" pitchFamily="34" charset="-122"/>
                </a:rPr>
                <a:t>2025</a:t>
              </a:r>
              <a:r>
                <a:rPr lang="en-US" altLang="zh-CN" b="1" dirty="0">
                  <a:solidFill>
                    <a:srgbClr val="C00000"/>
                  </a:solidFill>
                  <a:latin typeface="微软雅黑" pitchFamily="34" charset="-122"/>
                  <a:ea typeface="微软雅黑" pitchFamily="34" charset="-122"/>
                </a:rPr>
                <a:t>》</a:t>
              </a:r>
              <a:r>
                <a:rPr lang="zh-CN" altLang="en-US" dirty="0">
                  <a:latin typeface="微软雅黑" pitchFamily="34" charset="-122"/>
                  <a:ea typeface="微软雅黑" pitchFamily="34" charset="-122"/>
                </a:rPr>
                <a:t>，明确指出制造业是国民经济的主体，是立国之本、兴国之器、强国之基。打造具有国际竞争力的制造业，是我国提升综合国力、保障国家安全、建设世界强国的必由之路。</a:t>
              </a:r>
              <a:r>
                <a:rPr lang="zh-CN" altLang="en-US" b="1" dirty="0">
                  <a:solidFill>
                    <a:srgbClr val="C00000"/>
                  </a:solidFill>
                  <a:latin typeface="微软雅黑" pitchFamily="34" charset="-122"/>
                  <a:ea typeface="微软雅黑" pitchFamily="34" charset="-122"/>
                </a:rPr>
                <a:t>大国工匠和创新型技术领军人才、技能紧缺人才是未来制造业人才需求的核心</a:t>
              </a:r>
              <a:r>
                <a:rPr lang="zh-CN" altLang="en-US" dirty="0">
                  <a:latin typeface="微软雅黑" pitchFamily="34" charset="-122"/>
                  <a:ea typeface="微软雅黑" pitchFamily="34" charset="-122"/>
                </a:rPr>
                <a:t>，改善人才结构，各层次人才的合理配置是实现</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中国</a:t>
              </a:r>
              <a:r>
                <a:rPr lang="zh-CN" altLang="en-US" dirty="0" smtClean="0">
                  <a:latin typeface="微软雅黑" pitchFamily="34" charset="-122"/>
                  <a:ea typeface="微软雅黑" pitchFamily="34" charset="-122"/>
                </a:rPr>
                <a:t>制造</a:t>
              </a:r>
              <a:r>
                <a:rPr lang="en-US" altLang="zh-CN" dirty="0" smtClean="0">
                  <a:latin typeface="微软雅黑" pitchFamily="34" charset="-122"/>
                  <a:ea typeface="微软雅黑" pitchFamily="34" charset="-122"/>
                </a:rPr>
                <a:t>2025</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目标的</a:t>
              </a:r>
              <a:r>
                <a:rPr lang="zh-CN" altLang="en-US" b="1" dirty="0">
                  <a:solidFill>
                    <a:srgbClr val="C00000"/>
                  </a:solidFill>
                  <a:latin typeface="微软雅黑" pitchFamily="34" charset="-122"/>
                  <a:ea typeface="微软雅黑" pitchFamily="34" charset="-122"/>
                </a:rPr>
                <a:t>关键</a:t>
              </a:r>
              <a:r>
                <a:rPr lang="zh-CN" altLang="en-US" dirty="0">
                  <a:latin typeface="微软雅黑" pitchFamily="34" charset="-122"/>
                  <a:ea typeface="微软雅黑" pitchFamily="34" charset="-122"/>
                </a:rPr>
                <a:t>。</a:t>
              </a:r>
              <a:endParaRPr lang="zh-CN" altLang="en-US" b="0" kern="1200" dirty="0">
                <a:latin typeface="微软雅黑" pitchFamily="34" charset="-122"/>
                <a:ea typeface="微软雅黑" pitchFamily="34" charset="-122"/>
              </a:endParaRPr>
            </a:p>
          </p:txBody>
        </p:sp>
      </p:grpSp>
      <p:grpSp>
        <p:nvGrpSpPr>
          <p:cNvPr id="38" name="组合 37"/>
          <p:cNvGrpSpPr/>
          <p:nvPr/>
        </p:nvGrpSpPr>
        <p:grpSpPr>
          <a:xfrm>
            <a:off x="2736492" y="4376805"/>
            <a:ext cx="8658297" cy="1844397"/>
            <a:chOff x="1028548" y="-667372"/>
            <a:chExt cx="8790340" cy="1844397"/>
          </a:xfrm>
        </p:grpSpPr>
        <p:sp>
          <p:nvSpPr>
            <p:cNvPr id="39" name="同侧圆角矩形 38"/>
            <p:cNvSpPr/>
            <p:nvPr/>
          </p:nvSpPr>
          <p:spPr>
            <a:xfrm rot="5400000">
              <a:off x="4501519" y="-4140343"/>
              <a:ext cx="1844397" cy="8790339"/>
            </a:xfrm>
            <a:prstGeom prst="round2Same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40" name="同侧圆角矩形 4"/>
            <p:cNvSpPr/>
            <p:nvPr/>
          </p:nvSpPr>
          <p:spPr>
            <a:xfrm>
              <a:off x="1123409" y="-590608"/>
              <a:ext cx="8695479" cy="173025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defTabSz="711200">
                <a:lnSpc>
                  <a:spcPct val="150000"/>
                </a:lnSpc>
                <a:spcBef>
                  <a:spcPct val="0"/>
                </a:spcBef>
                <a:spcAft>
                  <a:spcPct val="15000"/>
                </a:spcAft>
              </a:pPr>
              <a:r>
                <a:rPr lang="en-US" altLang="zh-CN" dirty="0" smtClean="0">
                  <a:latin typeface="微软雅黑" pitchFamily="34" charset="-122"/>
                  <a:ea typeface="微软雅黑" pitchFamily="34" charset="-122"/>
                </a:rPr>
                <a:t>2014 </a:t>
              </a:r>
              <a:r>
                <a:rPr lang="zh-CN" altLang="en-US" dirty="0">
                  <a:latin typeface="微软雅黑" pitchFamily="34" charset="-122"/>
                  <a:ea typeface="微软雅黑" pitchFamily="34" charset="-122"/>
                </a:rPr>
                <a:t>年国务院</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关于加快发展现代职业教育的决定</a:t>
              </a:r>
              <a:r>
                <a:rPr lang="en-US" altLang="zh-CN" b="1" dirty="0">
                  <a:solidFill>
                    <a:srgbClr val="C00000"/>
                  </a:solidFill>
                  <a:latin typeface="微软雅黑" pitchFamily="34" charset="-122"/>
                  <a:ea typeface="微软雅黑" pitchFamily="34" charset="-122"/>
                </a:rPr>
                <a:t>》</a:t>
              </a:r>
              <a:r>
                <a:rPr lang="zh-CN" altLang="en-US" dirty="0">
                  <a:latin typeface="微软雅黑" pitchFamily="34" charset="-122"/>
                  <a:ea typeface="微软雅黑" pitchFamily="34" charset="-122"/>
                </a:rPr>
                <a:t>明确提出，要巩固提高中等职业教育发展水平，在保障学生技术技能培养质量的基础上，加强文化基础教育，实现就业有能力、升学有基础的育人目标。这些都</a:t>
              </a:r>
              <a:r>
                <a:rPr lang="zh-CN" altLang="en-US" dirty="0" smtClean="0">
                  <a:latin typeface="微软雅黑" pitchFamily="34" charset="-122"/>
                  <a:ea typeface="微软雅黑" pitchFamily="34" charset="-122"/>
                </a:rPr>
                <a:t>为电子技术应用工</a:t>
              </a:r>
              <a:r>
                <a:rPr lang="zh-CN" altLang="en-US" dirty="0" smtClean="0">
                  <a:latin typeface="微软雅黑" pitchFamily="34" charset="-122"/>
                  <a:ea typeface="微软雅黑" pitchFamily="34" charset="-122"/>
                </a:rPr>
                <a:t>专业</a:t>
              </a:r>
              <a:r>
                <a:rPr lang="zh-CN" altLang="en-US" dirty="0">
                  <a:latin typeface="微软雅黑" pitchFamily="34" charset="-122"/>
                  <a:ea typeface="微软雅黑" pitchFamily="34" charset="-122"/>
                </a:rPr>
                <a:t>建设指明了</a:t>
              </a:r>
              <a:r>
                <a:rPr lang="zh-CN" altLang="en-US" b="1" dirty="0">
                  <a:solidFill>
                    <a:srgbClr val="C00000"/>
                  </a:solidFill>
                  <a:latin typeface="微软雅黑" pitchFamily="34" charset="-122"/>
                  <a:ea typeface="微软雅黑" pitchFamily="34" charset="-122"/>
                </a:rPr>
                <a:t>方向</a:t>
              </a:r>
              <a:r>
                <a:rPr lang="zh-CN" altLang="en-US" b="1" dirty="0">
                  <a:latin typeface="微软雅黑" pitchFamily="34" charset="-122"/>
                  <a:ea typeface="微软雅黑" pitchFamily="34" charset="-122"/>
                </a:rPr>
                <a:t>。</a:t>
              </a:r>
              <a:endParaRPr lang="zh-CN" altLang="en-US" b="1" kern="1200" dirty="0">
                <a:latin typeface="微软雅黑" pitchFamily="34" charset="-122"/>
                <a:ea typeface="微软雅黑" pitchFamily="34" charset="-122"/>
              </a:endParaRPr>
            </a:p>
          </p:txBody>
        </p:sp>
      </p:grpSp>
      <p:grpSp>
        <p:nvGrpSpPr>
          <p:cNvPr id="41" name="组合 40"/>
          <p:cNvGrpSpPr/>
          <p:nvPr/>
        </p:nvGrpSpPr>
        <p:grpSpPr>
          <a:xfrm>
            <a:off x="419549" y="1795101"/>
            <a:ext cx="2382189" cy="2236278"/>
            <a:chOff x="0" y="1867"/>
            <a:chExt cx="1966877" cy="1232379"/>
          </a:xfrm>
        </p:grpSpPr>
        <p:sp>
          <p:nvSpPr>
            <p:cNvPr id="42" name="圆角矩形 41"/>
            <p:cNvSpPr/>
            <p:nvPr/>
          </p:nvSpPr>
          <p:spPr>
            <a:xfrm>
              <a:off x="0" y="1867"/>
              <a:ext cx="1966877" cy="1232379"/>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3" name="圆角矩形 4"/>
            <p:cNvSpPr/>
            <p:nvPr/>
          </p:nvSpPr>
          <p:spPr>
            <a:xfrm>
              <a:off x="60160" y="62027"/>
              <a:ext cx="1846557" cy="11120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altLang="zh-CN" sz="8800" dirty="0" smtClean="0">
                  <a:latin typeface="微软雅黑" pitchFamily="34" charset="-122"/>
                  <a:ea typeface="微软雅黑" pitchFamily="34" charset="-122"/>
                </a:rPr>
                <a:t>1</a:t>
              </a:r>
              <a:endParaRPr lang="zh-CN" altLang="en-US" sz="8800" kern="1200" dirty="0">
                <a:latin typeface="微软雅黑" pitchFamily="34" charset="-122"/>
                <a:ea typeface="微软雅黑" pitchFamily="34" charset="-122"/>
              </a:endParaRPr>
            </a:p>
          </p:txBody>
        </p:sp>
      </p:grpSp>
      <p:grpSp>
        <p:nvGrpSpPr>
          <p:cNvPr id="53" name="组合 52"/>
          <p:cNvGrpSpPr/>
          <p:nvPr/>
        </p:nvGrpSpPr>
        <p:grpSpPr>
          <a:xfrm>
            <a:off x="403775" y="4200557"/>
            <a:ext cx="2382189" cy="2236278"/>
            <a:chOff x="0" y="1867"/>
            <a:chExt cx="1966877" cy="1232379"/>
          </a:xfrm>
        </p:grpSpPr>
        <p:sp>
          <p:nvSpPr>
            <p:cNvPr id="54" name="圆角矩形 53"/>
            <p:cNvSpPr/>
            <p:nvPr/>
          </p:nvSpPr>
          <p:spPr>
            <a:xfrm>
              <a:off x="0" y="1867"/>
              <a:ext cx="1966877" cy="1232379"/>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5" name="圆角矩形 4"/>
            <p:cNvSpPr/>
            <p:nvPr/>
          </p:nvSpPr>
          <p:spPr>
            <a:xfrm>
              <a:off x="60160" y="62027"/>
              <a:ext cx="1846557" cy="11120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altLang="zh-CN" sz="8800" dirty="0" smtClean="0">
                  <a:latin typeface="微软雅黑" pitchFamily="34" charset="-122"/>
                  <a:ea typeface="微软雅黑" pitchFamily="34" charset="-122"/>
                </a:rPr>
                <a:t>2</a:t>
              </a:r>
              <a:endParaRPr lang="zh-CN" altLang="en-US" sz="8800" kern="1200" dirty="0">
                <a:latin typeface="微软雅黑" pitchFamily="34" charset="-122"/>
                <a:ea typeface="微软雅黑" pitchFamily="34" charset="-122"/>
              </a:endParaRPr>
            </a:p>
          </p:txBody>
        </p:sp>
      </p:grpSp>
    </p:spTree>
    <p:extLst>
      <p:ext uri="{BB962C8B-B14F-4D97-AF65-F5344CB8AC3E}">
        <p14:creationId xmlns:p14="http://schemas.microsoft.com/office/powerpoint/2010/main" val="4278322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28</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204467" y="3686794"/>
            <a:ext cx="2698175" cy="307777"/>
          </a:xfrm>
          <a:prstGeom prst="rect">
            <a:avLst/>
          </a:prstGeom>
        </p:spPr>
        <p:txBody>
          <a:bodyPr wrap="none">
            <a:spAutoFit/>
          </a:bodyPr>
          <a:lstStyle/>
          <a:p>
            <a:r>
              <a:rPr lang="zh-CN" altLang="en-US" sz="1400" b="1" dirty="0">
                <a:latin typeface="微软雅黑" pitchFamily="34" charset="-122"/>
                <a:ea typeface="微软雅黑" pitchFamily="34" charset="-122"/>
              </a:rPr>
              <a:t>电工基本电路安装与测试实训室</a:t>
            </a:r>
          </a:p>
        </p:txBody>
      </p:sp>
      <p:sp>
        <p:nvSpPr>
          <p:cNvPr id="25" name="矩形 24"/>
          <p:cNvSpPr/>
          <p:nvPr/>
        </p:nvSpPr>
        <p:spPr>
          <a:xfrm>
            <a:off x="6833041" y="3679906"/>
            <a:ext cx="3580465" cy="307777"/>
          </a:xfrm>
          <a:prstGeom prst="rect">
            <a:avLst/>
          </a:prstGeom>
        </p:spPr>
        <p:txBody>
          <a:bodyPr wrap="square">
            <a:spAutoFit/>
          </a:bodyPr>
          <a:lstStyle/>
          <a:p>
            <a:r>
              <a:rPr lang="zh-CN" altLang="en-US" sz="1400" b="1" dirty="0" smtClean="0">
                <a:latin typeface="微软雅黑" pitchFamily="34" charset="-122"/>
                <a:ea typeface="微软雅黑" pitchFamily="34" charset="-122"/>
              </a:rPr>
              <a:t>电子技术应用基本</a:t>
            </a:r>
            <a:r>
              <a:rPr lang="zh-CN" altLang="en-US" sz="1400" b="1" dirty="0">
                <a:latin typeface="微软雅黑" pitchFamily="34" charset="-122"/>
                <a:ea typeface="微软雅黑" pitchFamily="34" charset="-122"/>
              </a:rPr>
              <a:t>电路装接与调试实训室</a:t>
            </a:r>
          </a:p>
        </p:txBody>
      </p:sp>
      <p:sp>
        <p:nvSpPr>
          <p:cNvPr id="29" name="矩形 28"/>
          <p:cNvSpPr/>
          <p:nvPr/>
        </p:nvSpPr>
        <p:spPr>
          <a:xfrm>
            <a:off x="2610731" y="6198664"/>
            <a:ext cx="2518638" cy="307777"/>
          </a:xfrm>
          <a:prstGeom prst="rect">
            <a:avLst/>
          </a:prstGeom>
        </p:spPr>
        <p:txBody>
          <a:bodyPr wrap="none">
            <a:spAutoFit/>
          </a:bodyPr>
          <a:lstStyle/>
          <a:p>
            <a:r>
              <a:rPr lang="zh-CN" altLang="en-US" sz="1400" b="1" dirty="0" smtClean="0">
                <a:latin typeface="微软雅黑" pitchFamily="34" charset="-122"/>
                <a:ea typeface="微软雅黑" pitchFamily="34" charset="-122"/>
              </a:rPr>
              <a:t>可编程控制器技术应用</a:t>
            </a:r>
            <a:r>
              <a:rPr lang="zh-CN" altLang="en-US" sz="1400" b="1" dirty="0">
                <a:latin typeface="微软雅黑" pitchFamily="34" charset="-122"/>
                <a:ea typeface="微软雅黑" pitchFamily="34" charset="-122"/>
              </a:rPr>
              <a:t>实训室</a:t>
            </a:r>
          </a:p>
        </p:txBody>
      </p:sp>
      <p:sp>
        <p:nvSpPr>
          <p:cNvPr id="35" name="矩形 34"/>
          <p:cNvSpPr/>
          <p:nvPr/>
        </p:nvSpPr>
        <p:spPr>
          <a:xfrm>
            <a:off x="8008290" y="6214962"/>
            <a:ext cx="1620957" cy="307777"/>
          </a:xfrm>
          <a:prstGeom prst="rect">
            <a:avLst/>
          </a:prstGeom>
        </p:spPr>
        <p:txBody>
          <a:bodyPr wrap="none">
            <a:spAutoFit/>
          </a:bodyPr>
          <a:lstStyle/>
          <a:p>
            <a:r>
              <a:rPr lang="en-US" altLang="zh-CN" sz="1400" b="1" dirty="0" err="1">
                <a:latin typeface="微软雅黑" pitchFamily="34" charset="-122"/>
                <a:ea typeface="微软雅黑" pitchFamily="34" charset="-122"/>
              </a:rPr>
              <a:t>Protel</a:t>
            </a:r>
            <a:r>
              <a:rPr lang="zh-CN" altLang="en-US" sz="1400" b="1" dirty="0">
                <a:latin typeface="微软雅黑" pitchFamily="34" charset="-122"/>
                <a:ea typeface="微软雅黑" pitchFamily="34" charset="-122"/>
              </a:rPr>
              <a:t>应用实训室</a:t>
            </a:r>
          </a:p>
        </p:txBody>
      </p:sp>
      <p:pic>
        <p:nvPicPr>
          <p:cNvPr id="16" name="图片 15"/>
          <p:cNvPicPr/>
          <p:nvPr/>
        </p:nvPicPr>
        <p:blipFill>
          <a:blip r:embed="rId2" cstate="print">
            <a:extLst>
              <a:ext uri="{28A0092B-C50C-407E-A947-70E740481C1C}">
                <a14:useLocalDpi xmlns:a14="http://schemas.microsoft.com/office/drawing/2010/main" val="0"/>
              </a:ext>
            </a:extLst>
          </a:blip>
          <a:srcRect l="4771" t="10390" r="2985" b="18359"/>
          <a:stretch>
            <a:fillRect/>
          </a:stretch>
        </p:blipFill>
        <p:spPr bwMode="auto">
          <a:xfrm>
            <a:off x="1424028" y="1469208"/>
            <a:ext cx="4409704" cy="2179248"/>
          </a:xfrm>
          <a:prstGeom prst="rect">
            <a:avLst/>
          </a:prstGeom>
          <a:noFill/>
          <a:ln>
            <a:noFill/>
          </a:ln>
        </p:spPr>
      </p:pic>
      <p:pic>
        <p:nvPicPr>
          <p:cNvPr id="17" name="图片 16"/>
          <p:cNvPicPr/>
          <p:nvPr/>
        </p:nvPicPr>
        <p:blipFill>
          <a:blip r:embed="rId3">
            <a:extLst>
              <a:ext uri="{28A0092B-C50C-407E-A947-70E740481C1C}">
                <a14:useLocalDpi xmlns:a14="http://schemas.microsoft.com/office/drawing/2010/main" val="0"/>
              </a:ext>
            </a:extLst>
          </a:blip>
          <a:srcRect/>
          <a:stretch>
            <a:fillRect/>
          </a:stretch>
        </p:blipFill>
        <p:spPr bwMode="auto">
          <a:xfrm>
            <a:off x="6578506" y="1469208"/>
            <a:ext cx="4265202" cy="2159317"/>
          </a:xfrm>
          <a:prstGeom prst="rect">
            <a:avLst/>
          </a:prstGeom>
          <a:noFill/>
          <a:ln>
            <a:noFill/>
          </a:ln>
        </p:spPr>
      </p:pic>
      <p:pic>
        <p:nvPicPr>
          <p:cNvPr id="18" name="Picture 25"/>
          <p:cNvPicPr/>
          <p:nvPr/>
        </p:nvPicPr>
        <p:blipFill>
          <a:blip r:embed="rId4">
            <a:extLst>
              <a:ext uri="{BEBA8EAE-BF5A-486C-A8C5-ECC9F3942E4B}">
                <a14:imgProps xmlns:a14="http://schemas.microsoft.com/office/drawing/2010/main">
                  <a14:imgLayer r:embed="rId5">
                    <a14:imgEffect>
                      <a14:brightnessContrast bright="35000"/>
                    </a14:imgEffect>
                  </a14:imgLayer>
                </a14:imgProps>
              </a:ext>
            </a:extLst>
          </a:blip>
          <a:srcRect/>
          <a:stretch>
            <a:fillRect/>
          </a:stretch>
        </p:blipFill>
        <p:spPr bwMode="auto">
          <a:xfrm>
            <a:off x="1400833" y="3987683"/>
            <a:ext cx="4409704" cy="2186819"/>
          </a:xfrm>
          <a:prstGeom prst="rect">
            <a:avLst/>
          </a:prstGeom>
          <a:noFill/>
          <a:ln w="9525" cap="flat" cmpd="sng" algn="ctr">
            <a:solidFill>
              <a:sysClr val="window" lastClr="FFFFFF"/>
            </a:solidFill>
            <a:prstDash val="solid"/>
            <a:round/>
            <a:headEnd type="none" w="med" len="med"/>
            <a:tailEnd type="none" w="med" len="med"/>
          </a:ln>
          <a:effectLst>
            <a:glow rad="127000">
              <a:sysClr val="window" lastClr="FFFFFF"/>
            </a:glow>
          </a:effectLst>
        </p:spPr>
      </p:pic>
      <p:pic>
        <p:nvPicPr>
          <p:cNvPr id="19" name="图片 1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8506" y="3994572"/>
            <a:ext cx="4265202" cy="2204092"/>
          </a:xfrm>
          <a:prstGeom prst="rect">
            <a:avLst/>
          </a:prstGeom>
          <a:noFill/>
          <a:ln>
            <a:noFill/>
          </a:ln>
        </p:spPr>
      </p:pic>
      <p:grpSp>
        <p:nvGrpSpPr>
          <p:cNvPr id="20" name="组合 19"/>
          <p:cNvGrpSpPr/>
          <p:nvPr/>
        </p:nvGrpSpPr>
        <p:grpSpPr>
          <a:xfrm>
            <a:off x="4728189" y="756118"/>
            <a:ext cx="2662314" cy="506028"/>
            <a:chOff x="1657182" y="2000709"/>
            <a:chExt cx="1957859" cy="590601"/>
          </a:xfrm>
        </p:grpSpPr>
        <p:sp>
          <p:nvSpPr>
            <p:cNvPr id="21" name="矩形 20"/>
            <p:cNvSpPr/>
            <p:nvPr/>
          </p:nvSpPr>
          <p:spPr>
            <a:xfrm>
              <a:off x="1657182" y="2000709"/>
              <a:ext cx="1957859" cy="5906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TextBox 21"/>
            <p:cNvSpPr txBox="1"/>
            <p:nvPr/>
          </p:nvSpPr>
          <p:spPr>
            <a:xfrm>
              <a:off x="1748438" y="2054305"/>
              <a:ext cx="1866603" cy="452432"/>
            </a:xfrm>
            <a:prstGeom prst="rect">
              <a:avLst/>
            </a:prstGeom>
            <a:noFill/>
          </p:spPr>
          <p:txBody>
            <a:bodyPr wrap="square" rtlCol="0">
              <a:spAutoFit/>
            </a:bodyPr>
            <a:lstStyle/>
            <a:p>
              <a:pPr>
                <a:lnSpc>
                  <a:spcPct val="130000"/>
                </a:lnSpc>
              </a:pPr>
              <a:r>
                <a:rPr lang="zh-CN" altLang="en-US" b="1" kern="0" dirty="0" smtClean="0">
                  <a:latin typeface="微软雅黑" panose="020B0503020204020204" pitchFamily="34" charset="-122"/>
                  <a:ea typeface="微软雅黑" panose="020B0503020204020204" pitchFamily="34" charset="-122"/>
                </a:rPr>
                <a:t>实</a:t>
              </a:r>
              <a:r>
                <a:rPr lang="zh-CN" altLang="en-US" b="1" kern="0" dirty="0">
                  <a:latin typeface="微软雅黑" panose="020B0503020204020204" pitchFamily="34" charset="-122"/>
                  <a:ea typeface="微软雅黑" panose="020B0503020204020204" pitchFamily="34" charset="-122"/>
                </a:rPr>
                <a:t>训</a:t>
              </a:r>
              <a:r>
                <a:rPr lang="zh-CN" altLang="en-US" b="1" kern="0" dirty="0" smtClean="0">
                  <a:latin typeface="微软雅黑" panose="020B0503020204020204" pitchFamily="34" charset="-122"/>
                  <a:ea typeface="微软雅黑" panose="020B0503020204020204" pitchFamily="34" charset="-122"/>
                </a:rPr>
                <a:t>室设计参考效果</a:t>
              </a:r>
              <a:r>
                <a:rPr lang="zh-CN" altLang="en-US" b="1" kern="0" dirty="0">
                  <a:latin typeface="微软雅黑" panose="020B0503020204020204" pitchFamily="34" charset="-122"/>
                  <a:ea typeface="微软雅黑" panose="020B0503020204020204" pitchFamily="34" charset="-122"/>
                </a:rPr>
                <a:t>图</a:t>
              </a:r>
            </a:p>
          </p:txBody>
        </p:sp>
      </p:grpSp>
    </p:spTree>
    <p:extLst>
      <p:ext uri="{BB962C8B-B14F-4D97-AF65-F5344CB8AC3E}">
        <p14:creationId xmlns:p14="http://schemas.microsoft.com/office/powerpoint/2010/main" val="3093166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1454055" y="4446446"/>
            <a:ext cx="9149715" cy="1996440"/>
            <a:chOff x="1365" y="6662"/>
            <a:chExt cx="14409" cy="3144"/>
          </a:xfrm>
        </p:grpSpPr>
        <p:pic>
          <p:nvPicPr>
            <p:cNvPr id="62" name="图片 61"/>
            <p:cNvPicPr>
              <a:picLocks noChangeAspect="1"/>
            </p:cNvPicPr>
            <p:nvPr/>
          </p:nvPicPr>
          <p:blipFill>
            <a:blip r:embed="rId2"/>
            <a:srcRect t="15" b="15"/>
            <a:stretch>
              <a:fillRect/>
            </a:stretch>
          </p:blipFill>
          <p:spPr>
            <a:xfrm>
              <a:off x="1365" y="6670"/>
              <a:ext cx="3793" cy="2599"/>
            </a:xfrm>
            <a:prstGeom prst="roundRect">
              <a:avLst/>
            </a:prstGeom>
            <a:effectLst>
              <a:outerShdw blurRad="50800" dist="38100" dir="2700000" algn="tl" rotWithShape="0">
                <a:prstClr val="black">
                  <a:alpha val="40000"/>
                </a:prstClr>
              </a:outerShdw>
            </a:effectLst>
          </p:spPr>
        </p:pic>
        <p:pic>
          <p:nvPicPr>
            <p:cNvPr id="63" name="图片 62"/>
            <p:cNvPicPr>
              <a:picLocks noChangeAspect="1"/>
            </p:cNvPicPr>
            <p:nvPr/>
          </p:nvPicPr>
          <p:blipFill>
            <a:blip r:embed="rId3"/>
            <a:stretch>
              <a:fillRect/>
            </a:stretch>
          </p:blipFill>
          <p:spPr>
            <a:xfrm>
              <a:off x="6769" y="6670"/>
              <a:ext cx="3626" cy="2513"/>
            </a:xfrm>
            <a:prstGeom prst="roundRect">
              <a:avLst/>
            </a:prstGeom>
            <a:effectLst>
              <a:outerShdw blurRad="50800" dist="38100" dir="2700000" algn="tl" rotWithShape="0">
                <a:prstClr val="black">
                  <a:alpha val="40000"/>
                </a:prstClr>
              </a:outerShdw>
            </a:effectLst>
          </p:spPr>
        </p:pic>
        <p:pic>
          <p:nvPicPr>
            <p:cNvPr id="64" name="图片 63" descr="图片1"/>
            <p:cNvPicPr>
              <a:picLocks noChangeAspect="1"/>
            </p:cNvPicPr>
            <p:nvPr/>
          </p:nvPicPr>
          <p:blipFill>
            <a:blip r:embed="rId4"/>
            <a:stretch>
              <a:fillRect/>
            </a:stretch>
          </p:blipFill>
          <p:spPr>
            <a:xfrm>
              <a:off x="11978" y="6662"/>
              <a:ext cx="3796" cy="2521"/>
            </a:xfrm>
            <a:prstGeom prst="roundRect">
              <a:avLst/>
            </a:prstGeom>
            <a:effectLst>
              <a:outerShdw blurRad="50800" dist="38100" dir="2700000" algn="tl" rotWithShape="0">
                <a:prstClr val="black">
                  <a:alpha val="40000"/>
                </a:prstClr>
              </a:outerShdw>
            </a:effectLst>
          </p:spPr>
        </p:pic>
        <p:sp>
          <p:nvSpPr>
            <p:cNvPr id="65" name="燕尾形 64"/>
            <p:cNvSpPr/>
            <p:nvPr/>
          </p:nvSpPr>
          <p:spPr>
            <a:xfrm>
              <a:off x="5766" y="7749"/>
              <a:ext cx="359" cy="355"/>
            </a:xfrm>
            <a:prstGeom prst="chevron">
              <a:avLst/>
            </a:prstGeom>
            <a:solidFill>
              <a:srgbClr val="FCC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6" name="燕尾形 65"/>
            <p:cNvSpPr/>
            <p:nvPr/>
          </p:nvSpPr>
          <p:spPr>
            <a:xfrm>
              <a:off x="10930" y="7745"/>
              <a:ext cx="359" cy="355"/>
            </a:xfrm>
            <a:prstGeom prst="chevron">
              <a:avLst/>
            </a:prstGeom>
            <a:solidFill>
              <a:srgbClr val="FCC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文本框 24"/>
            <p:cNvSpPr txBox="1"/>
            <p:nvPr/>
          </p:nvSpPr>
          <p:spPr>
            <a:xfrm>
              <a:off x="2261" y="9323"/>
              <a:ext cx="2001" cy="483"/>
            </a:xfrm>
            <a:prstGeom prst="rect">
              <a:avLst/>
            </a:prstGeom>
            <a:noFill/>
          </p:spPr>
          <p:txBody>
            <a:bodyPr wrap="square" rtlCol="0">
              <a:spAutoFit/>
            </a:bodyPr>
            <a:lstStyle/>
            <a:p>
              <a:pPr algn="ct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传统实训</a:t>
              </a:r>
            </a:p>
          </p:txBody>
        </p:sp>
        <p:sp>
          <p:nvSpPr>
            <p:cNvPr id="68" name="文本框 28"/>
            <p:cNvSpPr txBox="1"/>
            <p:nvPr/>
          </p:nvSpPr>
          <p:spPr>
            <a:xfrm>
              <a:off x="12617" y="9323"/>
              <a:ext cx="2519" cy="483"/>
            </a:xfrm>
            <a:prstGeom prst="rect">
              <a:avLst/>
            </a:prstGeom>
            <a:noFill/>
          </p:spPr>
          <p:txBody>
            <a:bodyPr wrap="square" rtlCol="0">
              <a:spAutoFit/>
            </a:bodyPr>
            <a:lstStyle/>
            <a:p>
              <a:pPr algn="ct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国泰安</a:t>
              </a:r>
              <a:r>
                <a:rPr lang="en-US" altLang="zh-CN"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VR</a:t>
              </a: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实训</a:t>
              </a:r>
            </a:p>
          </p:txBody>
        </p:sp>
        <p:sp>
          <p:nvSpPr>
            <p:cNvPr id="69" name="文本框 36"/>
            <p:cNvSpPr txBox="1"/>
            <p:nvPr/>
          </p:nvSpPr>
          <p:spPr>
            <a:xfrm>
              <a:off x="7512" y="9323"/>
              <a:ext cx="2001" cy="483"/>
            </a:xfrm>
            <a:prstGeom prst="rect">
              <a:avLst/>
            </a:prstGeom>
            <a:noFill/>
          </p:spPr>
          <p:txBody>
            <a:bodyPr wrap="square" rtlCol="0">
              <a:spAutoFit/>
            </a:bodyPr>
            <a:lstStyle/>
            <a:p>
              <a:pPr algn="ct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虚拟仿真实训</a:t>
              </a:r>
            </a:p>
          </p:txBody>
        </p:sp>
      </p:grpSp>
      <p:grpSp>
        <p:nvGrpSpPr>
          <p:cNvPr id="70" name="组合 69"/>
          <p:cNvGrpSpPr/>
          <p:nvPr/>
        </p:nvGrpSpPr>
        <p:grpSpPr>
          <a:xfrm>
            <a:off x="1178615" y="1743038"/>
            <a:ext cx="9579882" cy="2351510"/>
            <a:chOff x="1645" y="2788"/>
            <a:chExt cx="16532" cy="4058"/>
          </a:xfrm>
          <a:effectLst/>
        </p:grpSpPr>
        <p:sp>
          <p:nvSpPr>
            <p:cNvPr id="71" name="文本框 38"/>
            <p:cNvSpPr txBox="1"/>
            <p:nvPr/>
          </p:nvSpPr>
          <p:spPr>
            <a:xfrm>
              <a:off x="6673" y="3412"/>
              <a:ext cx="6183" cy="1073"/>
            </a:xfrm>
            <a:prstGeom prst="rect">
              <a:avLst/>
            </a:prstGeom>
            <a:noFill/>
          </p:spPr>
          <p:txBody>
            <a:bodyPr wrap="square" rtlCol="0" anchor="t">
              <a:spAutoFit/>
            </a:bodyPr>
            <a:lstStyle/>
            <a:p>
              <a:pPr marL="171450" indent="-171450" eaLnBrk="1" latinLnBrk="0" hangingPunct="1">
                <a:lnSpc>
                  <a:spcPct val="120000"/>
                </a:lnSpc>
                <a:buFont typeface="Wingdings" panose="05000000000000000000" charset="0"/>
                <a:buChar char=""/>
              </a:pPr>
              <a:r>
                <a:rPr lang="zh-CN" altLang="en-US" sz="1200" b="1" dirty="0">
                  <a:effectLst/>
                  <a:latin typeface="微软雅黑" panose="020B0503020204020204" pitchFamily="34" charset="-122"/>
                  <a:ea typeface="微软雅黑" panose="020B0503020204020204" pitchFamily="34" charset="-122"/>
                </a:rPr>
                <a:t>采用</a:t>
              </a:r>
              <a:r>
                <a:rPr lang="zh-CN" altLang="en-US" sz="1600" b="1" dirty="0">
                  <a:effectLst/>
                  <a:latin typeface="微软雅黑" panose="020B0503020204020204" pitchFamily="34" charset="-122"/>
                  <a:ea typeface="微软雅黑" panose="020B0503020204020204" pitchFamily="34" charset="-122"/>
                </a:rPr>
                <a:t>“</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VR-AR技术+国泰安VR教学系统+裸眼3D技术</a:t>
              </a:r>
              <a:r>
                <a:rPr lang="zh-CN" altLang="en-US" sz="1600" b="1" dirty="0">
                  <a:effectLst/>
                  <a:latin typeface="微软雅黑" panose="020B0503020204020204" pitchFamily="34" charset="-122"/>
                  <a:ea typeface="微软雅黑" panose="020B0503020204020204" pitchFamily="34" charset="-122"/>
                </a:rPr>
                <a:t>”</a:t>
              </a:r>
              <a:r>
                <a:rPr lang="zh-CN" altLang="en-US" sz="1200" b="1" dirty="0">
                  <a:effectLst/>
                  <a:latin typeface="微软雅黑" panose="020B0503020204020204" pitchFamily="34" charset="-122"/>
                  <a:ea typeface="微软雅黑" panose="020B0503020204020204" pitchFamily="34" charset="-122"/>
                </a:rPr>
                <a:t>的一体化解决方案。</a:t>
              </a:r>
            </a:p>
          </p:txBody>
        </p:sp>
        <p:grpSp>
          <p:nvGrpSpPr>
            <p:cNvPr id="72" name="组合 71"/>
            <p:cNvGrpSpPr/>
            <p:nvPr/>
          </p:nvGrpSpPr>
          <p:grpSpPr>
            <a:xfrm>
              <a:off x="1645" y="2788"/>
              <a:ext cx="16533" cy="4059"/>
              <a:chOff x="1632" y="2816"/>
              <a:chExt cx="16784" cy="4032"/>
            </a:xfrm>
          </p:grpSpPr>
          <p:sp>
            <p:nvSpPr>
              <p:cNvPr id="75" name="文本框 42"/>
              <p:cNvSpPr txBox="1"/>
              <p:nvPr/>
            </p:nvSpPr>
            <p:spPr>
              <a:xfrm>
                <a:off x="13828" y="6321"/>
                <a:ext cx="4285" cy="527"/>
              </a:xfrm>
              <a:prstGeom prst="rect">
                <a:avLst/>
              </a:prstGeom>
              <a:noFill/>
            </p:spPr>
            <p:txBody>
              <a:bodyPr wrap="square" rtlCol="0">
                <a:spAutoFit/>
              </a:bodyPr>
              <a:lstStyle/>
              <a:p>
                <a:pPr algn="ct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国泰安</a:t>
                </a:r>
                <a:r>
                  <a:rPr lang="en-US" altLang="zh-CN"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VR</a:t>
                </a: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教学实训</a:t>
                </a:r>
              </a:p>
            </p:txBody>
          </p:sp>
          <p:sp>
            <p:nvSpPr>
              <p:cNvPr id="76" name="文本框 43"/>
              <p:cNvSpPr txBox="1"/>
              <p:nvPr/>
            </p:nvSpPr>
            <p:spPr>
              <a:xfrm>
                <a:off x="2156" y="6320"/>
                <a:ext cx="3971" cy="527"/>
              </a:xfrm>
              <a:prstGeom prst="rect">
                <a:avLst/>
              </a:prstGeom>
              <a:noFill/>
            </p:spPr>
            <p:txBody>
              <a:bodyPr wrap="square" rtlCol="0">
                <a:spAutoFit/>
              </a:bodyPr>
              <a:lstStyle/>
              <a:p>
                <a:pPr algn="ct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理实一体化实训教学</a:t>
                </a:r>
              </a:p>
            </p:txBody>
          </p:sp>
          <p:pic>
            <p:nvPicPr>
              <p:cNvPr id="77" name="图片 76"/>
              <p:cNvPicPr>
                <a:picLocks noChangeAspect="1"/>
              </p:cNvPicPr>
              <p:nvPr/>
            </p:nvPicPr>
            <p:blipFill>
              <a:blip r:embed="rId5"/>
              <a:srcRect r="27924" b="25410"/>
              <a:stretch>
                <a:fillRect/>
              </a:stretch>
            </p:blipFill>
            <p:spPr>
              <a:xfrm>
                <a:off x="1632" y="2862"/>
                <a:ext cx="5019" cy="3459"/>
              </a:xfrm>
              <a:prstGeom prst="roundRect">
                <a:avLst/>
              </a:prstGeom>
              <a:effectLst>
                <a:outerShdw blurRad="50800" dist="38100" dir="2700000" algn="tl" rotWithShape="0">
                  <a:schemeClr val="tx1">
                    <a:lumMod val="75000"/>
                    <a:lumOff val="25000"/>
                    <a:alpha val="40000"/>
                  </a:schemeClr>
                </a:outerShdw>
                <a:reflection blurRad="114300" stA="43000" endA="300" endPos="18000" dir="5400000" sy="-100000" algn="bl" rotWithShape="0"/>
              </a:effectLst>
            </p:spPr>
          </p:pic>
          <p:pic>
            <p:nvPicPr>
              <p:cNvPr id="78" name="图片 77" descr="VR课堂"/>
              <p:cNvPicPr>
                <a:picLocks noChangeAspect="1"/>
              </p:cNvPicPr>
              <p:nvPr/>
            </p:nvPicPr>
            <p:blipFill>
              <a:blip r:embed="rId6"/>
              <a:srcRect l="14833" r="611"/>
              <a:stretch>
                <a:fillRect/>
              </a:stretch>
            </p:blipFill>
            <p:spPr>
              <a:xfrm>
                <a:off x="13102" y="2816"/>
                <a:ext cx="5314" cy="3504"/>
              </a:xfrm>
              <a:prstGeom prst="roundRect">
                <a:avLst/>
              </a:prstGeom>
              <a:effectLst>
                <a:outerShdw blurRad="50800" dist="38100" dir="2700000" algn="tl" rotWithShape="0">
                  <a:schemeClr val="tx1">
                    <a:lumMod val="75000"/>
                    <a:lumOff val="25000"/>
                    <a:alpha val="40000"/>
                  </a:schemeClr>
                </a:outerShdw>
                <a:reflection blurRad="101600" stA="52000" endA="300" endPos="18000" dir="5400000" sy="-100000" algn="bl" rotWithShape="0"/>
              </a:effectLst>
            </p:spPr>
          </p:pic>
        </p:grpSp>
        <p:cxnSp>
          <p:nvCxnSpPr>
            <p:cNvPr id="73" name="直接箭头连接符 72"/>
            <p:cNvCxnSpPr/>
            <p:nvPr/>
          </p:nvCxnSpPr>
          <p:spPr>
            <a:xfrm flipV="1">
              <a:off x="6881" y="4641"/>
              <a:ext cx="5769" cy="23"/>
            </a:xfrm>
            <a:prstGeom prst="straightConnector1">
              <a:avLst/>
            </a:prstGeom>
            <a:ln w="31750" cmpd="dbl">
              <a:solidFill>
                <a:schemeClr val="accent4"/>
              </a:solidFill>
              <a:prstDash val="lgDash"/>
              <a:tailEnd type="stealth" w="lg" len="lg"/>
            </a:ln>
          </p:spPr>
          <p:style>
            <a:lnRef idx="3">
              <a:schemeClr val="accent5"/>
            </a:lnRef>
            <a:fillRef idx="0">
              <a:schemeClr val="accent5"/>
            </a:fillRef>
            <a:effectRef idx="2">
              <a:schemeClr val="accent5"/>
            </a:effectRef>
            <a:fontRef idx="minor">
              <a:schemeClr val="tx1"/>
            </a:fontRef>
          </p:style>
        </p:cxnSp>
        <p:sp>
          <p:nvSpPr>
            <p:cNvPr id="74" name="文本框 41"/>
            <p:cNvSpPr txBox="1"/>
            <p:nvPr/>
          </p:nvSpPr>
          <p:spPr>
            <a:xfrm>
              <a:off x="6675" y="4864"/>
              <a:ext cx="6181" cy="1073"/>
            </a:xfrm>
            <a:prstGeom prst="rect">
              <a:avLst/>
            </a:prstGeom>
            <a:noFill/>
          </p:spPr>
          <p:txBody>
            <a:bodyPr wrap="square" rtlCol="0" anchor="t">
              <a:spAutoFit/>
            </a:bodyPr>
            <a:lstStyle/>
            <a:p>
              <a:pPr marL="171450" indent="-171450" eaLnBrk="1" latinLnBrk="0" hangingPunct="1">
                <a:lnSpc>
                  <a:spcPct val="120000"/>
                </a:lnSpc>
                <a:buFont typeface="Wingdings" panose="05000000000000000000" charset="0"/>
                <a:buChar char=""/>
              </a:pPr>
              <a:r>
                <a:rPr lang="zh-CN" altLang="en-US" sz="1200" b="1" dirty="0">
                  <a:effectLst/>
                  <a:latin typeface="微软雅黑" panose="020B0503020204020204" pitchFamily="34" charset="-122"/>
                  <a:ea typeface="微软雅黑" panose="020B0503020204020204" pitchFamily="34" charset="-122"/>
                  <a:sym typeface="+mn-ea"/>
                </a:rPr>
                <a:t>将传统模式升级为</a:t>
              </a:r>
              <a:r>
                <a:rPr lang="zh-CN" altLang="en-US" sz="1600" b="1" dirty="0">
                  <a:effectLst/>
                  <a:latin typeface="微软雅黑" panose="020B0503020204020204" pitchFamily="34" charset="-122"/>
                  <a:ea typeface="微软雅黑" panose="020B0503020204020204" pitchFamily="34" charset="-122"/>
                  <a:sym typeface="+mn-ea"/>
                </a:rPr>
                <a:t>“</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VR辅助理论教学+VR仿真预实训+上手实操</a:t>
              </a:r>
              <a:r>
                <a:rPr lang="zh-CN" altLang="en-US" sz="1600" b="1" dirty="0">
                  <a:effectLst/>
                  <a:latin typeface="微软雅黑" panose="020B0503020204020204" pitchFamily="34" charset="-122"/>
                  <a:ea typeface="微软雅黑" panose="020B0503020204020204" pitchFamily="34" charset="-122"/>
                  <a:sym typeface="+mn-ea"/>
                </a:rPr>
                <a:t>”</a:t>
              </a:r>
              <a:r>
                <a:rPr lang="zh-CN" altLang="en-US" sz="1200" b="1" dirty="0">
                  <a:effectLst/>
                  <a:latin typeface="微软雅黑" panose="020B0503020204020204" pitchFamily="34" charset="-122"/>
                  <a:ea typeface="微软雅黑" panose="020B0503020204020204" pitchFamily="34" charset="-122"/>
                  <a:sym typeface="+mn-ea"/>
                </a:rPr>
                <a:t>的高科技课堂新模式。</a:t>
              </a:r>
              <a:endParaRPr lang="zh-CN" altLang="en-US" sz="1200" b="1" dirty="0">
                <a:effectLst/>
              </a:endParaRPr>
            </a:p>
          </p:txBody>
        </p:sp>
      </p:grpSp>
      <p:sp>
        <p:nvSpPr>
          <p:cNvPr id="79" name="文本框 47"/>
          <p:cNvSpPr txBox="1"/>
          <p:nvPr/>
        </p:nvSpPr>
        <p:spPr>
          <a:xfrm>
            <a:off x="284973" y="4597997"/>
            <a:ext cx="1202055" cy="1235659"/>
          </a:xfrm>
          <a:prstGeom prst="rect">
            <a:avLst/>
          </a:prstGeom>
          <a:noFill/>
        </p:spPr>
        <p:txBody>
          <a:bodyPr wrap="square" rtlCol="0">
            <a:spAutoFit/>
          </a:bodyPr>
          <a:lstStyle/>
          <a:p>
            <a:pPr algn="ctr" eaLnBrk="1" latinLnBrk="0" hangingPunct="1">
              <a:lnSpc>
                <a:spcPct val="200000"/>
              </a:lnSpc>
            </a:pPr>
            <a:r>
              <a:rPr lang="zh-CN" altLang="en-US" sz="1300" b="1">
                <a:ln/>
                <a:effectLst>
                  <a:reflection blurRad="6350" stA="53000" endA="300" endPos="35500" dir="5400000" sy="-90000" algn="bl" rotWithShape="0"/>
                </a:effectLst>
                <a:uFillTx/>
                <a:ea typeface="微软雅黑" panose="020B0503020204020204" pitchFamily="34" charset="-122"/>
              </a:rPr>
              <a:t>操作危险</a:t>
            </a:r>
          </a:p>
          <a:p>
            <a:pPr algn="ctr" eaLnBrk="1" latinLnBrk="0" hangingPunct="1">
              <a:lnSpc>
                <a:spcPct val="200000"/>
              </a:lnSpc>
            </a:pPr>
            <a:r>
              <a:rPr lang="zh-CN" altLang="en-US" sz="1300" b="1">
                <a:ln/>
                <a:effectLst>
                  <a:reflection blurRad="6350" stA="53000" endA="300" endPos="35500" dir="5400000" sy="-90000" algn="bl" rotWithShape="0"/>
                </a:effectLst>
                <a:uFillTx/>
                <a:ea typeface="微软雅黑" panose="020B0503020204020204" pitchFamily="34" charset="-122"/>
              </a:rPr>
              <a:t>设备昂贵</a:t>
            </a:r>
          </a:p>
          <a:p>
            <a:pPr algn="ctr" eaLnBrk="1" latinLnBrk="0" hangingPunct="1">
              <a:lnSpc>
                <a:spcPct val="200000"/>
              </a:lnSpc>
            </a:pPr>
            <a:r>
              <a:rPr lang="zh-CN" altLang="en-US" sz="1300" b="1">
                <a:ln/>
                <a:effectLst>
                  <a:reflection blurRad="6350" stA="53000" endA="300" endPos="35500" dir="5400000" sy="-90000" algn="bl" rotWithShape="0"/>
                </a:effectLst>
                <a:uFillTx/>
                <a:ea typeface="微软雅黑" panose="020B0503020204020204" pitchFamily="34" charset="-122"/>
              </a:rPr>
              <a:t>损耗严重</a:t>
            </a:r>
          </a:p>
        </p:txBody>
      </p:sp>
      <p:sp>
        <p:nvSpPr>
          <p:cNvPr id="80" name="文本框 48"/>
          <p:cNvSpPr txBox="1"/>
          <p:nvPr/>
        </p:nvSpPr>
        <p:spPr>
          <a:xfrm>
            <a:off x="10759076" y="4570032"/>
            <a:ext cx="1202055" cy="1291590"/>
          </a:xfrm>
          <a:prstGeom prst="rect">
            <a:avLst/>
          </a:prstGeom>
          <a:noFill/>
        </p:spPr>
        <p:txBody>
          <a:bodyPr wrap="square" rtlCol="0">
            <a:spAutoFit/>
          </a:bodyPr>
          <a:lstStyle/>
          <a:p>
            <a:pPr algn="l" eaLnBrk="1" latinLnBrk="0" hangingPunct="1">
              <a:lnSpc>
                <a:spcPct val="200000"/>
              </a:lnSpc>
              <a:buNone/>
            </a:pPr>
            <a:r>
              <a:rPr lang="zh-CN" altLang="en-US" sz="1300" b="1">
                <a:ln/>
                <a:effectLst>
                  <a:reflection blurRad="6350" stA="53000" endA="300" endPos="35500" dir="5400000" sy="-90000" algn="bl" rotWithShape="0"/>
                </a:effectLst>
                <a:uFillTx/>
                <a:ea typeface="微软雅黑" panose="020B0503020204020204" pitchFamily="34" charset="-122"/>
              </a:rPr>
              <a:t>安全可逆</a:t>
            </a:r>
          </a:p>
          <a:p>
            <a:pPr algn="l" eaLnBrk="1" latinLnBrk="0" hangingPunct="1">
              <a:lnSpc>
                <a:spcPct val="200000"/>
              </a:lnSpc>
              <a:buNone/>
            </a:pPr>
            <a:r>
              <a:rPr lang="zh-CN" altLang="en-US" sz="1300" b="1">
                <a:ln/>
                <a:effectLst>
                  <a:reflection blurRad="6350" stA="53000" endA="300" endPos="35500" dir="5400000" sy="-90000" algn="bl" rotWithShape="0"/>
                </a:effectLst>
                <a:uFillTx/>
                <a:ea typeface="微软雅黑" panose="020B0503020204020204" pitchFamily="34" charset="-122"/>
              </a:rPr>
              <a:t>学科兼容</a:t>
            </a:r>
          </a:p>
          <a:p>
            <a:pPr algn="l" eaLnBrk="1" latinLnBrk="0" hangingPunct="1">
              <a:lnSpc>
                <a:spcPct val="200000"/>
              </a:lnSpc>
              <a:buNone/>
            </a:pPr>
            <a:r>
              <a:rPr lang="zh-CN" altLang="en-US" sz="1300" b="1">
                <a:ln/>
                <a:effectLst>
                  <a:reflection blurRad="6350" stA="53000" endA="300" endPos="35500" dir="5400000" sy="-90000" algn="bl" rotWithShape="0"/>
                </a:effectLst>
                <a:uFillTx/>
                <a:ea typeface="微软雅黑" panose="020B0503020204020204" pitchFamily="34" charset="-122"/>
              </a:rPr>
              <a:t>节约成本</a:t>
            </a:r>
          </a:p>
        </p:txBody>
      </p:sp>
      <p:grpSp>
        <p:nvGrpSpPr>
          <p:cNvPr id="81" name="组合 80"/>
          <p:cNvGrpSpPr/>
          <p:nvPr/>
        </p:nvGrpSpPr>
        <p:grpSpPr>
          <a:xfrm>
            <a:off x="4457378" y="935712"/>
            <a:ext cx="3217732" cy="476390"/>
            <a:chOff x="705380" y="1585026"/>
            <a:chExt cx="3821464" cy="476390"/>
          </a:xfrm>
        </p:grpSpPr>
        <p:sp>
          <p:nvSpPr>
            <p:cNvPr id="82" name="燕尾形 81"/>
            <p:cNvSpPr>
              <a:spLocks noChangeAspect="1"/>
            </p:cNvSpPr>
            <p:nvPr/>
          </p:nvSpPr>
          <p:spPr>
            <a:xfrm>
              <a:off x="705380" y="1585026"/>
              <a:ext cx="3821464" cy="476390"/>
            </a:xfrm>
            <a:prstGeom prst="chevron">
              <a:avLst/>
            </a:prstGeom>
            <a:solidFill>
              <a:srgbClr val="00B0F0"/>
            </a:solid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矩形 82"/>
            <p:cNvSpPr/>
            <p:nvPr/>
          </p:nvSpPr>
          <p:spPr>
            <a:xfrm>
              <a:off x="973085" y="1599830"/>
              <a:ext cx="3074967" cy="452432"/>
            </a:xfrm>
            <a:prstGeom prst="rect">
              <a:avLst/>
            </a:prstGeom>
          </p:spPr>
          <p:txBody>
            <a:bodyPr wrap="none">
              <a:spAutoFit/>
            </a:bodyPr>
            <a:lstStyle/>
            <a:p>
              <a:pPr>
                <a:lnSpc>
                  <a:spcPct val="130000"/>
                </a:lnSpc>
              </a:pPr>
              <a:r>
                <a:rPr lang="zh-CN" altLang="en-US" b="1" kern="0" smtClean="0">
                  <a:solidFill>
                    <a:prstClr val="white"/>
                  </a:solidFill>
                  <a:latin typeface="微软雅黑" panose="020B0503020204020204" pitchFamily="34" charset="-122"/>
                  <a:ea typeface="微软雅黑" panose="020B0503020204020204" pitchFamily="34" charset="-122"/>
                </a:rPr>
                <a:t>打造</a:t>
              </a:r>
              <a:r>
                <a:rPr lang="en-US" altLang="zh-CN" b="1" kern="0" smtClean="0">
                  <a:solidFill>
                    <a:prstClr val="white"/>
                  </a:solidFill>
                  <a:latin typeface="微软雅黑" panose="020B0503020204020204" pitchFamily="34" charset="-122"/>
                  <a:ea typeface="微软雅黑" panose="020B0503020204020204" pitchFamily="34" charset="-122"/>
                </a:rPr>
                <a:t>VR</a:t>
              </a:r>
              <a:r>
                <a:rPr lang="zh-CN" altLang="en-US" b="1" kern="0" smtClean="0">
                  <a:solidFill>
                    <a:prstClr val="white"/>
                  </a:solidFill>
                  <a:latin typeface="微软雅黑" panose="020B0503020204020204" pitchFamily="34" charset="-122"/>
                  <a:ea typeface="微软雅黑" panose="020B0503020204020204" pitchFamily="34" charset="-122"/>
                </a:rPr>
                <a:t>虚拟仿真实训室</a:t>
              </a:r>
              <a:endParaRPr lang="zh-CN" altLang="en-US" b="1" kern="0">
                <a:solidFill>
                  <a:prstClr val="white"/>
                </a:solidFill>
                <a:latin typeface="微软雅黑" panose="020B0503020204020204" pitchFamily="34" charset="-122"/>
                <a:ea typeface="微软雅黑" panose="020B0503020204020204" pitchFamily="34" charset="-122"/>
              </a:endParaRPr>
            </a:p>
          </p:txBody>
        </p:sp>
      </p:grpSp>
      <p:sp>
        <p:nvSpPr>
          <p:cNvPr id="36" name="TextBox 35"/>
          <p:cNvSpPr txBox="1"/>
          <p:nvPr/>
        </p:nvSpPr>
        <p:spPr>
          <a:xfrm>
            <a:off x="228925" y="857028"/>
            <a:ext cx="257882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4</a:t>
            </a:r>
            <a:r>
              <a:rPr lang="zh-CN" altLang="en-US" b="1" kern="0" dirty="0" smtClean="0">
                <a:solidFill>
                  <a:srgbClr val="C00000"/>
                </a:solidFill>
                <a:latin typeface="微软雅黑" panose="020B0503020204020204" pitchFamily="34" charset="-122"/>
                <a:ea typeface="微软雅黑" panose="020B0503020204020204" pitchFamily="34" charset="-122"/>
              </a:rPr>
              <a:t>、</a:t>
            </a:r>
            <a:r>
              <a:rPr lang="en-US" altLang="zh-CN" b="1" kern="0" dirty="0" smtClean="0">
                <a:solidFill>
                  <a:srgbClr val="C00000"/>
                </a:solidFill>
                <a:latin typeface="微软雅黑" panose="020B0503020204020204" pitchFamily="34" charset="-122"/>
                <a:ea typeface="微软雅黑" panose="020B0503020204020204" pitchFamily="34" charset="-122"/>
              </a:rPr>
              <a:t>VR</a:t>
            </a:r>
            <a:r>
              <a:rPr lang="zh-CN" altLang="en-US" b="1" kern="0" dirty="0" smtClean="0">
                <a:solidFill>
                  <a:srgbClr val="C00000"/>
                </a:solidFill>
                <a:latin typeface="微软雅黑" panose="020B0503020204020204" pitchFamily="34" charset="-122"/>
                <a:ea typeface="微软雅黑" panose="020B0503020204020204" pitchFamily="34" charset="-122"/>
              </a:rPr>
              <a:t>虚拟仿真实训室</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3755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28925" y="835384"/>
            <a:ext cx="352803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5</a:t>
            </a:r>
            <a:r>
              <a:rPr lang="zh-CN" altLang="en-US" b="1" kern="0" dirty="0" smtClean="0">
                <a:solidFill>
                  <a:srgbClr val="C00000"/>
                </a:solidFill>
                <a:latin typeface="微软雅黑" panose="020B0503020204020204" pitchFamily="34" charset="-122"/>
                <a:ea typeface="微软雅黑" panose="020B0503020204020204" pitchFamily="34" charset="-122"/>
              </a:rPr>
              <a:t>、虚拟</a:t>
            </a:r>
            <a:r>
              <a:rPr lang="zh-CN" altLang="en-US" b="1" kern="0" dirty="0">
                <a:solidFill>
                  <a:srgbClr val="C00000"/>
                </a:solidFill>
                <a:latin typeface="微软雅黑" panose="020B0503020204020204" pitchFamily="34" charset="-122"/>
                <a:ea typeface="微软雅黑" panose="020B0503020204020204" pitchFamily="34" charset="-122"/>
              </a:rPr>
              <a:t>仿真实训</a:t>
            </a:r>
            <a:r>
              <a:rPr lang="zh-CN" altLang="en-US" b="1" kern="0" dirty="0" smtClean="0">
                <a:solidFill>
                  <a:srgbClr val="C00000"/>
                </a:solidFill>
                <a:latin typeface="微软雅黑" panose="020B0503020204020204" pitchFamily="34" charset="-122"/>
                <a:ea typeface="微软雅黑" panose="020B0503020204020204" pitchFamily="34" charset="-122"/>
              </a:rPr>
              <a:t>平台</a:t>
            </a:r>
            <a:r>
              <a:rPr lang="en-US" altLang="zh-CN" b="1" kern="0" dirty="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软件建设</a:t>
            </a:r>
          </a:p>
        </p:txBody>
      </p:sp>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89" y="1802962"/>
            <a:ext cx="5898445" cy="428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图片 48" descr="C:\Users\zechuan.wu\Desktop\水印\总体.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6817223" y="2061143"/>
            <a:ext cx="4552949" cy="3532831"/>
          </a:xfrm>
          <a:prstGeom prst="rect">
            <a:avLst/>
          </a:prstGeom>
          <a:noFill/>
          <a:ln>
            <a:noFill/>
          </a:ln>
        </p:spPr>
      </p:pic>
    </p:spTree>
    <p:extLst>
      <p:ext uri="{BB962C8B-B14F-4D97-AF65-F5344CB8AC3E}">
        <p14:creationId xmlns:p14="http://schemas.microsoft.com/office/powerpoint/2010/main" val="2579784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6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7050" y="2254159"/>
            <a:ext cx="2794000" cy="2533650"/>
          </a:xfrm>
          <a:prstGeom prst="rect">
            <a:avLst/>
          </a:prstGeom>
          <a:noFill/>
          <a:ln>
            <a:noFill/>
          </a:ln>
        </p:spPr>
      </p:pic>
      <p:sp>
        <p:nvSpPr>
          <p:cNvPr id="16" name="MH_SubTitle_1"/>
          <p:cNvSpPr/>
          <p:nvPr>
            <p:custDataLst>
              <p:tags r:id="rId1"/>
            </p:custDataLst>
          </p:nvPr>
        </p:nvSpPr>
        <p:spPr>
          <a:xfrm>
            <a:off x="1257298" y="4831399"/>
            <a:ext cx="2846423" cy="960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sz="2000" dirty="0" smtClean="0">
                <a:solidFill>
                  <a:srgbClr val="FFFFFF"/>
                </a:solidFill>
                <a:latin typeface="微软雅黑" panose="020B0503020204020204" pitchFamily="34" charset="-122"/>
                <a:ea typeface="微软雅黑" panose="020B0503020204020204" pitchFamily="34" charset="-122"/>
              </a:rPr>
              <a:t>安全文化建设</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17" name="MH_SubTitle_2"/>
          <p:cNvSpPr/>
          <p:nvPr>
            <p:custDataLst>
              <p:tags r:id="rId2"/>
            </p:custDataLst>
          </p:nvPr>
        </p:nvSpPr>
        <p:spPr>
          <a:xfrm>
            <a:off x="4706256" y="4822484"/>
            <a:ext cx="2794000" cy="960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da-DK" altLang="zh-CN" sz="2000" dirty="0">
                <a:solidFill>
                  <a:srgbClr val="FFFFFF"/>
                </a:solidFill>
                <a:latin typeface="微软雅黑" panose="020B0503020204020204" pitchFamily="34" charset="-122"/>
                <a:ea typeface="微软雅黑" panose="020B0503020204020204" pitchFamily="34" charset="-122"/>
              </a:rPr>
              <a:t>6</a:t>
            </a:r>
            <a:r>
              <a:rPr lang="en-US" altLang="zh-CN" sz="2000" dirty="0">
                <a:solidFill>
                  <a:srgbClr val="FFFFFF"/>
                </a:solidFill>
                <a:latin typeface="微软雅黑" panose="020B0503020204020204" pitchFamily="34" charset="-122"/>
                <a:ea typeface="微软雅黑" panose="020B0503020204020204" pitchFamily="34" charset="-122"/>
              </a:rPr>
              <a:t>S</a:t>
            </a:r>
            <a:r>
              <a:rPr lang="zh-CN" altLang="en-US" sz="2000" dirty="0">
                <a:solidFill>
                  <a:srgbClr val="FFFFFF"/>
                </a:solidFill>
                <a:latin typeface="微软雅黑" panose="020B0503020204020204" pitchFamily="34" charset="-122"/>
                <a:ea typeface="微软雅黑" panose="020B0503020204020204" pitchFamily="34" charset="-122"/>
              </a:rPr>
              <a:t>文化建设</a:t>
            </a:r>
          </a:p>
        </p:txBody>
      </p:sp>
      <p:sp>
        <p:nvSpPr>
          <p:cNvPr id="18" name="MH_SubTitle_3"/>
          <p:cNvSpPr/>
          <p:nvPr>
            <p:custDataLst>
              <p:tags r:id="rId3"/>
            </p:custDataLst>
          </p:nvPr>
        </p:nvSpPr>
        <p:spPr>
          <a:xfrm>
            <a:off x="8147050" y="4831399"/>
            <a:ext cx="2794000" cy="9604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000" dirty="0">
                <a:solidFill>
                  <a:srgbClr val="FFFFFF"/>
                </a:solidFill>
                <a:latin typeface="微软雅黑" panose="020B0503020204020204" pitchFamily="34" charset="-122"/>
                <a:ea typeface="微软雅黑" panose="020B0503020204020204" pitchFamily="34" charset="-122"/>
              </a:rPr>
              <a:t>专业文化建设</a:t>
            </a:r>
          </a:p>
        </p:txBody>
      </p:sp>
      <p:pic>
        <p:nvPicPr>
          <p:cNvPr id="19" name="图片 18"/>
          <p:cNvPicPr/>
          <p:nvPr/>
        </p:nvPicPr>
        <p:blipFill>
          <a:blip r:embed="rId6">
            <a:extLst>
              <a:ext uri="{28A0092B-C50C-407E-A947-70E740481C1C}">
                <a14:useLocalDpi xmlns:a14="http://schemas.microsoft.com/office/drawing/2010/main" val="0"/>
              </a:ext>
            </a:extLst>
          </a:blip>
          <a:srcRect/>
          <a:stretch>
            <a:fillRect/>
          </a:stretch>
        </p:blipFill>
        <p:spPr bwMode="auto">
          <a:xfrm>
            <a:off x="1216281" y="2375211"/>
            <a:ext cx="2887441" cy="2458043"/>
          </a:xfrm>
          <a:prstGeom prst="rect">
            <a:avLst/>
          </a:prstGeom>
          <a:noFill/>
          <a:ln>
            <a:noFill/>
          </a:ln>
        </p:spPr>
      </p:pic>
      <p:pic>
        <p:nvPicPr>
          <p:cNvPr id="2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255" y="2323509"/>
            <a:ext cx="2794001" cy="246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228925" y="820914"/>
            <a:ext cx="2568064" cy="417358"/>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6</a:t>
            </a:r>
            <a:r>
              <a:rPr lang="zh-CN" altLang="en-US" b="1" kern="0" dirty="0" smtClean="0">
                <a:solidFill>
                  <a:srgbClr val="C00000"/>
                </a:solidFill>
                <a:latin typeface="微软雅黑" panose="020B0503020204020204" pitchFamily="34" charset="-122"/>
                <a:ea typeface="微软雅黑" panose="020B0503020204020204" pitchFamily="34" charset="-122"/>
              </a:rPr>
              <a:t>、</a:t>
            </a:r>
            <a:r>
              <a:rPr lang="zh-CN" altLang="en-US" b="1" kern="0" dirty="0">
                <a:solidFill>
                  <a:srgbClr val="C00000"/>
                </a:solidFill>
                <a:latin typeface="微软雅黑" panose="020B0503020204020204" pitchFamily="34" charset="-122"/>
                <a:ea typeface="微软雅黑" panose="020B0503020204020204" pitchFamily="34" charset="-122"/>
              </a:rPr>
              <a:t>实训室文化建设</a:t>
            </a:r>
          </a:p>
        </p:txBody>
      </p:sp>
    </p:spTree>
    <p:extLst>
      <p:ext uri="{BB962C8B-B14F-4D97-AF65-F5344CB8AC3E}">
        <p14:creationId xmlns:p14="http://schemas.microsoft.com/office/powerpoint/2010/main" val="306744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32</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94214" y="1491601"/>
            <a:ext cx="158398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1</a:t>
            </a:r>
            <a:r>
              <a:rPr lang="zh-CN" altLang="en-US" b="1" kern="0" dirty="0" smtClean="0">
                <a:solidFill>
                  <a:srgbClr val="C00000"/>
                </a:solidFill>
                <a:latin typeface="微软雅黑" panose="020B0503020204020204" pitchFamily="34" charset="-122"/>
                <a:ea typeface="微软雅黑" panose="020B0503020204020204" pitchFamily="34" charset="-122"/>
              </a:rPr>
              <a:t>、培养模式</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
        <p:nvSpPr>
          <p:cNvPr id="22" name="MH_Other_5"/>
          <p:cNvSpPr>
            <a:spLocks noChangeArrowheads="1"/>
          </p:cNvSpPr>
          <p:nvPr>
            <p:custDataLst>
              <p:tags r:id="rId1"/>
            </p:custDataLst>
          </p:nvPr>
        </p:nvSpPr>
        <p:spPr bwMode="auto">
          <a:xfrm>
            <a:off x="233299" y="832056"/>
            <a:ext cx="3091833"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（七）</a:t>
            </a:r>
            <a:r>
              <a:rPr lang="zh-CN" altLang="en-US" sz="2000" b="1" dirty="0">
                <a:solidFill>
                  <a:srgbClr val="FFFFFF"/>
                </a:solidFill>
                <a:ea typeface="微软雅黑" pitchFamily="34" charset="-122"/>
              </a:rPr>
              <a:t>创新创业教育培养</a:t>
            </a:r>
          </a:p>
        </p:txBody>
      </p:sp>
      <p:grpSp>
        <p:nvGrpSpPr>
          <p:cNvPr id="23" name="组合 22"/>
          <p:cNvGrpSpPr/>
          <p:nvPr/>
        </p:nvGrpSpPr>
        <p:grpSpPr>
          <a:xfrm>
            <a:off x="1183341" y="2106869"/>
            <a:ext cx="9692587" cy="4314415"/>
            <a:chOff x="1473618" y="2064582"/>
            <a:chExt cx="8647725" cy="2990020"/>
          </a:xfrm>
        </p:grpSpPr>
        <p:sp>
          <p:nvSpPr>
            <p:cNvPr id="24" name="Rectangle 22">
              <a:extLst>
                <a:ext uri="{FF2B5EF4-FFF2-40B4-BE49-F238E27FC236}">
                  <a16:creationId xmlns="" xmlns:a16="http://schemas.microsoft.com/office/drawing/2014/main" id="{B5E529A5-7066-4384-AC86-67983BCE4B8D}"/>
                </a:ext>
              </a:extLst>
            </p:cNvPr>
            <p:cNvSpPr/>
            <p:nvPr/>
          </p:nvSpPr>
          <p:spPr>
            <a:xfrm>
              <a:off x="1776123" y="2668382"/>
              <a:ext cx="7835576" cy="61206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prstClr val="white"/>
                </a:solidFill>
                <a:latin typeface="Impact" panose="020B0806030902050204" pitchFamily="34" charset="0"/>
              </a:endParaRPr>
            </a:p>
          </p:txBody>
        </p:sp>
        <p:sp>
          <p:nvSpPr>
            <p:cNvPr id="25" name="右箭头 44">
              <a:extLst>
                <a:ext uri="{FF2B5EF4-FFF2-40B4-BE49-F238E27FC236}">
                  <a16:creationId xmlns="" xmlns:a16="http://schemas.microsoft.com/office/drawing/2014/main" id="{8CD5E2CB-4127-47F0-8A0E-F977288B7FEC}"/>
                </a:ext>
              </a:extLst>
            </p:cNvPr>
            <p:cNvSpPr/>
            <p:nvPr/>
          </p:nvSpPr>
          <p:spPr>
            <a:xfrm>
              <a:off x="1768416" y="2064582"/>
              <a:ext cx="8352927" cy="73753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Rectangle 21">
              <a:extLst>
                <a:ext uri="{FF2B5EF4-FFF2-40B4-BE49-F238E27FC236}">
                  <a16:creationId xmlns="" xmlns:a16="http://schemas.microsoft.com/office/drawing/2014/main" id="{B2507C6F-A1C4-48D4-BFB6-B68BB56F9B2B}"/>
                </a:ext>
              </a:extLst>
            </p:cNvPr>
            <p:cNvSpPr/>
            <p:nvPr/>
          </p:nvSpPr>
          <p:spPr>
            <a:xfrm>
              <a:off x="1722090" y="3548191"/>
              <a:ext cx="2558700" cy="441040"/>
            </a:xfrm>
            <a:prstGeom prst="rect">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4" name="Rectangle 23">
              <a:extLst>
                <a:ext uri="{FF2B5EF4-FFF2-40B4-BE49-F238E27FC236}">
                  <a16:creationId xmlns="" xmlns:a16="http://schemas.microsoft.com/office/drawing/2014/main" id="{ECD173CD-4647-4E7B-BEBD-1C6C22FD3A09}"/>
                </a:ext>
              </a:extLst>
            </p:cNvPr>
            <p:cNvSpPr/>
            <p:nvPr/>
          </p:nvSpPr>
          <p:spPr>
            <a:xfrm>
              <a:off x="4587953" y="3531527"/>
              <a:ext cx="2558700" cy="457704"/>
            </a:xfrm>
            <a:prstGeom prst="rect">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6" name="Rectangle 24">
              <a:extLst>
                <a:ext uri="{FF2B5EF4-FFF2-40B4-BE49-F238E27FC236}">
                  <a16:creationId xmlns="" xmlns:a16="http://schemas.microsoft.com/office/drawing/2014/main" id="{9E049474-161C-462A-BAFF-0D1D7A05FB94}"/>
                </a:ext>
              </a:extLst>
            </p:cNvPr>
            <p:cNvSpPr/>
            <p:nvPr/>
          </p:nvSpPr>
          <p:spPr>
            <a:xfrm>
              <a:off x="7493149" y="3548192"/>
              <a:ext cx="2555584" cy="441040"/>
            </a:xfrm>
            <a:prstGeom prst="rect">
              <a:avLst/>
            </a:prstGeom>
            <a:solidFill>
              <a:srgbClr val="F26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7" name="对角圆角矩形 10">
              <a:extLst>
                <a:ext uri="{FF2B5EF4-FFF2-40B4-BE49-F238E27FC236}">
                  <a16:creationId xmlns="" xmlns:a16="http://schemas.microsoft.com/office/drawing/2014/main" id="{268DF371-18FB-44DC-ADD4-8A225D93CE87}"/>
                </a:ext>
              </a:extLst>
            </p:cNvPr>
            <p:cNvSpPr/>
            <p:nvPr/>
          </p:nvSpPr>
          <p:spPr>
            <a:xfrm flipH="1">
              <a:off x="1722089" y="4132167"/>
              <a:ext cx="2558700" cy="884743"/>
            </a:xfrm>
            <a:prstGeom prst="round2DiagRect">
              <a:avLst>
                <a:gd name="adj1" fmla="val 36221"/>
                <a:gd name="adj2" fmla="val 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对角圆角矩形 11">
              <a:extLst>
                <a:ext uri="{FF2B5EF4-FFF2-40B4-BE49-F238E27FC236}">
                  <a16:creationId xmlns="" xmlns:a16="http://schemas.microsoft.com/office/drawing/2014/main" id="{243A0129-8BE1-4FCD-9D78-A9B4A3AC586C}"/>
                </a:ext>
              </a:extLst>
            </p:cNvPr>
            <p:cNvSpPr/>
            <p:nvPr/>
          </p:nvSpPr>
          <p:spPr>
            <a:xfrm flipH="1">
              <a:off x="4576727" y="4132168"/>
              <a:ext cx="2569923" cy="884742"/>
            </a:xfrm>
            <a:prstGeom prst="round2DiagRect">
              <a:avLst>
                <a:gd name="adj1" fmla="val 36221"/>
                <a:gd name="adj2" fmla="val 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对角圆角矩形 12">
              <a:extLst>
                <a:ext uri="{FF2B5EF4-FFF2-40B4-BE49-F238E27FC236}">
                  <a16:creationId xmlns="" xmlns:a16="http://schemas.microsoft.com/office/drawing/2014/main" id="{6FA1DDFA-05DB-408C-8D36-4B5788C95BB8}"/>
                </a:ext>
              </a:extLst>
            </p:cNvPr>
            <p:cNvSpPr/>
            <p:nvPr/>
          </p:nvSpPr>
          <p:spPr>
            <a:xfrm>
              <a:off x="7493150" y="4114476"/>
              <a:ext cx="2555584" cy="902434"/>
            </a:xfrm>
            <a:prstGeom prst="round2DiagRect">
              <a:avLst>
                <a:gd name="adj1" fmla="val 36221"/>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TextBox 13">
              <a:extLst>
                <a:ext uri="{FF2B5EF4-FFF2-40B4-BE49-F238E27FC236}">
                  <a16:creationId xmlns="" xmlns:a16="http://schemas.microsoft.com/office/drawing/2014/main" id="{00475FAB-63FC-423B-AB7E-3457160C574C}"/>
                </a:ext>
              </a:extLst>
            </p:cNvPr>
            <p:cNvSpPr txBox="1"/>
            <p:nvPr/>
          </p:nvSpPr>
          <p:spPr>
            <a:xfrm>
              <a:off x="1728728" y="3599434"/>
              <a:ext cx="2552061" cy="255958"/>
            </a:xfrm>
            <a:prstGeom prst="rect">
              <a:avLst/>
            </a:prstGeom>
            <a:noFill/>
          </p:spPr>
          <p:txBody>
            <a:bodyPr wrap="square" rtlCol="0">
              <a:spAutoFit/>
            </a:bodyPr>
            <a:lstStyle/>
            <a:p>
              <a:pPr algn="ctr"/>
              <a:r>
                <a:rPr lang="zh-CN" altLang="en-US" b="1" dirty="0">
                  <a:solidFill>
                    <a:prstClr val="white"/>
                  </a:solidFill>
                  <a:latin typeface="微软雅黑" pitchFamily="34" charset="-122"/>
                  <a:ea typeface="微软雅黑" pitchFamily="34" charset="-122"/>
                </a:rPr>
                <a:t>“千”</a:t>
              </a:r>
              <a:r>
                <a:rPr lang="en-US" altLang="zh-CN" b="1" dirty="0">
                  <a:solidFill>
                    <a:prstClr val="white"/>
                  </a:solidFill>
                  <a:latin typeface="微软雅黑" pitchFamily="34" charset="-122"/>
                  <a:ea typeface="微软雅黑" pitchFamily="34" charset="-122"/>
                </a:rPr>
                <a:t>——</a:t>
              </a:r>
              <a:r>
                <a:rPr lang="zh-CN" altLang="en-US" b="1" dirty="0">
                  <a:solidFill>
                    <a:prstClr val="white"/>
                  </a:solidFill>
                  <a:latin typeface="微软雅黑" pitchFamily="34" charset="-122"/>
                  <a:ea typeface="微软雅黑" pitchFamily="34" charset="-122"/>
                </a:rPr>
                <a:t>通识教育</a:t>
              </a:r>
            </a:p>
          </p:txBody>
        </p:sp>
        <p:sp>
          <p:nvSpPr>
            <p:cNvPr id="51" name="矩形 50">
              <a:extLst>
                <a:ext uri="{FF2B5EF4-FFF2-40B4-BE49-F238E27FC236}">
                  <a16:creationId xmlns="" xmlns:a16="http://schemas.microsoft.com/office/drawing/2014/main" id="{610EB815-2B4A-4FE3-9359-1C42FEDF65BA}"/>
                </a:ext>
              </a:extLst>
            </p:cNvPr>
            <p:cNvSpPr/>
            <p:nvPr/>
          </p:nvSpPr>
          <p:spPr>
            <a:xfrm>
              <a:off x="1825273" y="2739503"/>
              <a:ext cx="7786426" cy="623898"/>
            </a:xfrm>
            <a:prstGeom prst="rect">
              <a:avLst/>
            </a:prstGeom>
          </p:spPr>
          <p:txBody>
            <a:bodyPr wrap="square">
              <a:spAutoFit/>
            </a:bodyPr>
            <a:lstStyle/>
            <a:p>
              <a:pPr indent="265113">
                <a:lnSpc>
                  <a:spcPct val="125000"/>
                </a:lnSpc>
              </a:pPr>
              <a:r>
                <a:rPr lang="zh-CN" altLang="zh-CN" sz="1400" b="1" kern="0" dirty="0">
                  <a:solidFill>
                    <a:srgbClr val="FF0000"/>
                  </a:solidFill>
                  <a:latin typeface="微软雅黑" panose="020B0503020204020204" pitchFamily="34" charset="-122"/>
                  <a:ea typeface="微软雅黑" panose="020B0503020204020204" pitchFamily="34" charset="-122"/>
                </a:rPr>
                <a:t>创新创业</a:t>
              </a:r>
              <a:r>
                <a:rPr lang="zh-CN" altLang="en-US" sz="1400" b="1" kern="0" dirty="0">
                  <a:solidFill>
                    <a:srgbClr val="FF0000"/>
                  </a:solidFill>
                  <a:latin typeface="微软雅黑" panose="020B0503020204020204" pitchFamily="34" charset="-122"/>
                  <a:ea typeface="微软雅黑" panose="020B0503020204020204" pitchFamily="34" charset="-122"/>
                </a:rPr>
                <a:t>通识教育</a:t>
              </a:r>
              <a:r>
                <a:rPr lang="zh-CN" altLang="zh-CN" sz="1400" b="1" kern="0" dirty="0">
                  <a:solidFill>
                    <a:srgbClr val="FF0000"/>
                  </a:solidFill>
                  <a:latin typeface="微软雅黑" panose="020B0503020204020204" pitchFamily="34" charset="-122"/>
                  <a:ea typeface="微软雅黑" panose="020B0503020204020204" pitchFamily="34" charset="-122"/>
                </a:rPr>
                <a:t>与创商培育</a:t>
              </a:r>
              <a:r>
                <a:rPr lang="zh-CN" altLang="zh-CN" sz="1400" kern="0" dirty="0">
                  <a:solidFill>
                    <a:prstClr val="black"/>
                  </a:solidFill>
                  <a:latin typeface="微软雅黑" panose="020B0503020204020204" pitchFamily="34" charset="-122"/>
                  <a:ea typeface="微软雅黑" panose="020B0503020204020204" pitchFamily="34" charset="-122"/>
                </a:rPr>
                <a:t>——</a:t>
              </a:r>
              <a:r>
                <a:rPr lang="zh-CN" altLang="en-US" sz="1400" kern="0" dirty="0">
                  <a:solidFill>
                    <a:prstClr val="black"/>
                  </a:solidFill>
                  <a:latin typeface="微软雅黑" panose="020B0503020204020204" pitchFamily="34" charset="-122"/>
                  <a:ea typeface="微软雅黑" panose="020B0503020204020204" pitchFamily="34" charset="-122"/>
                </a:rPr>
                <a:t>提升</a:t>
              </a:r>
              <a:r>
                <a:rPr lang="zh-CN" altLang="zh-CN" sz="1400" kern="0" dirty="0">
                  <a:solidFill>
                    <a:prstClr val="black"/>
                  </a:solidFill>
                  <a:latin typeface="微软雅黑" panose="020B0503020204020204" pitchFamily="34" charset="-122"/>
                  <a:ea typeface="微软雅黑" panose="020B0503020204020204" pitchFamily="34" charset="-122"/>
                </a:rPr>
                <a:t>“千人”</a:t>
              </a:r>
              <a:r>
                <a:rPr lang="zh-CN" altLang="en-US" sz="1400" kern="0" dirty="0">
                  <a:solidFill>
                    <a:prstClr val="black"/>
                  </a:solidFill>
                  <a:latin typeface="微软雅黑" panose="020B0503020204020204" pitchFamily="34" charset="-122"/>
                  <a:ea typeface="微软雅黑" panose="020B0503020204020204" pitchFamily="34" charset="-122"/>
                </a:rPr>
                <a:t>创新思维、</a:t>
              </a:r>
              <a:r>
                <a:rPr lang="zh-CN" altLang="zh-CN" sz="1400" kern="0" dirty="0">
                  <a:solidFill>
                    <a:prstClr val="black"/>
                  </a:solidFill>
                  <a:latin typeface="微软雅黑" panose="020B0503020204020204" pitchFamily="34" charset="-122"/>
                  <a:ea typeface="微软雅黑" panose="020B0503020204020204" pitchFamily="34" charset="-122"/>
                </a:rPr>
                <a:t>创业意识</a:t>
              </a:r>
              <a:r>
                <a:rPr lang="zh-CN" altLang="en-US" sz="1400" kern="0" dirty="0">
                  <a:solidFill>
                    <a:prstClr val="black"/>
                  </a:solidFill>
                  <a:latin typeface="微软雅黑" panose="020B0503020204020204" pitchFamily="34" charset="-122"/>
                  <a:ea typeface="微软雅黑" panose="020B0503020204020204" pitchFamily="34" charset="-122"/>
                </a:rPr>
                <a:t>；发现</a:t>
              </a:r>
              <a:r>
                <a:rPr lang="zh-CN" altLang="zh-CN" sz="1400" kern="0" dirty="0">
                  <a:solidFill>
                    <a:prstClr val="black"/>
                  </a:solidFill>
                  <a:latin typeface="微软雅黑" panose="020B0503020204020204" pitchFamily="34" charset="-122"/>
                  <a:ea typeface="微软雅黑" panose="020B0503020204020204" pitchFamily="34" charset="-122"/>
                </a:rPr>
                <a:t>“百人”</a:t>
              </a:r>
              <a:r>
                <a:rPr lang="zh-CN" altLang="en-US" sz="1400" kern="0" dirty="0">
                  <a:solidFill>
                    <a:srgbClr val="FF0000"/>
                  </a:solidFill>
                  <a:latin typeface="微软雅黑" panose="020B0503020204020204" pitchFamily="34" charset="-122"/>
                  <a:ea typeface="微软雅黑" panose="020B0503020204020204" pitchFamily="34" charset="-122"/>
                </a:rPr>
                <a:t>创业基因</a:t>
              </a:r>
              <a:r>
                <a:rPr lang="zh-CN" altLang="en-US" sz="1400" kern="0" dirty="0">
                  <a:solidFill>
                    <a:prstClr val="black"/>
                  </a:solidFill>
                  <a:latin typeface="微软雅黑" panose="020B0503020204020204" pitchFamily="34" charset="-122"/>
                  <a:ea typeface="微软雅黑" panose="020B0503020204020204" pitchFamily="34" charset="-122"/>
                </a:rPr>
                <a:t>，开展创新</a:t>
              </a:r>
              <a:r>
                <a:rPr lang="zh-CN" altLang="zh-CN" sz="1400" kern="0" dirty="0">
                  <a:solidFill>
                    <a:prstClr val="black"/>
                  </a:solidFill>
                  <a:latin typeface="微软雅黑" panose="020B0503020204020204" pitchFamily="34" charset="-122"/>
                  <a:ea typeface="微软雅黑" panose="020B0503020204020204" pitchFamily="34" charset="-122"/>
                </a:rPr>
                <a:t>创业</a:t>
              </a:r>
              <a:r>
                <a:rPr lang="zh-CN" altLang="en-US" sz="1400" kern="0" dirty="0">
                  <a:solidFill>
                    <a:prstClr val="black"/>
                  </a:solidFill>
                  <a:latin typeface="微软雅黑" panose="020B0503020204020204" pitchFamily="34" charset="-122"/>
                  <a:ea typeface="微软雅黑" panose="020B0503020204020204" pitchFamily="34" charset="-122"/>
                </a:rPr>
                <a:t>核心知识</a:t>
              </a:r>
              <a:r>
                <a:rPr lang="zh-CN" altLang="zh-CN" sz="1400" kern="0" dirty="0">
                  <a:solidFill>
                    <a:prstClr val="black"/>
                  </a:solidFill>
                  <a:latin typeface="微软雅黑" panose="020B0503020204020204" pitchFamily="34" charset="-122"/>
                  <a:ea typeface="微软雅黑" panose="020B0503020204020204" pitchFamily="34" charset="-122"/>
                </a:rPr>
                <a:t>技能</a:t>
              </a:r>
              <a:r>
                <a:rPr lang="zh-CN" altLang="en-US" sz="1400" kern="0" dirty="0">
                  <a:solidFill>
                    <a:prstClr val="black"/>
                  </a:solidFill>
                  <a:latin typeface="微软雅黑" panose="020B0503020204020204" pitchFamily="34" charset="-122"/>
                  <a:ea typeface="微软雅黑" panose="020B0503020204020204" pitchFamily="34" charset="-122"/>
                </a:rPr>
                <a:t>与实训实践</a:t>
              </a:r>
              <a:r>
                <a:rPr lang="zh-CN" altLang="en-US" sz="1400" b="1" kern="0" dirty="0">
                  <a:solidFill>
                    <a:srgbClr val="FF0000"/>
                  </a:solidFill>
                  <a:latin typeface="微软雅黑" panose="020B0503020204020204" pitchFamily="34" charset="-122"/>
                  <a:ea typeface="微软雅黑" panose="020B0503020204020204" pitchFamily="34" charset="-122"/>
                </a:rPr>
                <a:t>精英教育</a:t>
              </a:r>
              <a:r>
                <a:rPr lang="zh-CN" altLang="en-US" sz="1400" kern="0" dirty="0">
                  <a:solidFill>
                    <a:prstClr val="black"/>
                  </a:solidFill>
                  <a:latin typeface="微软雅黑" panose="020B0503020204020204" pitchFamily="34" charset="-122"/>
                  <a:ea typeface="微软雅黑" panose="020B0503020204020204" pitchFamily="34" charset="-122"/>
                </a:rPr>
                <a:t>；</a:t>
              </a:r>
              <a:r>
                <a:rPr lang="zh-CN" altLang="zh-CN" sz="1400" kern="0" dirty="0">
                  <a:solidFill>
                    <a:prstClr val="black"/>
                  </a:solidFill>
                  <a:latin typeface="微软雅黑" panose="020B0503020204020204" pitchFamily="34" charset="-122"/>
                  <a:ea typeface="微软雅黑" panose="020B0503020204020204" pitchFamily="34" charset="-122"/>
                </a:rPr>
                <a:t>孵化“十人”</a:t>
              </a:r>
              <a:r>
                <a:rPr lang="zh-CN" altLang="en-US" sz="1400" kern="0" dirty="0">
                  <a:solidFill>
                    <a:prstClr val="black"/>
                  </a:solidFill>
                  <a:latin typeface="微软雅黑" panose="020B0503020204020204" pitchFamily="34" charset="-122"/>
                  <a:ea typeface="微软雅黑" panose="020B0503020204020204" pitchFamily="34" charset="-122"/>
                </a:rPr>
                <a:t>大学生</a:t>
              </a:r>
              <a:r>
                <a:rPr lang="zh-CN" altLang="en-US" sz="1400" b="1" kern="0" dirty="0">
                  <a:solidFill>
                    <a:srgbClr val="FF0000"/>
                  </a:solidFill>
                  <a:latin typeface="微软雅黑" panose="020B0503020204020204" pitchFamily="34" charset="-122"/>
                  <a:ea typeface="微软雅黑" panose="020B0503020204020204" pitchFamily="34" charset="-122"/>
                </a:rPr>
                <a:t>微创</a:t>
              </a:r>
              <a:r>
                <a:rPr lang="zh-CN" altLang="zh-CN" sz="1400" b="1" kern="0" dirty="0">
                  <a:solidFill>
                    <a:srgbClr val="FF0000"/>
                  </a:solidFill>
                  <a:latin typeface="微软雅黑" panose="020B0503020204020204" pitchFamily="34" charset="-122"/>
                  <a:ea typeface="微软雅黑" panose="020B0503020204020204" pitchFamily="34" charset="-122"/>
                </a:rPr>
                <a:t>项目</a:t>
              </a:r>
              <a:r>
                <a:rPr lang="zh-CN" altLang="en-US" sz="1400" b="1" kern="0" dirty="0">
                  <a:solidFill>
                    <a:srgbClr val="FF0000"/>
                  </a:solidFill>
                  <a:latin typeface="微软雅黑" panose="020B0503020204020204" pitchFamily="34" charset="-122"/>
                  <a:ea typeface="微软雅黑" panose="020B0503020204020204" pitchFamily="34" charset="-122"/>
                </a:rPr>
                <a:t>卓越提升</a:t>
              </a:r>
              <a:r>
                <a:rPr lang="zh-CN" altLang="zh-CN" sz="1400" kern="0" dirty="0">
                  <a:solidFill>
                    <a:prstClr val="black"/>
                  </a:solidFill>
                  <a:latin typeface="微软雅黑" panose="020B0503020204020204" pitchFamily="34" charset="-122"/>
                  <a:ea typeface="微软雅黑" panose="020B0503020204020204" pitchFamily="34" charset="-122"/>
                </a:rPr>
                <a:t>三个阶段在内的体系化创新创业教育</a:t>
              </a:r>
              <a:r>
                <a:rPr lang="zh-CN" altLang="en-US" sz="1400" kern="0" dirty="0">
                  <a:solidFill>
                    <a:prstClr val="black"/>
                  </a:solidFill>
                  <a:latin typeface="微软雅黑" panose="020B0503020204020204" pitchFamily="34" charset="-122"/>
                  <a:ea typeface="微软雅黑" panose="020B0503020204020204" pitchFamily="34" charset="-122"/>
                </a:rPr>
                <a:t>。</a:t>
              </a:r>
            </a:p>
          </p:txBody>
        </p:sp>
        <p:grpSp>
          <p:nvGrpSpPr>
            <p:cNvPr id="52" name="Group 9">
              <a:extLst>
                <a:ext uri="{FF2B5EF4-FFF2-40B4-BE49-F238E27FC236}">
                  <a16:creationId xmlns="" xmlns:a16="http://schemas.microsoft.com/office/drawing/2014/main" id="{BD9FE4D6-E282-4B18-A84B-051E37E43E82}"/>
                </a:ext>
              </a:extLst>
            </p:cNvPr>
            <p:cNvGrpSpPr>
              <a:grpSpLocks/>
            </p:cNvGrpSpPr>
            <p:nvPr/>
          </p:nvGrpSpPr>
          <p:grpSpPr bwMode="auto">
            <a:xfrm>
              <a:off x="1473618" y="3203246"/>
              <a:ext cx="706788" cy="532210"/>
              <a:chOff x="-13" y="0"/>
              <a:chExt cx="1358" cy="1024"/>
            </a:xfrm>
          </p:grpSpPr>
          <p:grpSp>
            <p:nvGrpSpPr>
              <p:cNvPr id="69" name="Group 10">
                <a:extLst>
                  <a:ext uri="{FF2B5EF4-FFF2-40B4-BE49-F238E27FC236}">
                    <a16:creationId xmlns="" xmlns:a16="http://schemas.microsoft.com/office/drawing/2014/main" id="{F8CA6BA6-6097-4216-8977-7CDD7A3916A1}"/>
                  </a:ext>
                </a:extLst>
              </p:cNvPr>
              <p:cNvGrpSpPr>
                <a:grpSpLocks/>
              </p:cNvGrpSpPr>
              <p:nvPr/>
            </p:nvGrpSpPr>
            <p:grpSpPr bwMode="auto">
              <a:xfrm>
                <a:off x="-13" y="0"/>
                <a:ext cx="1358" cy="1024"/>
                <a:chOff x="-13" y="0"/>
                <a:chExt cx="1358" cy="1024"/>
              </a:xfrm>
            </p:grpSpPr>
            <p:pic>
              <p:nvPicPr>
                <p:cNvPr id="71" name="Picture 11" descr="circuler_1">
                  <a:extLst>
                    <a:ext uri="{FF2B5EF4-FFF2-40B4-BE49-F238E27FC236}">
                      <a16:creationId xmlns="" xmlns:a16="http://schemas.microsoft.com/office/drawing/2014/main" id="{44C5D3E2-7DC5-493A-8A07-4812967053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45"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Oval 12">
                  <a:extLst>
                    <a:ext uri="{FF2B5EF4-FFF2-40B4-BE49-F238E27FC236}">
                      <a16:creationId xmlns="" xmlns:a16="http://schemas.microsoft.com/office/drawing/2014/main" id="{195FA8B7-56F5-4E22-8E2F-A132156B6F9D}"/>
                    </a:ext>
                  </a:extLst>
                </p:cNvPr>
                <p:cNvSpPr>
                  <a:spLocks noChangeArrowheads="1"/>
                </p:cNvSpPr>
                <p:nvPr/>
              </p:nvSpPr>
              <p:spPr bwMode="auto">
                <a:xfrm>
                  <a:off x="-13" y="5"/>
                  <a:ext cx="1269"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1</a:t>
                  </a:r>
                  <a:endParaRPr lang="zh-CN" altLang="zh-CN" sz="2000" b="1" i="1" dirty="0">
                    <a:solidFill>
                      <a:srgbClr val="EEECE1">
                        <a:lumMod val="50000"/>
                      </a:srgbClr>
                    </a:solidFill>
                    <a:ea typeface="华文细黑" pitchFamily="2" charset="-122"/>
                  </a:endParaRPr>
                </a:p>
              </p:txBody>
            </p:sp>
          </p:grpSp>
          <p:pic>
            <p:nvPicPr>
              <p:cNvPr id="70" name="Picture 13" descr="Picture2">
                <a:extLst>
                  <a:ext uri="{FF2B5EF4-FFF2-40B4-BE49-F238E27FC236}">
                    <a16:creationId xmlns="" xmlns:a16="http://schemas.microsoft.com/office/drawing/2014/main" id="{B9EFC02B-CC94-40A2-A7FD-FED3A03135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 name="TextBox 21">
              <a:extLst>
                <a:ext uri="{FF2B5EF4-FFF2-40B4-BE49-F238E27FC236}">
                  <a16:creationId xmlns="" xmlns:a16="http://schemas.microsoft.com/office/drawing/2014/main" id="{F2C6ADA1-2FE0-4C9B-BA6D-534FC0C44181}"/>
                </a:ext>
              </a:extLst>
            </p:cNvPr>
            <p:cNvSpPr txBox="1"/>
            <p:nvPr/>
          </p:nvSpPr>
          <p:spPr>
            <a:xfrm>
              <a:off x="4587953" y="3599434"/>
              <a:ext cx="2552061" cy="255958"/>
            </a:xfrm>
            <a:prstGeom prst="rect">
              <a:avLst/>
            </a:prstGeom>
            <a:noFill/>
          </p:spPr>
          <p:txBody>
            <a:bodyPr wrap="square" rtlCol="0">
              <a:spAutoFit/>
            </a:bodyPr>
            <a:lstStyle/>
            <a:p>
              <a:pPr algn="ctr"/>
              <a:r>
                <a:rPr lang="zh-CN" altLang="en-US" b="1" dirty="0">
                  <a:solidFill>
                    <a:prstClr val="white"/>
                  </a:solidFill>
                  <a:latin typeface="微软雅黑" pitchFamily="34" charset="-122"/>
                  <a:ea typeface="微软雅黑" pitchFamily="34" charset="-122"/>
                </a:rPr>
                <a:t>“百”</a:t>
              </a:r>
              <a:r>
                <a:rPr lang="en-US" altLang="zh-CN" b="1" dirty="0">
                  <a:solidFill>
                    <a:prstClr val="white"/>
                  </a:solidFill>
                  <a:latin typeface="微软雅黑" pitchFamily="34" charset="-122"/>
                  <a:ea typeface="微软雅黑" pitchFamily="34" charset="-122"/>
                </a:rPr>
                <a:t>——</a:t>
              </a:r>
              <a:r>
                <a:rPr lang="zh-CN" altLang="en-US" b="1" dirty="0">
                  <a:solidFill>
                    <a:prstClr val="white"/>
                  </a:solidFill>
                  <a:latin typeface="微软雅黑" pitchFamily="34" charset="-122"/>
                  <a:ea typeface="微软雅黑" pitchFamily="34" charset="-122"/>
                </a:rPr>
                <a:t>精英教育</a:t>
              </a:r>
            </a:p>
          </p:txBody>
        </p:sp>
        <p:sp>
          <p:nvSpPr>
            <p:cNvPr id="54" name="TextBox 22">
              <a:extLst>
                <a:ext uri="{FF2B5EF4-FFF2-40B4-BE49-F238E27FC236}">
                  <a16:creationId xmlns="" xmlns:a16="http://schemas.microsoft.com/office/drawing/2014/main" id="{48A3E716-674C-43A7-945B-985CAAEB86D6}"/>
                </a:ext>
              </a:extLst>
            </p:cNvPr>
            <p:cNvSpPr txBox="1"/>
            <p:nvPr/>
          </p:nvSpPr>
          <p:spPr>
            <a:xfrm>
              <a:off x="7493150" y="3599434"/>
              <a:ext cx="2552061" cy="255958"/>
            </a:xfrm>
            <a:prstGeom prst="rect">
              <a:avLst/>
            </a:prstGeom>
            <a:noFill/>
          </p:spPr>
          <p:txBody>
            <a:bodyPr wrap="square" rtlCol="0">
              <a:spAutoFit/>
            </a:bodyPr>
            <a:lstStyle/>
            <a:p>
              <a:pPr algn="ctr"/>
              <a:r>
                <a:rPr lang="zh-CN" altLang="en-US" b="1" dirty="0">
                  <a:solidFill>
                    <a:prstClr val="white"/>
                  </a:solidFill>
                  <a:latin typeface="微软雅黑" pitchFamily="34" charset="-122"/>
                  <a:ea typeface="微软雅黑" pitchFamily="34" charset="-122"/>
                </a:rPr>
                <a:t>“十”</a:t>
              </a:r>
              <a:r>
                <a:rPr lang="en-US" altLang="zh-CN" b="1" dirty="0">
                  <a:solidFill>
                    <a:prstClr val="white"/>
                  </a:solidFill>
                  <a:latin typeface="微软雅黑" pitchFamily="34" charset="-122"/>
                  <a:ea typeface="微软雅黑" pitchFamily="34" charset="-122"/>
                </a:rPr>
                <a:t>——</a:t>
              </a:r>
              <a:r>
                <a:rPr lang="zh-CN" altLang="en-US" b="1" dirty="0">
                  <a:solidFill>
                    <a:prstClr val="white"/>
                  </a:solidFill>
                  <a:latin typeface="微软雅黑" pitchFamily="34" charset="-122"/>
                  <a:ea typeface="微软雅黑" pitchFamily="34" charset="-122"/>
                </a:rPr>
                <a:t>卓越教育</a:t>
              </a:r>
            </a:p>
          </p:txBody>
        </p:sp>
        <p:grpSp>
          <p:nvGrpSpPr>
            <p:cNvPr id="55" name="Group 9">
              <a:extLst>
                <a:ext uri="{FF2B5EF4-FFF2-40B4-BE49-F238E27FC236}">
                  <a16:creationId xmlns="" xmlns:a16="http://schemas.microsoft.com/office/drawing/2014/main" id="{D4E31879-1B09-4E44-93C9-F74CEF1F9D3D}"/>
                </a:ext>
              </a:extLst>
            </p:cNvPr>
            <p:cNvGrpSpPr>
              <a:grpSpLocks/>
            </p:cNvGrpSpPr>
            <p:nvPr/>
          </p:nvGrpSpPr>
          <p:grpSpPr bwMode="auto">
            <a:xfrm>
              <a:off x="4438273" y="3203246"/>
              <a:ext cx="674520" cy="531691"/>
              <a:chOff x="0" y="0"/>
              <a:chExt cx="1296" cy="1023"/>
            </a:xfrm>
          </p:grpSpPr>
          <p:grpSp>
            <p:nvGrpSpPr>
              <p:cNvPr id="65" name="Group 10">
                <a:extLst>
                  <a:ext uri="{FF2B5EF4-FFF2-40B4-BE49-F238E27FC236}">
                    <a16:creationId xmlns="" xmlns:a16="http://schemas.microsoft.com/office/drawing/2014/main" id="{D944D723-436B-4F01-ABB2-AE1D21F6C259}"/>
                  </a:ext>
                </a:extLst>
              </p:cNvPr>
              <p:cNvGrpSpPr>
                <a:grpSpLocks/>
              </p:cNvGrpSpPr>
              <p:nvPr/>
            </p:nvGrpSpPr>
            <p:grpSpPr bwMode="auto">
              <a:xfrm>
                <a:off x="0" y="0"/>
                <a:ext cx="1296" cy="1023"/>
                <a:chOff x="0" y="0"/>
                <a:chExt cx="1296" cy="1023"/>
              </a:xfrm>
            </p:grpSpPr>
            <p:pic>
              <p:nvPicPr>
                <p:cNvPr id="67" name="Picture 11" descr="circuler_1">
                  <a:extLst>
                    <a:ext uri="{FF2B5EF4-FFF2-40B4-BE49-F238E27FC236}">
                      <a16:creationId xmlns="" xmlns:a16="http://schemas.microsoft.com/office/drawing/2014/main" id="{8BEDE5BF-0F4A-41B1-95A6-2BC0C7935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9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Oval 12">
                  <a:extLst>
                    <a:ext uri="{FF2B5EF4-FFF2-40B4-BE49-F238E27FC236}">
                      <a16:creationId xmlns="" xmlns:a16="http://schemas.microsoft.com/office/drawing/2014/main" id="{14073B20-5196-471C-BE03-8D54525990AD}"/>
                    </a:ext>
                  </a:extLst>
                </p:cNvPr>
                <p:cNvSpPr>
                  <a:spLocks noChangeArrowheads="1"/>
                </p:cNvSpPr>
                <p:nvPr/>
              </p:nvSpPr>
              <p:spPr bwMode="auto">
                <a:xfrm>
                  <a:off x="8" y="4"/>
                  <a:ext cx="1288"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2</a:t>
                  </a:r>
                  <a:endParaRPr lang="zh-CN" altLang="zh-CN" sz="2000" b="1" i="1" dirty="0">
                    <a:solidFill>
                      <a:srgbClr val="EEECE1">
                        <a:lumMod val="50000"/>
                      </a:srgbClr>
                    </a:solidFill>
                    <a:ea typeface="华文细黑" pitchFamily="2" charset="-122"/>
                  </a:endParaRPr>
                </a:p>
              </p:txBody>
            </p:sp>
          </p:grpSp>
          <p:pic>
            <p:nvPicPr>
              <p:cNvPr id="66" name="Picture 13" descr="Picture2">
                <a:extLst>
                  <a:ext uri="{FF2B5EF4-FFF2-40B4-BE49-F238E27FC236}">
                    <a16:creationId xmlns="" xmlns:a16="http://schemas.microsoft.com/office/drawing/2014/main" id="{08961392-67D7-42DF-97A2-B9F836761E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9">
              <a:extLst>
                <a:ext uri="{FF2B5EF4-FFF2-40B4-BE49-F238E27FC236}">
                  <a16:creationId xmlns="" xmlns:a16="http://schemas.microsoft.com/office/drawing/2014/main" id="{58102A14-52B3-47AB-8D2B-E938A5716B2E}"/>
                </a:ext>
              </a:extLst>
            </p:cNvPr>
            <p:cNvGrpSpPr>
              <a:grpSpLocks/>
            </p:cNvGrpSpPr>
            <p:nvPr/>
          </p:nvGrpSpPr>
          <p:grpSpPr bwMode="auto">
            <a:xfrm>
              <a:off x="7343469" y="3202207"/>
              <a:ext cx="680245" cy="529612"/>
              <a:chOff x="0" y="-2"/>
              <a:chExt cx="1307" cy="1019"/>
            </a:xfrm>
          </p:grpSpPr>
          <p:grpSp>
            <p:nvGrpSpPr>
              <p:cNvPr id="61" name="Group 10">
                <a:extLst>
                  <a:ext uri="{FF2B5EF4-FFF2-40B4-BE49-F238E27FC236}">
                    <a16:creationId xmlns="" xmlns:a16="http://schemas.microsoft.com/office/drawing/2014/main" id="{A8B89E51-F9E8-4C7F-97FC-2D564E60F79A}"/>
                  </a:ext>
                </a:extLst>
              </p:cNvPr>
              <p:cNvGrpSpPr>
                <a:grpSpLocks/>
              </p:cNvGrpSpPr>
              <p:nvPr/>
            </p:nvGrpSpPr>
            <p:grpSpPr bwMode="auto">
              <a:xfrm>
                <a:off x="0" y="-2"/>
                <a:ext cx="1307" cy="1019"/>
                <a:chOff x="0" y="-2"/>
                <a:chExt cx="1307" cy="1019"/>
              </a:xfrm>
            </p:grpSpPr>
            <p:pic>
              <p:nvPicPr>
                <p:cNvPr id="63" name="Picture 11" descr="circuler_1">
                  <a:extLst>
                    <a:ext uri="{FF2B5EF4-FFF2-40B4-BE49-F238E27FC236}">
                      <a16:creationId xmlns="" xmlns:a16="http://schemas.microsoft.com/office/drawing/2014/main" id="{D3A70A11-2327-478D-9FFD-0F9B394463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07"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Oval 12">
                  <a:extLst>
                    <a:ext uri="{FF2B5EF4-FFF2-40B4-BE49-F238E27FC236}">
                      <a16:creationId xmlns="" xmlns:a16="http://schemas.microsoft.com/office/drawing/2014/main" id="{B5C438E2-C5DE-40BF-A732-CE07420F6951}"/>
                    </a:ext>
                  </a:extLst>
                </p:cNvPr>
                <p:cNvSpPr>
                  <a:spLocks noChangeArrowheads="1"/>
                </p:cNvSpPr>
                <p:nvPr/>
              </p:nvSpPr>
              <p:spPr bwMode="auto">
                <a:xfrm>
                  <a:off x="21" y="-2"/>
                  <a:ext cx="1286"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3</a:t>
                  </a:r>
                  <a:endParaRPr lang="zh-CN" altLang="zh-CN" sz="2000" b="1" i="1" dirty="0">
                    <a:solidFill>
                      <a:srgbClr val="EEECE1">
                        <a:lumMod val="50000"/>
                      </a:srgbClr>
                    </a:solidFill>
                    <a:ea typeface="华文细黑" pitchFamily="2" charset="-122"/>
                  </a:endParaRPr>
                </a:p>
              </p:txBody>
            </p:sp>
          </p:grpSp>
          <p:pic>
            <p:nvPicPr>
              <p:cNvPr id="62" name="Picture 13" descr="Picture2">
                <a:extLst>
                  <a:ext uri="{FF2B5EF4-FFF2-40B4-BE49-F238E27FC236}">
                    <a16:creationId xmlns="" xmlns:a16="http://schemas.microsoft.com/office/drawing/2014/main" id="{A180F2A4-963B-43D1-BD35-88CCBFE897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Rectangle 24">
              <a:extLst>
                <a:ext uri="{FF2B5EF4-FFF2-40B4-BE49-F238E27FC236}">
                  <a16:creationId xmlns="" xmlns:a16="http://schemas.microsoft.com/office/drawing/2014/main" id="{F3E58F1E-5A59-4B00-99ED-006415B8963D}"/>
                </a:ext>
              </a:extLst>
            </p:cNvPr>
            <p:cNvSpPr>
              <a:spLocks noChangeArrowheads="1"/>
            </p:cNvSpPr>
            <p:nvPr/>
          </p:nvSpPr>
          <p:spPr bwMode="auto">
            <a:xfrm>
              <a:off x="1776123" y="4152571"/>
              <a:ext cx="2505212" cy="9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180975" fontAlgn="base">
                <a:lnSpc>
                  <a:spcPct val="114000"/>
                </a:lnSpc>
                <a:spcBef>
                  <a:spcPct val="0"/>
                </a:spcBef>
                <a:spcAft>
                  <a:spcPct val="0"/>
                </a:spcAft>
                <a:defRPr/>
              </a:pPr>
              <a:r>
                <a:rPr lang="zh-CN" altLang="zh-CN" sz="1400" kern="0" dirty="0">
                  <a:solidFill>
                    <a:srgbClr val="000000"/>
                  </a:solidFill>
                  <a:latin typeface="微软雅黑" pitchFamily="34" charset="-122"/>
                  <a:ea typeface="微软雅黑" pitchFamily="34" charset="-122"/>
                </a:rPr>
                <a:t>将创新创业教育</a:t>
              </a:r>
              <a:r>
                <a:rPr lang="zh-CN" altLang="zh-CN" sz="1400" b="1" kern="0" dirty="0">
                  <a:solidFill>
                    <a:srgbClr val="FF4C05"/>
                  </a:solidFill>
                  <a:latin typeface="微软雅黑" pitchFamily="34" charset="-122"/>
                  <a:ea typeface="微软雅黑" pitchFamily="34" charset="-122"/>
                </a:rPr>
                <a:t>贯穿人才培养全过程</a:t>
              </a:r>
              <a:r>
                <a:rPr lang="zh-CN" altLang="en-US" sz="1400" kern="0" dirty="0">
                  <a:solidFill>
                    <a:srgbClr val="000000"/>
                  </a:solidFill>
                  <a:latin typeface="微软雅黑" pitchFamily="34" charset="-122"/>
                  <a:ea typeface="微软雅黑" pitchFamily="34" charset="-122"/>
                </a:rPr>
                <a:t>，</a:t>
              </a:r>
              <a:r>
                <a:rPr lang="zh-CN" altLang="zh-CN" sz="1400" kern="0" dirty="0">
                  <a:latin typeface="微软雅黑" pitchFamily="34" charset="-122"/>
                  <a:ea typeface="微软雅黑" pitchFamily="34" charset="-122"/>
                </a:rPr>
                <a:t>面向</a:t>
              </a:r>
              <a:r>
                <a:rPr lang="zh-CN" altLang="en-US" sz="1400" kern="0" dirty="0" smtClean="0">
                  <a:solidFill>
                    <a:srgbClr val="FF4C05"/>
                  </a:solidFill>
                  <a:latin typeface="微软雅黑" pitchFamily="34" charset="-122"/>
                  <a:ea typeface="微软雅黑" pitchFamily="34" charset="-122"/>
                </a:rPr>
                <a:t>全院系</a:t>
              </a:r>
              <a:r>
                <a:rPr lang="zh-CN" altLang="zh-CN" sz="1400" kern="0" dirty="0" smtClean="0">
                  <a:latin typeface="微软雅黑" pitchFamily="34" charset="-122"/>
                  <a:ea typeface="微软雅黑" pitchFamily="34" charset="-122"/>
                </a:rPr>
                <a:t>学生</a:t>
              </a:r>
              <a:r>
                <a:rPr lang="zh-CN" altLang="zh-CN" sz="1400" kern="0" dirty="0">
                  <a:solidFill>
                    <a:srgbClr val="000000"/>
                  </a:solidFill>
                  <a:latin typeface="微软雅黑" pitchFamily="34" charset="-122"/>
                  <a:ea typeface="微软雅黑" pitchFamily="34" charset="-122"/>
                </a:rPr>
                <a:t>开设创新创业</a:t>
              </a:r>
              <a:r>
                <a:rPr lang="zh-CN" altLang="en-US" sz="1400" kern="0" dirty="0">
                  <a:solidFill>
                    <a:srgbClr val="000000"/>
                  </a:solidFill>
                  <a:latin typeface="微软雅黑" pitchFamily="34" charset="-122"/>
                  <a:ea typeface="微软雅黑" pitchFamily="34" charset="-122"/>
                </a:rPr>
                <a:t>通识</a:t>
              </a:r>
              <a:r>
                <a:rPr lang="zh-CN" altLang="zh-CN" sz="1400" kern="0" dirty="0">
                  <a:solidFill>
                    <a:srgbClr val="000000"/>
                  </a:solidFill>
                  <a:latin typeface="微软雅黑" pitchFamily="34" charset="-122"/>
                  <a:ea typeface="微软雅黑" pitchFamily="34" charset="-122"/>
                </a:rPr>
                <a:t>教育必修</a:t>
              </a:r>
              <a:r>
                <a:rPr lang="zh-CN" altLang="en-US" sz="1400" kern="0" dirty="0">
                  <a:solidFill>
                    <a:srgbClr val="000000"/>
                  </a:solidFill>
                  <a:latin typeface="微软雅黑" pitchFamily="34" charset="-122"/>
                  <a:ea typeface="微软雅黑" pitchFamily="34" charset="-122"/>
                </a:rPr>
                <a:t>课程，</a:t>
              </a:r>
              <a:r>
                <a:rPr lang="zh-CN" altLang="en-US" sz="1400" kern="0" dirty="0">
                  <a:latin typeface="微软雅黑" pitchFamily="34" charset="-122"/>
                  <a:ea typeface="微软雅黑" pitchFamily="34" charset="-122"/>
                </a:rPr>
                <a:t>面向</a:t>
              </a:r>
              <a:r>
                <a:rPr lang="zh-CN" altLang="en-US" sz="1400" kern="0" dirty="0" smtClean="0">
                  <a:solidFill>
                    <a:srgbClr val="FF4C05"/>
                  </a:solidFill>
                  <a:latin typeface="微软雅黑" pitchFamily="34" charset="-122"/>
                  <a:ea typeface="微软雅黑" pitchFamily="34" charset="-122"/>
                </a:rPr>
                <a:t>各专业</a:t>
              </a:r>
              <a:r>
                <a:rPr lang="zh-CN" altLang="en-US" sz="1400" kern="0" dirty="0" smtClean="0">
                  <a:solidFill>
                    <a:srgbClr val="000000"/>
                  </a:solidFill>
                  <a:latin typeface="微软雅黑" pitchFamily="34" charset="-122"/>
                  <a:ea typeface="微软雅黑" pitchFamily="34" charset="-122"/>
                </a:rPr>
                <a:t>合作</a:t>
              </a:r>
              <a:r>
                <a:rPr lang="zh-CN" altLang="en-US" sz="1400" kern="0" dirty="0">
                  <a:solidFill>
                    <a:srgbClr val="000000"/>
                  </a:solidFill>
                  <a:latin typeface="微软雅黑" pitchFamily="34" charset="-122"/>
                  <a:ea typeface="微软雅黑" pitchFamily="34" charset="-122"/>
                </a:rPr>
                <a:t>开发专创基础选修课程。</a:t>
              </a:r>
            </a:p>
          </p:txBody>
        </p:sp>
        <p:sp>
          <p:nvSpPr>
            <p:cNvPr id="58" name="Rectangle 24">
              <a:extLst>
                <a:ext uri="{FF2B5EF4-FFF2-40B4-BE49-F238E27FC236}">
                  <a16:creationId xmlns="" xmlns:a16="http://schemas.microsoft.com/office/drawing/2014/main" id="{4C9609B3-F127-450B-A99C-DF0328405A6E}"/>
                </a:ext>
              </a:extLst>
            </p:cNvPr>
            <p:cNvSpPr>
              <a:spLocks noChangeArrowheads="1"/>
            </p:cNvSpPr>
            <p:nvPr/>
          </p:nvSpPr>
          <p:spPr bwMode="auto">
            <a:xfrm>
              <a:off x="4587953" y="4152571"/>
              <a:ext cx="2634035" cy="9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fontAlgn="base">
                <a:lnSpc>
                  <a:spcPct val="114000"/>
                </a:lnSpc>
                <a:spcBef>
                  <a:spcPct val="0"/>
                </a:spcBef>
                <a:spcAft>
                  <a:spcPct val="0"/>
                </a:spcAft>
                <a:defRPr/>
              </a:pPr>
              <a:r>
                <a:rPr lang="zh-CN" altLang="en-US" sz="1400" kern="0" dirty="0">
                  <a:solidFill>
                    <a:srgbClr val="000000"/>
                  </a:solidFill>
                  <a:latin typeface="微软雅黑" pitchFamily="34" charset="-122"/>
                  <a:ea typeface="微软雅黑" pitchFamily="34" charset="-122"/>
                </a:rPr>
                <a:t>    以特色专业试点，面向以不同专业学生进行筛选进入双创教育精英班学习。针对</a:t>
              </a:r>
              <a:r>
                <a:rPr lang="zh-CN" altLang="en-US" sz="1400" b="1" kern="0" dirty="0">
                  <a:solidFill>
                    <a:srgbClr val="FF4C05"/>
                  </a:solidFill>
                  <a:latin typeface="微软雅黑" pitchFamily="34" charset="-122"/>
                  <a:ea typeface="微软雅黑" pitchFamily="34" charset="-122"/>
                </a:rPr>
                <a:t>有创新创意想法、对创新与创业实践有浓厚兴趣和体验</a:t>
              </a:r>
              <a:r>
                <a:rPr lang="zh-CN" altLang="en-US" sz="1400" kern="0" dirty="0">
                  <a:solidFill>
                    <a:srgbClr val="000000"/>
                  </a:solidFill>
                  <a:latin typeface="微软雅黑" pitchFamily="34" charset="-122"/>
                  <a:ea typeface="微软雅黑" pitchFamily="34" charset="-122"/>
                </a:rPr>
                <a:t>的学生进行培养。</a:t>
              </a:r>
              <a:endParaRPr lang="zh-CN" altLang="zh-CN" sz="1400" kern="0" dirty="0">
                <a:solidFill>
                  <a:srgbClr val="000000"/>
                </a:solidFill>
                <a:latin typeface="微软雅黑" pitchFamily="34" charset="-122"/>
                <a:ea typeface="微软雅黑" pitchFamily="34" charset="-122"/>
              </a:endParaRPr>
            </a:p>
          </p:txBody>
        </p:sp>
        <p:sp>
          <p:nvSpPr>
            <p:cNvPr id="59" name="TextBox 45">
              <a:extLst>
                <a:ext uri="{FF2B5EF4-FFF2-40B4-BE49-F238E27FC236}">
                  <a16:creationId xmlns="" xmlns:a16="http://schemas.microsoft.com/office/drawing/2014/main" id="{67736C5B-7A3F-4992-955B-DA1484511055}"/>
                </a:ext>
              </a:extLst>
            </p:cNvPr>
            <p:cNvSpPr txBox="1"/>
            <p:nvPr/>
          </p:nvSpPr>
          <p:spPr>
            <a:xfrm>
              <a:off x="1825273" y="2296443"/>
              <a:ext cx="5885620" cy="264647"/>
            </a:xfrm>
            <a:prstGeom prst="rect">
              <a:avLst/>
            </a:prstGeom>
            <a:noFill/>
          </p:spPr>
          <p:txBody>
            <a:bodyPr wrap="square" rtlCol="0">
              <a:spAutoFit/>
            </a:bodyPr>
            <a:lstStyle/>
            <a:p>
              <a:r>
                <a:rPr lang="zh-CN" altLang="en-US" b="1" dirty="0" smtClean="0">
                  <a:solidFill>
                    <a:prstClr val="black">
                      <a:lumMod val="75000"/>
                      <a:lumOff val="25000"/>
                    </a:prstClr>
                  </a:solidFill>
                  <a:latin typeface="微软雅黑" pitchFamily="34" charset="-122"/>
                  <a:ea typeface="微软雅黑" pitchFamily="34" charset="-122"/>
                </a:rPr>
                <a:t>非</a:t>
              </a:r>
              <a:r>
                <a:rPr lang="zh-CN" altLang="en-US" b="1" dirty="0">
                  <a:solidFill>
                    <a:prstClr val="black">
                      <a:lumMod val="75000"/>
                      <a:lumOff val="25000"/>
                    </a:prstClr>
                  </a:solidFill>
                  <a:latin typeface="微软雅黑" pitchFamily="34" charset="-122"/>
                  <a:ea typeface="微软雅黑" pitchFamily="34" charset="-122"/>
                </a:rPr>
                <a:t>学历培养</a:t>
              </a:r>
              <a:r>
                <a:rPr lang="en-US" altLang="zh-CN" b="1" dirty="0">
                  <a:solidFill>
                    <a:prstClr val="black">
                      <a:lumMod val="75000"/>
                      <a:lumOff val="25000"/>
                    </a:prstClr>
                  </a:solidFill>
                  <a:latin typeface="微软雅黑" pitchFamily="34" charset="-122"/>
                  <a:ea typeface="微软雅黑" pitchFamily="34" charset="-122"/>
                </a:rPr>
                <a:t>——</a:t>
              </a:r>
              <a:r>
                <a:rPr lang="zh-CN" altLang="en-US" b="1" dirty="0">
                  <a:solidFill>
                    <a:prstClr val="black">
                      <a:lumMod val="75000"/>
                      <a:lumOff val="25000"/>
                    </a:prstClr>
                  </a:solidFill>
                  <a:latin typeface="微软雅黑" pitchFamily="34" charset="-122"/>
                  <a:ea typeface="微软雅黑" pitchFamily="34" charset="-122"/>
                </a:rPr>
                <a:t>“三段式</a:t>
              </a:r>
              <a:r>
                <a:rPr lang="en-US" altLang="zh-CN" b="1" dirty="0">
                  <a:solidFill>
                    <a:prstClr val="black">
                      <a:lumMod val="75000"/>
                      <a:lumOff val="25000"/>
                    </a:prstClr>
                  </a:solidFill>
                  <a:latin typeface="微软雅黑" pitchFamily="34" charset="-122"/>
                  <a:ea typeface="微软雅黑" pitchFamily="34" charset="-122"/>
                </a:rPr>
                <a:t>·</a:t>
              </a:r>
              <a:r>
                <a:rPr lang="zh-CN" altLang="en-US" b="1" dirty="0">
                  <a:solidFill>
                    <a:prstClr val="black">
                      <a:lumMod val="75000"/>
                      <a:lumOff val="25000"/>
                    </a:prstClr>
                  </a:solidFill>
                  <a:latin typeface="微软雅黑" pitchFamily="34" charset="-122"/>
                  <a:ea typeface="微软雅黑" pitchFamily="34" charset="-122"/>
                </a:rPr>
                <a:t>千百十”阶梯式培养</a:t>
              </a:r>
            </a:p>
          </p:txBody>
        </p:sp>
        <p:sp>
          <p:nvSpPr>
            <p:cNvPr id="60" name="Rectangle 24">
              <a:extLst>
                <a:ext uri="{FF2B5EF4-FFF2-40B4-BE49-F238E27FC236}">
                  <a16:creationId xmlns="" xmlns:a16="http://schemas.microsoft.com/office/drawing/2014/main" id="{37F12543-8C1D-4961-A1C9-0DC86FF56964}"/>
                </a:ext>
              </a:extLst>
            </p:cNvPr>
            <p:cNvSpPr>
              <a:spLocks noChangeArrowheads="1"/>
            </p:cNvSpPr>
            <p:nvPr/>
          </p:nvSpPr>
          <p:spPr bwMode="auto">
            <a:xfrm>
              <a:off x="7532458" y="4152571"/>
              <a:ext cx="2552061" cy="9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265113" fontAlgn="base">
                <a:lnSpc>
                  <a:spcPct val="114000"/>
                </a:lnSpc>
                <a:spcBef>
                  <a:spcPct val="0"/>
                </a:spcBef>
                <a:spcAft>
                  <a:spcPct val="0"/>
                </a:spcAft>
                <a:defRPr/>
              </a:pPr>
              <a:r>
                <a:rPr lang="zh-CN" altLang="en-US" sz="1400" kern="0" dirty="0">
                  <a:solidFill>
                    <a:srgbClr val="000000"/>
                  </a:solidFill>
                  <a:latin typeface="微软雅黑" pitchFamily="34" charset="-122"/>
                  <a:ea typeface="微软雅黑" pitchFamily="34" charset="-122"/>
                </a:rPr>
                <a:t>针对</a:t>
              </a:r>
              <a:r>
                <a:rPr lang="zh-CN" altLang="en-US" sz="1400" b="1" kern="0" dirty="0">
                  <a:solidFill>
                    <a:srgbClr val="FF4C05"/>
                  </a:solidFill>
                  <a:latin typeface="微软雅黑" pitchFamily="34" charset="-122"/>
                  <a:ea typeface="微软雅黑" pitchFamily="34" charset="-122"/>
                </a:rPr>
                <a:t>有创业项目</a:t>
              </a:r>
              <a:r>
                <a:rPr lang="zh-CN" altLang="en-US" sz="1400" kern="0" dirty="0">
                  <a:solidFill>
                    <a:srgbClr val="000000"/>
                  </a:solidFill>
                  <a:latin typeface="微软雅黑" pitchFamily="34" charset="-122"/>
                  <a:ea typeface="微软雅黑" pitchFamily="34" charset="-122"/>
                </a:rPr>
                <a:t>的学生择优进行筛选进入卓越班进行更深层次的</a:t>
              </a:r>
              <a:r>
                <a:rPr lang="zh-CN" altLang="en-US" sz="1400" b="1" kern="0" dirty="0">
                  <a:solidFill>
                    <a:srgbClr val="FF4C05"/>
                  </a:solidFill>
                  <a:latin typeface="微软雅黑" pitchFamily="34" charset="-122"/>
                  <a:ea typeface="微软雅黑" pitchFamily="34" charset="-122"/>
                </a:rPr>
                <a:t>战略管理、投融资、企业运营</a:t>
              </a:r>
              <a:r>
                <a:rPr lang="zh-CN" altLang="en-US" sz="1400" kern="0" dirty="0">
                  <a:solidFill>
                    <a:srgbClr val="000000"/>
                  </a:solidFill>
                  <a:latin typeface="微软雅黑" pitchFamily="34" charset="-122"/>
                  <a:ea typeface="微软雅黑" pitchFamily="34" charset="-122"/>
                </a:rPr>
                <a:t>等知识学习，助力初创团队实现创业成果的转换。</a:t>
              </a:r>
            </a:p>
          </p:txBody>
        </p:sp>
      </p:grpSp>
    </p:spTree>
    <p:extLst>
      <p:ext uri="{BB962C8B-B14F-4D97-AF65-F5344CB8AC3E}">
        <p14:creationId xmlns:p14="http://schemas.microsoft.com/office/powerpoint/2010/main" val="312127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33</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8925" y="835384"/>
            <a:ext cx="285852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2</a:t>
            </a:r>
            <a:r>
              <a:rPr lang="zh-CN" altLang="en-US" b="1" kern="0" dirty="0" smtClean="0">
                <a:solidFill>
                  <a:srgbClr val="C00000"/>
                </a:solidFill>
                <a:latin typeface="微软雅黑" panose="020B0503020204020204" pitchFamily="34" charset="-122"/>
                <a:ea typeface="微软雅黑" panose="020B0503020204020204" pitchFamily="34" charset="-122"/>
              </a:rPr>
              <a:t>、创新</a:t>
            </a:r>
            <a:r>
              <a:rPr lang="zh-CN" altLang="en-US" b="1" kern="0" dirty="0">
                <a:solidFill>
                  <a:srgbClr val="C00000"/>
                </a:solidFill>
                <a:latin typeface="微软雅黑" panose="020B0503020204020204" pitchFamily="34" charset="-122"/>
                <a:ea typeface="微软雅黑" panose="020B0503020204020204" pitchFamily="34" charset="-122"/>
              </a:rPr>
              <a:t>创业教育课程设置</a:t>
            </a:r>
          </a:p>
        </p:txBody>
      </p:sp>
      <p:sp>
        <p:nvSpPr>
          <p:cNvPr id="9" name="TextBox 31">
            <a:extLst>
              <a:ext uri="{FF2B5EF4-FFF2-40B4-BE49-F238E27FC236}">
                <a16:creationId xmlns="" xmlns:a16="http://schemas.microsoft.com/office/drawing/2014/main" id="{1B550BA1-B3E0-4893-A4B2-5D9EB976AAD8}"/>
              </a:ext>
            </a:extLst>
          </p:cNvPr>
          <p:cNvSpPr txBox="1"/>
          <p:nvPr/>
        </p:nvSpPr>
        <p:spPr>
          <a:xfrm>
            <a:off x="763793" y="1413806"/>
            <a:ext cx="10617797" cy="1338828"/>
          </a:xfrm>
          <a:prstGeom prst="rect">
            <a:avLst/>
          </a:prstGeom>
          <a:noFill/>
          <a:ln>
            <a:noFill/>
          </a:ln>
        </p:spPr>
        <p:txBody>
          <a:bodyPr wrap="square" rtlCol="0">
            <a:spAutoFit/>
          </a:bodyPr>
          <a:lstStyle/>
          <a:p>
            <a:pPr indent="265113">
              <a:lnSpc>
                <a:spcPct val="150000"/>
              </a:lnSpc>
            </a:pPr>
            <a:r>
              <a:rPr lang="zh-CN" altLang="en-US" kern="0" dirty="0" smtClean="0">
                <a:solidFill>
                  <a:prstClr val="black"/>
                </a:solidFill>
                <a:latin typeface="微软雅黑" panose="020B0503020204020204" pitchFamily="34" charset="-122"/>
                <a:ea typeface="微软雅黑" panose="020B0503020204020204" pitchFamily="34" charset="-122"/>
              </a:rPr>
              <a:t>   围绕</a:t>
            </a:r>
            <a:r>
              <a:rPr lang="zh-CN" altLang="en-US" kern="0" dirty="0">
                <a:solidFill>
                  <a:prstClr val="black"/>
                </a:solidFill>
                <a:latin typeface="微软雅黑" panose="020B0503020204020204" pitchFamily="34" charset="-122"/>
                <a:ea typeface="微软雅黑" panose="020B0503020204020204" pitchFamily="34" charset="-122"/>
              </a:rPr>
              <a:t>创新创意创业</a:t>
            </a:r>
            <a:r>
              <a:rPr lang="en-US" altLang="zh-CN" kern="0" dirty="0">
                <a:solidFill>
                  <a:prstClr val="black"/>
                </a:solidFill>
                <a:latin typeface="微软雅黑" panose="020B0503020204020204" pitchFamily="34" charset="-122"/>
                <a:ea typeface="微软雅黑" panose="020B0503020204020204" pitchFamily="34" charset="-122"/>
              </a:rPr>
              <a:t>+</a:t>
            </a:r>
            <a:r>
              <a:rPr lang="zh-CN" altLang="en-US" kern="0" dirty="0">
                <a:solidFill>
                  <a:prstClr val="black"/>
                </a:solidFill>
                <a:latin typeface="微软雅黑" panose="020B0503020204020204" pitchFamily="34" charset="-122"/>
                <a:ea typeface="微软雅黑" panose="020B0503020204020204" pitchFamily="34" charset="-122"/>
              </a:rPr>
              <a:t>专业教育的人才培养定位，在专业知识技能培养的基础上</a:t>
            </a:r>
            <a:r>
              <a:rPr lang="zh-CN" altLang="en-US" b="1" kern="0" dirty="0">
                <a:solidFill>
                  <a:srgbClr val="C00000"/>
                </a:solidFill>
                <a:latin typeface="微软雅黑" panose="020B0503020204020204" pitchFamily="34" charset="-122"/>
                <a:ea typeface="微软雅黑" panose="020B0503020204020204" pitchFamily="34" charset="-122"/>
              </a:rPr>
              <a:t>提出以创新创意创业能力的培养为引领，激活原有专业能力基础之上的关键能力</a:t>
            </a:r>
            <a:r>
              <a:rPr lang="zh-CN" altLang="en-US" kern="0" dirty="0">
                <a:solidFill>
                  <a:prstClr val="black"/>
                </a:solidFill>
                <a:latin typeface="微软雅黑" panose="020B0503020204020204" pitchFamily="34" charset="-122"/>
                <a:ea typeface="微软雅黑" panose="020B0503020204020204" pitchFamily="34" charset="-122"/>
              </a:rPr>
              <a:t>，以创新创业能力类型为维度，进行能力要素分解，依据能力与课程的匹配，设计双创课程体系，并规划完整的课程设置与教学安排。</a:t>
            </a:r>
          </a:p>
        </p:txBody>
      </p:sp>
      <p:grpSp>
        <p:nvGrpSpPr>
          <p:cNvPr id="10" name="组合 9"/>
          <p:cNvGrpSpPr/>
          <p:nvPr/>
        </p:nvGrpSpPr>
        <p:grpSpPr>
          <a:xfrm>
            <a:off x="1529952" y="2849454"/>
            <a:ext cx="9085478" cy="3658924"/>
            <a:chOff x="1446467" y="2778869"/>
            <a:chExt cx="8803266" cy="3354249"/>
          </a:xfrm>
        </p:grpSpPr>
        <p:grpSp>
          <p:nvGrpSpPr>
            <p:cNvPr id="11" name="组合 10"/>
            <p:cNvGrpSpPr/>
            <p:nvPr/>
          </p:nvGrpSpPr>
          <p:grpSpPr>
            <a:xfrm>
              <a:off x="1448868" y="5647057"/>
              <a:ext cx="8800865" cy="486061"/>
              <a:chOff x="592047" y="5007446"/>
              <a:chExt cx="8133727" cy="514350"/>
            </a:xfrm>
          </p:grpSpPr>
          <p:sp>
            <p:nvSpPr>
              <p:cNvPr id="14" name="AutoShape 28"/>
              <p:cNvSpPr>
                <a:spLocks noChangeArrowheads="1"/>
              </p:cNvSpPr>
              <p:nvPr/>
            </p:nvSpPr>
            <p:spPr bwMode="auto">
              <a:xfrm>
                <a:off x="592047" y="5007446"/>
                <a:ext cx="8133727" cy="514350"/>
              </a:xfrm>
              <a:prstGeom prst="rightArrow">
                <a:avLst>
                  <a:gd name="adj1" fmla="val 50473"/>
                  <a:gd name="adj2" fmla="val 66928"/>
                </a:avLst>
              </a:prstGeom>
              <a:gradFill rotWithShape="1">
                <a:gsLst>
                  <a:gs pos="0">
                    <a:schemeClr val="accent5">
                      <a:lumMod val="40000"/>
                      <a:lumOff val="60000"/>
                    </a:schemeClr>
                  </a:gs>
                  <a:gs pos="100000">
                    <a:srgbClr val="CCECFF"/>
                  </a:gs>
                </a:gsLst>
                <a:lin ang="0" scaled="1"/>
              </a:gradFill>
              <a:ln w="9525">
                <a:noFill/>
                <a:miter lim="800000"/>
                <a:headEnd/>
                <a:tailEnd/>
              </a:ln>
            </p:spPr>
            <p:txBody>
              <a:bodyPr vert="eaVert" wrap="none" lIns="68586" tIns="34294" rIns="68586" bIns="34294" anchor="ctr"/>
              <a:lstStyle/>
              <a:p>
                <a:pPr>
                  <a:defRPr/>
                </a:pPr>
                <a:endParaRPr lang="en-US" dirty="0">
                  <a:solidFill>
                    <a:prstClr val="black"/>
                  </a:solidFill>
                  <a:cs typeface="Segoe UI" pitchFamily="34" charset="0"/>
                </a:endParaRPr>
              </a:p>
            </p:txBody>
          </p:sp>
          <p:sp>
            <p:nvSpPr>
              <p:cNvPr id="15" name="TextBox 57"/>
              <p:cNvSpPr txBox="1"/>
              <p:nvPr/>
            </p:nvSpPr>
            <p:spPr>
              <a:xfrm>
                <a:off x="4876476" y="5118060"/>
                <a:ext cx="2808312" cy="293120"/>
              </a:xfrm>
              <a:prstGeom prst="rect">
                <a:avLst/>
              </a:prstGeom>
              <a:noFill/>
            </p:spPr>
            <p:txBody>
              <a:bodyPr wrap="square" rtlCol="0">
                <a:spAutoFit/>
              </a:bodyPr>
              <a:lstStyle/>
              <a:p>
                <a:pPr algn="ctr"/>
                <a:r>
                  <a:rPr lang="zh-CN" altLang="en-US" sz="1200" b="1" dirty="0" smtClean="0">
                    <a:solidFill>
                      <a:prstClr val="black">
                        <a:lumMod val="95000"/>
                        <a:lumOff val="5000"/>
                      </a:prstClr>
                    </a:solidFill>
                    <a:latin typeface="微软雅黑" panose="020B0503020204020204" pitchFamily="34" charset="-122"/>
                    <a:ea typeface="微软雅黑" panose="020B0503020204020204" pitchFamily="34" charset="-122"/>
                  </a:rPr>
                  <a:t>创新</a:t>
                </a:r>
                <a:r>
                  <a:rPr lang="zh-CN" altLang="en-US" sz="1200" b="1" dirty="0">
                    <a:solidFill>
                      <a:prstClr val="black">
                        <a:lumMod val="95000"/>
                        <a:lumOff val="5000"/>
                      </a:prstClr>
                    </a:solidFill>
                    <a:latin typeface="微软雅黑" panose="020B0503020204020204" pitchFamily="34" charset="-122"/>
                    <a:ea typeface="微软雅黑" panose="020B0503020204020204" pitchFamily="34" charset="-122"/>
                  </a:rPr>
                  <a:t>创业课程体系</a:t>
                </a:r>
              </a:p>
            </p:txBody>
          </p:sp>
          <p:sp>
            <p:nvSpPr>
              <p:cNvPr id="16" name="TextBox 58"/>
              <p:cNvSpPr txBox="1"/>
              <p:nvPr/>
            </p:nvSpPr>
            <p:spPr>
              <a:xfrm>
                <a:off x="952985" y="5118060"/>
                <a:ext cx="2337272" cy="293120"/>
              </a:xfrm>
              <a:prstGeom prst="rect">
                <a:avLst/>
              </a:prstGeom>
              <a:noFill/>
            </p:spPr>
            <p:txBody>
              <a:bodyPr wrap="square" rtlCol="0">
                <a:spAutoFit/>
              </a:bodyPr>
              <a:lstStyle/>
              <a:p>
                <a:pPr algn="ctr"/>
                <a:r>
                  <a:rPr lang="zh-CN" altLang="en-US" sz="1200" b="1" dirty="0">
                    <a:solidFill>
                      <a:prstClr val="black">
                        <a:lumMod val="95000"/>
                        <a:lumOff val="5000"/>
                      </a:prstClr>
                    </a:solidFill>
                    <a:latin typeface="微软雅黑" panose="020B0503020204020204" pitchFamily="34" charset="-122"/>
                    <a:ea typeface="微软雅黑" panose="020B0503020204020204" pitchFamily="34" charset="-122"/>
                  </a:rPr>
                  <a:t>人才培养能力要素</a:t>
                </a:r>
              </a:p>
            </p:txBody>
          </p:sp>
        </p:gr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467" y="2778870"/>
              <a:ext cx="3314867" cy="285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8343" y="2778869"/>
              <a:ext cx="5291390" cy="285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09471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6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8924" y="813869"/>
            <a:ext cx="335337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3</a:t>
            </a:r>
            <a:r>
              <a:rPr lang="zh-CN" altLang="en-US" b="1" kern="0" dirty="0">
                <a:solidFill>
                  <a:srgbClr val="C00000"/>
                </a:solidFill>
                <a:latin typeface="微软雅黑" panose="020B0503020204020204" pitchFamily="34" charset="-122"/>
                <a:ea typeface="微软雅黑" panose="020B0503020204020204" pitchFamily="34" charset="-122"/>
              </a:rPr>
              <a:t>、创新创业教育实训基地建设</a:t>
            </a:r>
          </a:p>
        </p:txBody>
      </p:sp>
      <p:grpSp>
        <p:nvGrpSpPr>
          <p:cNvPr id="9" name="组合 8"/>
          <p:cNvGrpSpPr/>
          <p:nvPr/>
        </p:nvGrpSpPr>
        <p:grpSpPr>
          <a:xfrm>
            <a:off x="847222" y="978486"/>
            <a:ext cx="11230450" cy="5698949"/>
            <a:chOff x="847222" y="1033787"/>
            <a:chExt cx="11344779" cy="5700798"/>
          </a:xfrm>
        </p:grpSpPr>
        <p:grpSp>
          <p:nvGrpSpPr>
            <p:cNvPr id="10" name="组合 9"/>
            <p:cNvGrpSpPr/>
            <p:nvPr/>
          </p:nvGrpSpPr>
          <p:grpSpPr>
            <a:xfrm>
              <a:off x="952503" y="3111606"/>
              <a:ext cx="10038660" cy="3622979"/>
              <a:chOff x="539552" y="2301761"/>
              <a:chExt cx="7483344" cy="3215006"/>
            </a:xfrm>
          </p:grpSpPr>
          <p:grpSp>
            <p:nvGrpSpPr>
              <p:cNvPr id="13" name="Group 18"/>
              <p:cNvGrpSpPr/>
              <p:nvPr/>
            </p:nvGrpSpPr>
            <p:grpSpPr>
              <a:xfrm>
                <a:off x="6426758" y="2380876"/>
                <a:ext cx="1420864" cy="1960916"/>
                <a:chOff x="9682212" y="2032000"/>
                <a:chExt cx="2336780" cy="3225800"/>
              </a:xfrm>
            </p:grpSpPr>
            <p:sp>
              <p:nvSpPr>
                <p:cNvPr id="39" name="Rectangle 9"/>
                <p:cNvSpPr/>
                <p:nvPr/>
              </p:nvSpPr>
              <p:spPr bwMode="auto">
                <a:xfrm>
                  <a:off x="9764059"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创业孵化</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服务中心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0" name="Picture 2" descr="C:\Users\chrisw\Desktop\Cloud Services 3.png"/>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0665222" y="2556084"/>
                  <a:ext cx="1118343" cy="77131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9682212" y="2413004"/>
                  <a:ext cx="1366547" cy="1099393"/>
                </a:xfrm>
                <a:prstGeom prst="rect">
                  <a:avLst/>
                </a:prstGeom>
                <a:noFill/>
              </p:spPr>
            </p:pic>
          </p:grpSp>
          <p:grpSp>
            <p:nvGrpSpPr>
              <p:cNvPr id="14" name="Group 4"/>
              <p:cNvGrpSpPr/>
              <p:nvPr/>
            </p:nvGrpSpPr>
            <p:grpSpPr>
              <a:xfrm>
                <a:off x="5028485" y="2380876"/>
                <a:ext cx="1371097" cy="1960916"/>
                <a:chOff x="4983603" y="2032000"/>
                <a:chExt cx="2254933" cy="3225800"/>
              </a:xfrm>
            </p:grpSpPr>
            <p:sp>
              <p:nvSpPr>
                <p:cNvPr id="36" name="Rectangle 7"/>
                <p:cNvSpPr/>
                <p:nvPr/>
              </p:nvSpPr>
              <p:spPr bwMode="auto">
                <a:xfrm>
                  <a:off x="4983603"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创新创业综合实</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7" name="Picture 11" descr="\\MAGNUM\Projects\Microsoft\Cloud Power FY12\Design\ICONS_PNG\Application.png"/>
                <p:cNvPicPr>
                  <a:picLocks noChangeAspect="1" noChangeArrowheads="1"/>
                </p:cNvPicPr>
                <p:nvPr/>
              </p:nvPicPr>
              <p:blipFill rotWithShape="1">
                <a:blip r:embed="rId5" cstate="email">
                  <a:biLevel thresh="25000"/>
                  <a:extLst>
                    <a:ext uri="{28A0092B-C50C-407E-A947-70E740481C1C}">
                      <a14:useLocalDpi xmlns:a14="http://schemas.microsoft.com/office/drawing/2010/main"/>
                    </a:ext>
                  </a:extLst>
                </a:blip>
                <a:srcRect/>
                <a:stretch/>
              </p:blipFill>
              <p:spPr bwMode="auto">
                <a:xfrm>
                  <a:off x="5281826" y="2732985"/>
                  <a:ext cx="1233608" cy="1006735"/>
                </a:xfrm>
                <a:prstGeom prst="rect">
                  <a:avLst/>
                </a:prstGeom>
                <a:noFill/>
                <a:ln>
                  <a:noFill/>
                </a:ln>
              </p:spPr>
            </p:pic>
            <p:pic>
              <p:nvPicPr>
                <p:cNvPr id="38" name="Picture 6" descr="\\MAGNUM\Projects\Microsoft\Cloud Power FY12\Design\Icons\PNGs\Web Service.png"/>
                <p:cNvPicPr>
                  <a:picLocks noChangeAspect="1" noChangeArrowheads="1"/>
                </p:cNvPicPr>
                <p:nvPr/>
              </p:nvPicPr>
              <p:blipFill>
                <a:blip r:embed="rId6" cstate="email">
                  <a:lum bright="100000"/>
                  <a:extLst>
                    <a:ext uri="{28A0092B-C50C-407E-A947-70E740481C1C}">
                      <a14:useLocalDpi xmlns:a14="http://schemas.microsoft.com/office/drawing/2010/main"/>
                    </a:ext>
                  </a:extLst>
                </a:blip>
                <a:srcRect/>
                <a:stretch>
                  <a:fillRect/>
                </a:stretch>
              </p:blipFill>
              <p:spPr bwMode="auto">
                <a:xfrm>
                  <a:off x="5898628" y="2115567"/>
                  <a:ext cx="1211520" cy="1211836"/>
                </a:xfrm>
                <a:prstGeom prst="rect">
                  <a:avLst/>
                </a:prstGeom>
                <a:noFill/>
              </p:spPr>
            </p:pic>
          </p:grpSp>
          <p:grpSp>
            <p:nvGrpSpPr>
              <p:cNvPr id="15" name="Group 3"/>
              <p:cNvGrpSpPr/>
              <p:nvPr/>
            </p:nvGrpSpPr>
            <p:grpSpPr>
              <a:xfrm>
                <a:off x="2116437" y="2380876"/>
                <a:ext cx="1371097" cy="1960916"/>
                <a:chOff x="2593375" y="2032000"/>
                <a:chExt cx="2254933" cy="3225800"/>
              </a:xfrm>
            </p:grpSpPr>
            <p:sp>
              <p:nvSpPr>
                <p:cNvPr id="34" name="Rectangle 6"/>
                <p:cNvSpPr/>
                <p:nvPr/>
              </p:nvSpPr>
              <p:spPr bwMode="auto">
                <a:xfrm>
                  <a:off x="2593375"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创新思维</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训练室</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5" name="Picture 9" descr="\\MAGNUM\Projects\Microsoft\Cloud Power FY12\Design\Icons\PNGs\Optimized.png"/>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2806596" y="2375527"/>
                  <a:ext cx="1662643" cy="1663076"/>
                </a:xfrm>
                <a:prstGeom prst="rect">
                  <a:avLst/>
                </a:prstGeom>
                <a:noFill/>
              </p:spPr>
            </p:pic>
          </p:grpSp>
          <p:grpSp>
            <p:nvGrpSpPr>
              <p:cNvPr id="16" name="Group 12"/>
              <p:cNvGrpSpPr/>
              <p:nvPr/>
            </p:nvGrpSpPr>
            <p:grpSpPr>
              <a:xfrm>
                <a:off x="3569799" y="2373769"/>
                <a:ext cx="1371097" cy="1960916"/>
                <a:chOff x="7373830" y="2032000"/>
                <a:chExt cx="2254933" cy="3225800"/>
              </a:xfrm>
            </p:grpSpPr>
            <p:sp>
              <p:nvSpPr>
                <p:cNvPr id="31" name="Rectangle 8"/>
                <p:cNvSpPr/>
                <p:nvPr/>
              </p:nvSpPr>
              <p:spPr bwMode="auto">
                <a:xfrm>
                  <a:off x="7373830"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25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创客中心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3" name="Picture 30" descr="service-based.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37833" y="2412999"/>
                  <a:ext cx="1405359" cy="1457276"/>
                </a:xfrm>
                <a:prstGeom prst="rect">
                  <a:avLst/>
                </a:prstGeom>
                <a:noFill/>
                <a:ln>
                  <a:noFill/>
                </a:ln>
              </p:spPr>
            </p:pic>
          </p:grpSp>
          <p:grpSp>
            <p:nvGrpSpPr>
              <p:cNvPr id="17" name="Group 2"/>
              <p:cNvGrpSpPr/>
              <p:nvPr/>
            </p:nvGrpSpPr>
            <p:grpSpPr>
              <a:xfrm>
                <a:off x="663074" y="2380876"/>
                <a:ext cx="1371097" cy="1960916"/>
                <a:chOff x="203147" y="2032000"/>
                <a:chExt cx="2254933" cy="3225800"/>
              </a:xfrm>
            </p:grpSpPr>
            <p:sp>
              <p:nvSpPr>
                <p:cNvPr id="24" name="Rectangle 5"/>
                <p:cNvSpPr/>
                <p:nvPr/>
              </p:nvSpPr>
              <p:spPr bwMode="auto">
                <a:xfrm>
                  <a:off x="203147" y="2032000"/>
                  <a:ext cx="2254933" cy="322580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多功能创新</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体验中心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25" name="Picture 3" descr="C:\Users\mitchellg\Desktop\Simple_Licensing.png"/>
                <p:cNvPicPr>
                  <a:picLocks noChangeAspect="1" noChangeArrowheads="1"/>
                </p:cNvPicPr>
                <p:nvPr/>
              </p:nvPicPr>
              <p:blipFill>
                <a:blip r:embed="rId9" cstate="email">
                  <a:lum bright="100000"/>
                  <a:extLst>
                    <a:ext uri="{28A0092B-C50C-407E-A947-70E740481C1C}">
                      <a14:useLocalDpi xmlns:a14="http://schemas.microsoft.com/office/drawing/2010/main"/>
                    </a:ext>
                  </a:extLst>
                </a:blip>
                <a:srcRect/>
                <a:stretch>
                  <a:fillRect/>
                </a:stretch>
              </p:blipFill>
              <p:spPr bwMode="auto">
                <a:xfrm>
                  <a:off x="1181418" y="2921003"/>
                  <a:ext cx="1053202" cy="1053476"/>
                </a:xfrm>
                <a:prstGeom prst="rect">
                  <a:avLst/>
                </a:prstGeom>
                <a:noFill/>
              </p:spPr>
            </p:pic>
            <p:pic>
              <p:nvPicPr>
                <p:cNvPr id="29"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304724" y="2413004"/>
                  <a:ext cx="1366547" cy="1099393"/>
                </a:xfrm>
                <a:prstGeom prst="rect">
                  <a:avLst/>
                </a:prstGeom>
                <a:noFill/>
              </p:spPr>
            </p:pic>
          </p:grpSp>
          <p:sp>
            <p:nvSpPr>
              <p:cNvPr id="18" name="Right Arrow 22"/>
              <p:cNvSpPr/>
              <p:nvPr/>
            </p:nvSpPr>
            <p:spPr bwMode="auto">
              <a:xfrm>
                <a:off x="539552" y="2301761"/>
                <a:ext cx="7308070" cy="1784313"/>
              </a:xfrm>
              <a:prstGeom prst="rightArrow">
                <a:avLst>
                  <a:gd name="adj1" fmla="val 50000"/>
                  <a:gd name="adj2" fmla="val 63755"/>
                </a:avLst>
              </a:prstGeom>
              <a:solidFill>
                <a:schemeClr val="accent1">
                  <a:lumMod val="20000"/>
                  <a:lumOff val="8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4" tIns="45702" rIns="45702" bIns="91404" numCol="1" spcCol="0" rtlCol="0" fromWordArt="0" anchor="b" anchorCtr="0" forceAA="0" compatLnSpc="1">
                <a:prstTxWarp prst="textNoShape">
                  <a:avLst/>
                </a:prstTxWarp>
                <a:noAutofit/>
              </a:bodyPr>
              <a:lstStyle/>
              <a:p>
                <a:pPr algn="ctr" defTabSz="1171528" fontAlgn="base">
                  <a:spcBef>
                    <a:spcPct val="0"/>
                  </a:spcBef>
                  <a:spcAft>
                    <a:spcPct val="0"/>
                  </a:spcAft>
                </a:pPr>
                <a:endParaRPr lang="en-US" sz="2100" b="1" spc="-64"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19" name="矩形 18"/>
              <p:cNvSpPr/>
              <p:nvPr/>
            </p:nvSpPr>
            <p:spPr>
              <a:xfrm>
                <a:off x="606073" y="4369668"/>
                <a:ext cx="1362111" cy="934066"/>
              </a:xfrm>
              <a:prstGeom prst="rect">
                <a:avLst/>
              </a:prstGeom>
            </p:spPr>
            <p:txBody>
              <a:bodyPr wrap="square">
                <a:spAutoFit/>
              </a:bodyPr>
              <a:lstStyle/>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公共服务</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综合体验</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创意作品展示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创业素质测评</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0" name="矩形 19"/>
              <p:cNvSpPr/>
              <p:nvPr/>
            </p:nvSpPr>
            <p:spPr>
              <a:xfrm>
                <a:off x="2034171" y="4369668"/>
                <a:ext cx="1716961" cy="934066"/>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创新启蒙</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创新认知与评估</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创新技法训练</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创意录播厅</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1" name="矩形 20"/>
              <p:cNvSpPr/>
              <p:nvPr/>
            </p:nvSpPr>
            <p:spPr>
              <a:xfrm>
                <a:off x="3414384" y="4369668"/>
                <a:ext cx="1656184" cy="934066"/>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创客交流分享区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产品创新设计区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商业模式验证实验室</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梦工厂社区线上平台</a:t>
                </a:r>
              </a:p>
            </p:txBody>
          </p:sp>
          <p:sp>
            <p:nvSpPr>
              <p:cNvPr id="22" name="矩形 21"/>
              <p:cNvSpPr/>
              <p:nvPr/>
            </p:nvSpPr>
            <p:spPr>
              <a:xfrm>
                <a:off x="4980600" y="4369668"/>
                <a:ext cx="1506005" cy="721033"/>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创业全流程实训</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外围机构柜台</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创业实战模拟对抗</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3" name="矩形 22"/>
              <p:cNvSpPr/>
              <p:nvPr/>
            </p:nvSpPr>
            <p:spPr>
              <a:xfrm>
                <a:off x="6486606" y="4369668"/>
                <a:ext cx="1536290" cy="1147099"/>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创业导师指导室</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孵化办公区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项目路演区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投融资洽谈区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行政办公区</a:t>
                </a:r>
              </a:p>
            </p:txBody>
          </p:sp>
        </p:grpSp>
        <p:pic>
          <p:nvPicPr>
            <p:cNvPr id="11"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2968" y="1033787"/>
              <a:ext cx="5389033" cy="215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图示 11"/>
            <p:cNvGraphicFramePr/>
            <p:nvPr>
              <p:extLst>
                <p:ext uri="{D42A27DB-BD31-4B8C-83A1-F6EECF244321}">
                  <p14:modId xmlns:p14="http://schemas.microsoft.com/office/powerpoint/2010/main" val="474397259"/>
                </p:ext>
              </p:extLst>
            </p:nvPr>
          </p:nvGraphicFramePr>
          <p:xfrm>
            <a:off x="847222" y="1559002"/>
            <a:ext cx="5969949" cy="12956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2312939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35</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015286" y="1531871"/>
            <a:ext cx="3172666" cy="1246495"/>
          </a:xfrm>
          <a:prstGeom prst="rect">
            <a:avLst/>
          </a:prstGeom>
        </p:spPr>
        <p:txBody>
          <a:bodyPr wrap="square">
            <a:spAutoFit/>
          </a:bodyPr>
          <a:lstStyle/>
          <a:p>
            <a:pPr>
              <a:lnSpc>
                <a:spcPct val="150000"/>
              </a:lnSpc>
            </a:pPr>
            <a:r>
              <a:rPr lang="en-US" altLang="zh-CN" sz="1000" b="1" dirty="0" smtClean="0">
                <a:latin typeface="微软雅黑" pitchFamily="34" charset="-122"/>
                <a:ea typeface="微软雅黑" pitchFamily="34" charset="-122"/>
              </a:rPr>
              <a:t>       </a:t>
            </a:r>
            <a:r>
              <a:rPr lang="zh-CN" altLang="zh-CN" sz="1000" b="1" dirty="0" smtClean="0">
                <a:latin typeface="微软雅黑" pitchFamily="34" charset="-122"/>
                <a:ea typeface="微软雅黑" pitchFamily="34" charset="-122"/>
              </a:rPr>
              <a:t>国</a:t>
            </a:r>
            <a:r>
              <a:rPr lang="zh-CN" altLang="zh-CN" sz="1000" b="1" dirty="0">
                <a:latin typeface="微软雅黑" pitchFamily="34" charset="-122"/>
                <a:ea typeface="微软雅黑" pitchFamily="34" charset="-122"/>
              </a:rPr>
              <a:t>泰安公司利用自身的全国教育界及业界的专家资源，以丰富强大的渠道、资源和技术服务等为基础，借助自身</a:t>
            </a:r>
            <a:r>
              <a:rPr lang="zh-CN" altLang="zh-CN" sz="1000" b="1" dirty="0" smtClean="0">
                <a:latin typeface="微软雅黑" pitchFamily="34" charset="-122"/>
                <a:ea typeface="微软雅黑" pitchFamily="34" charset="-122"/>
              </a:rPr>
              <a:t>的专家</a:t>
            </a:r>
            <a:r>
              <a:rPr lang="zh-CN" altLang="zh-CN" sz="1000" b="1" dirty="0">
                <a:latin typeface="微软雅黑" pitchFamily="34" charset="-122"/>
                <a:ea typeface="微软雅黑" pitchFamily="34" charset="-122"/>
              </a:rPr>
              <a:t>储备和实训设施，为职业院校</a:t>
            </a:r>
            <a:r>
              <a:rPr lang="zh-CN" altLang="zh-CN" sz="1000" b="1" dirty="0" smtClean="0">
                <a:latin typeface="微软雅黑" pitchFamily="34" charset="-122"/>
                <a:ea typeface="微软雅黑" pitchFamily="34" charset="-122"/>
              </a:rPr>
              <a:t>提供</a:t>
            </a:r>
            <a:r>
              <a:rPr lang="zh-CN" altLang="en-US" sz="1000" b="1" dirty="0" smtClean="0">
                <a:latin typeface="微软雅黑" pitchFamily="34" charset="-122"/>
                <a:ea typeface="微软雅黑" pitchFamily="34" charset="-122"/>
              </a:rPr>
              <a:t>电子技术应用电工</a:t>
            </a:r>
            <a:r>
              <a:rPr lang="zh-CN" altLang="en-US" sz="1000" b="1" dirty="0" smtClean="0">
                <a:latin typeface="微软雅黑" pitchFamily="34" charset="-122"/>
                <a:ea typeface="微软雅黑" pitchFamily="34" charset="-122"/>
              </a:rPr>
              <a:t>类</a:t>
            </a:r>
            <a:r>
              <a:rPr lang="zh-CN" altLang="zh-CN" sz="1000" b="1" dirty="0" smtClean="0">
                <a:latin typeface="微软雅黑" pitchFamily="34" charset="-122"/>
                <a:ea typeface="微软雅黑" pitchFamily="34" charset="-122"/>
              </a:rPr>
              <a:t>教育</a:t>
            </a:r>
            <a:r>
              <a:rPr lang="zh-CN" altLang="zh-CN" sz="1000" b="1" dirty="0">
                <a:latin typeface="微软雅黑" pitchFamily="34" charset="-122"/>
                <a:ea typeface="微软雅黑" pitchFamily="34" charset="-122"/>
              </a:rPr>
              <a:t>行业、企业专家，对学校的日常教学进行支援，共同培育学生。</a:t>
            </a:r>
            <a:endParaRPr lang="zh-CN" altLang="en-US" sz="1000" b="1" dirty="0">
              <a:latin typeface="微软雅黑" pitchFamily="34" charset="-122"/>
              <a:ea typeface="微软雅黑" pitchFamily="34" charset="-122"/>
            </a:endParaRPr>
          </a:p>
        </p:txBody>
      </p:sp>
      <p:pic>
        <p:nvPicPr>
          <p:cNvPr id="21" name="图片 20"/>
          <p:cNvPicPr/>
          <p:nvPr/>
        </p:nvPicPr>
        <p:blipFill>
          <a:blip r:embed="rId20" cstate="email">
            <a:extLst>
              <a:ext uri="{28A0092B-C50C-407E-A947-70E740481C1C}">
                <a14:useLocalDpi xmlns:a14="http://schemas.microsoft.com/office/drawing/2010/main"/>
              </a:ext>
            </a:extLst>
          </a:blip>
          <a:stretch>
            <a:fillRect/>
          </a:stretch>
        </p:blipFill>
        <p:spPr>
          <a:xfrm>
            <a:off x="8532109" y="2753553"/>
            <a:ext cx="2206805" cy="1090260"/>
          </a:xfrm>
          <a:prstGeom prst="rect">
            <a:avLst/>
          </a:prstGeom>
          <a:noFill/>
          <a:ln>
            <a:noFill/>
          </a:ln>
          <a:effectLst/>
        </p:spPr>
      </p:pic>
      <p:sp>
        <p:nvSpPr>
          <p:cNvPr id="22" name="MH_Other_1"/>
          <p:cNvSpPr>
            <a:spLocks/>
          </p:cNvSpPr>
          <p:nvPr>
            <p:custDataLst>
              <p:tags r:id="rId1"/>
            </p:custDataLst>
          </p:nvPr>
        </p:nvSpPr>
        <p:spPr bwMode="auto">
          <a:xfrm>
            <a:off x="7715235" y="4654496"/>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3"/>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23" name="MH_Other_2"/>
          <p:cNvSpPr>
            <a:spLocks/>
          </p:cNvSpPr>
          <p:nvPr>
            <p:custDataLst>
              <p:tags r:id="rId2"/>
            </p:custDataLst>
          </p:nvPr>
        </p:nvSpPr>
        <p:spPr bwMode="auto">
          <a:xfrm>
            <a:off x="7715235" y="3060381"/>
            <a:ext cx="209550" cy="178594"/>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1">
              <a:lumMod val="75000"/>
            </a:schemeClr>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24" name="MH_Other_3"/>
          <p:cNvSpPr>
            <a:spLocks/>
          </p:cNvSpPr>
          <p:nvPr>
            <p:custDataLst>
              <p:tags r:id="rId3"/>
            </p:custDataLst>
          </p:nvPr>
        </p:nvSpPr>
        <p:spPr bwMode="auto">
          <a:xfrm flipH="1">
            <a:off x="4032235" y="5521006"/>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4">
              <a:lumMod val="75000"/>
            </a:schemeClr>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25" name="MH_Other_4"/>
          <p:cNvSpPr>
            <a:spLocks/>
          </p:cNvSpPr>
          <p:nvPr>
            <p:custDataLst>
              <p:tags r:id="rId4"/>
            </p:custDataLst>
          </p:nvPr>
        </p:nvSpPr>
        <p:spPr bwMode="auto">
          <a:xfrm flipH="1">
            <a:off x="4032235" y="3888527"/>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rgbClr val="FB9E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pic>
        <p:nvPicPr>
          <p:cNvPr id="29" name="MH_Other_5"/>
          <p:cNvPicPr>
            <a:picLocks noChangeAspect="1"/>
          </p:cNvPicPr>
          <p:nvPr>
            <p:custDataLst>
              <p:tags r:id="rId5"/>
            </p:custDataLst>
          </p:nvPr>
        </p:nvPicPr>
        <p:blipFill>
          <a:blip r:embed="rId21" cstate="email">
            <a:extLst>
              <a:ext uri="{28A0092B-C50C-407E-A947-70E740481C1C}">
                <a14:useLocalDpi xmlns:a14="http://schemas.microsoft.com/office/drawing/2010/main"/>
              </a:ext>
            </a:extLst>
          </a:blip>
          <a:srcRect/>
          <a:stretch>
            <a:fillRect/>
          </a:stretch>
        </p:blipFill>
        <p:spPr bwMode="auto">
          <a:xfrm>
            <a:off x="7502511" y="2306318"/>
            <a:ext cx="684213" cy="369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MH_Other_6"/>
          <p:cNvPicPr>
            <a:picLocks noChangeAspect="1"/>
          </p:cNvPicPr>
          <p:nvPr>
            <p:custDataLst>
              <p:tags r:id="rId6"/>
            </p:custDataLst>
          </p:nvPr>
        </p:nvPicPr>
        <p:blipFill>
          <a:blip r:embed="rId22" cstate="email">
            <a:extLst>
              <a:ext uri="{28A0092B-C50C-407E-A947-70E740481C1C}">
                <a14:useLocalDpi xmlns:a14="http://schemas.microsoft.com/office/drawing/2010/main"/>
              </a:ext>
            </a:extLst>
          </a:blip>
          <a:srcRect/>
          <a:stretch>
            <a:fillRect/>
          </a:stretch>
        </p:blipFill>
        <p:spPr bwMode="auto">
          <a:xfrm>
            <a:off x="3784586" y="2236204"/>
            <a:ext cx="684213" cy="37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MH_Other_7"/>
          <p:cNvSpPr>
            <a:spLocks noEditPoints="1"/>
          </p:cNvSpPr>
          <p:nvPr>
            <p:custDataLst>
              <p:tags r:id="rId7"/>
            </p:custDataLst>
          </p:nvPr>
        </p:nvSpPr>
        <p:spPr bwMode="auto">
          <a:xfrm>
            <a:off x="5144166" y="235398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gradFill flip="none" rotWithShape="1">
            <a:gsLst>
              <a:gs pos="19000">
                <a:schemeClr val="accent1">
                  <a:lumMod val="75000"/>
                </a:schemeClr>
              </a:gs>
              <a:gs pos="100000">
                <a:schemeClr val="accent1">
                  <a:lumMod val="60000"/>
                  <a:lumOff val="40000"/>
                </a:schemeClr>
              </a:gs>
            </a:gsLst>
            <a:lin ang="13500000" scaled="1"/>
            <a:tileRect/>
          </a:gra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7" name="MH_Other_8"/>
          <p:cNvSpPr>
            <a:spLocks noEditPoints="1"/>
          </p:cNvSpPr>
          <p:nvPr>
            <p:custDataLst>
              <p:tags r:id="rId8"/>
            </p:custDataLst>
          </p:nvPr>
        </p:nvSpPr>
        <p:spPr bwMode="auto">
          <a:xfrm flipH="1">
            <a:off x="4032205" y="3176238"/>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solidFill>
            <a:srgbClr val="00B0F0"/>
          </a:soli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8" name="MH_Other_9"/>
          <p:cNvSpPr>
            <a:spLocks noEditPoints="1"/>
          </p:cNvSpPr>
          <p:nvPr>
            <p:custDataLst>
              <p:tags r:id="rId9"/>
            </p:custDataLst>
          </p:nvPr>
        </p:nvSpPr>
        <p:spPr bwMode="auto">
          <a:xfrm flipH="1">
            <a:off x="4032205" y="483200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solidFill>
            <a:schemeClr val="accent5"/>
          </a:soli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9" name="MH_Other_10"/>
          <p:cNvSpPr>
            <a:spLocks noEditPoints="1"/>
          </p:cNvSpPr>
          <p:nvPr>
            <p:custDataLst>
              <p:tags r:id="rId10"/>
            </p:custDataLst>
          </p:nvPr>
        </p:nvSpPr>
        <p:spPr bwMode="auto">
          <a:xfrm>
            <a:off x="5144168" y="396524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gradFill flip="none" rotWithShape="1">
            <a:gsLst>
              <a:gs pos="19000">
                <a:schemeClr val="accent3">
                  <a:lumMod val="75000"/>
                </a:schemeClr>
              </a:gs>
              <a:gs pos="100000">
                <a:schemeClr val="accent3">
                  <a:lumMod val="60000"/>
                  <a:lumOff val="40000"/>
                </a:schemeClr>
              </a:gs>
            </a:gsLst>
            <a:lin ang="13500000" scaled="1"/>
            <a:tileRect/>
          </a:gra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50" name="MH_SubTitle_1"/>
          <p:cNvSpPr txBox="1">
            <a:spLocks noChangeArrowheads="1"/>
          </p:cNvSpPr>
          <p:nvPr>
            <p:custDataLst>
              <p:tags r:id="rId11"/>
            </p:custDataLst>
          </p:nvPr>
        </p:nvSpPr>
        <p:spPr bwMode="auto">
          <a:xfrm>
            <a:off x="6154723" y="2545767"/>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a:solidFill>
                  <a:schemeClr val="bg1"/>
                </a:solidFill>
              </a:rPr>
              <a:t>师资上门</a:t>
            </a:r>
            <a:r>
              <a:rPr lang="zh-CN" altLang="en-US" sz="1800" dirty="0" smtClean="0">
                <a:solidFill>
                  <a:schemeClr val="bg1"/>
                </a:solidFill>
              </a:rPr>
              <a:t>服务</a:t>
            </a:r>
            <a:endParaRPr lang="zh-CN" altLang="en-US" sz="1800" dirty="0">
              <a:solidFill>
                <a:schemeClr val="bg1"/>
              </a:solidFill>
              <a:latin typeface="+mn-lt"/>
              <a:ea typeface="+mn-ea"/>
            </a:endParaRPr>
          </a:p>
        </p:txBody>
      </p:sp>
      <p:sp>
        <p:nvSpPr>
          <p:cNvPr id="51" name="MH_Other_11"/>
          <p:cNvSpPr txBox="1"/>
          <p:nvPr>
            <p:custDataLst>
              <p:tags r:id="rId12"/>
            </p:custDataLst>
          </p:nvPr>
        </p:nvSpPr>
        <p:spPr>
          <a:xfrm>
            <a:off x="5377531" y="2545458"/>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1"/>
                </a:solidFill>
                <a:effectLst>
                  <a:innerShdw blurRad="177800" dist="114300" dir="13500000">
                    <a:prstClr val="black">
                      <a:alpha val="50000"/>
                    </a:prstClr>
                  </a:innerShdw>
                </a:effectLst>
                <a:latin typeface="+mn-lt"/>
                <a:ea typeface="+mn-ea"/>
              </a:rPr>
              <a:t>01</a:t>
            </a:r>
            <a:endParaRPr lang="zh-CN" altLang="en-US" sz="3000" dirty="0">
              <a:solidFill>
                <a:schemeClr val="accent1"/>
              </a:solidFill>
              <a:effectLst>
                <a:innerShdw blurRad="177800" dist="114300" dir="13500000">
                  <a:prstClr val="black">
                    <a:alpha val="50000"/>
                  </a:prstClr>
                </a:innerShdw>
              </a:effectLst>
              <a:latin typeface="+mn-lt"/>
              <a:ea typeface="+mn-ea"/>
            </a:endParaRPr>
          </a:p>
        </p:txBody>
      </p:sp>
      <p:sp>
        <p:nvSpPr>
          <p:cNvPr id="52" name="MH_SubTitle_3"/>
          <p:cNvSpPr txBox="1">
            <a:spLocks noChangeArrowheads="1"/>
          </p:cNvSpPr>
          <p:nvPr>
            <p:custDataLst>
              <p:tags r:id="rId13"/>
            </p:custDataLst>
          </p:nvPr>
        </p:nvSpPr>
        <p:spPr bwMode="auto">
          <a:xfrm>
            <a:off x="6154723" y="4154433"/>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smtClean="0">
                <a:solidFill>
                  <a:srgbClr val="FFFFFF"/>
                </a:solidFill>
                <a:latin typeface="微软雅黑" pitchFamily="34" charset="-122"/>
              </a:rPr>
              <a:t>专业文化</a:t>
            </a:r>
            <a:endParaRPr lang="zh-CN" altLang="en-US" sz="1800" dirty="0">
              <a:solidFill>
                <a:srgbClr val="FFFFFF"/>
              </a:solidFill>
              <a:latin typeface="微软雅黑" pitchFamily="34" charset="-122"/>
            </a:endParaRPr>
          </a:p>
        </p:txBody>
      </p:sp>
      <p:sp>
        <p:nvSpPr>
          <p:cNvPr id="53" name="MH_SubTitle_4"/>
          <p:cNvSpPr txBox="1">
            <a:spLocks noChangeArrowheads="1"/>
          </p:cNvSpPr>
          <p:nvPr>
            <p:custDataLst>
              <p:tags r:id="rId14"/>
            </p:custDataLst>
          </p:nvPr>
        </p:nvSpPr>
        <p:spPr bwMode="auto">
          <a:xfrm>
            <a:off x="4052873" y="5020943"/>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a:solidFill>
                  <a:schemeClr val="bg1"/>
                </a:solidFill>
              </a:rPr>
              <a:t>创新创业服务</a:t>
            </a:r>
            <a:endParaRPr lang="zh-CN" altLang="en-US" sz="1800" dirty="0">
              <a:solidFill>
                <a:schemeClr val="bg1"/>
              </a:solidFill>
              <a:latin typeface="+mn-lt"/>
              <a:ea typeface="+mn-ea"/>
            </a:endParaRPr>
          </a:p>
        </p:txBody>
      </p:sp>
      <p:sp>
        <p:nvSpPr>
          <p:cNvPr id="54" name="MH_SubTitle_2"/>
          <p:cNvSpPr txBox="1">
            <a:spLocks noChangeArrowheads="1"/>
          </p:cNvSpPr>
          <p:nvPr>
            <p:custDataLst>
              <p:tags r:id="rId15"/>
            </p:custDataLst>
          </p:nvPr>
        </p:nvSpPr>
        <p:spPr bwMode="auto">
          <a:xfrm>
            <a:off x="4052873" y="3385818"/>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smtClean="0">
                <a:solidFill>
                  <a:srgbClr val="FFFFFF"/>
                </a:solidFill>
                <a:latin typeface="微软雅黑" pitchFamily="34" charset="-122"/>
              </a:rPr>
              <a:t>挂职锻炼</a:t>
            </a:r>
            <a:endParaRPr lang="zh-CN" altLang="en-US" sz="1800" dirty="0">
              <a:solidFill>
                <a:srgbClr val="FFFFFF"/>
              </a:solidFill>
              <a:latin typeface="微软雅黑" pitchFamily="34" charset="-122"/>
            </a:endParaRPr>
          </a:p>
        </p:txBody>
      </p:sp>
      <p:sp>
        <p:nvSpPr>
          <p:cNvPr id="55" name="MH_Other_12"/>
          <p:cNvSpPr txBox="1"/>
          <p:nvPr>
            <p:custDataLst>
              <p:tags r:id="rId16"/>
            </p:custDataLst>
          </p:nvPr>
        </p:nvSpPr>
        <p:spPr>
          <a:xfrm>
            <a:off x="5343404" y="4165602"/>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3"/>
                </a:solidFill>
                <a:effectLst>
                  <a:innerShdw blurRad="177800" dist="114300" dir="13500000">
                    <a:prstClr val="black">
                      <a:alpha val="50000"/>
                    </a:prstClr>
                  </a:innerShdw>
                </a:effectLst>
                <a:latin typeface="+mn-lt"/>
                <a:ea typeface="+mn-ea"/>
              </a:rPr>
              <a:t>03</a:t>
            </a:r>
            <a:endParaRPr lang="zh-CN" altLang="en-US" sz="3000" dirty="0">
              <a:solidFill>
                <a:schemeClr val="accent3"/>
              </a:solidFill>
              <a:effectLst>
                <a:innerShdw blurRad="177800" dist="114300" dir="13500000">
                  <a:prstClr val="black">
                    <a:alpha val="50000"/>
                  </a:prstClr>
                </a:innerShdw>
              </a:effectLst>
              <a:latin typeface="+mn-lt"/>
              <a:ea typeface="+mn-ea"/>
            </a:endParaRPr>
          </a:p>
        </p:txBody>
      </p:sp>
      <p:sp>
        <p:nvSpPr>
          <p:cNvPr id="56" name="MH_Other_13"/>
          <p:cNvSpPr txBox="1"/>
          <p:nvPr>
            <p:custDataLst>
              <p:tags r:id="rId17"/>
            </p:custDataLst>
          </p:nvPr>
        </p:nvSpPr>
        <p:spPr>
          <a:xfrm>
            <a:off x="6036866" y="3373405"/>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2"/>
                </a:solidFill>
                <a:effectLst>
                  <a:innerShdw blurRad="177800" dist="114300" dir="13500000">
                    <a:prstClr val="black">
                      <a:alpha val="50000"/>
                    </a:prstClr>
                  </a:innerShdw>
                </a:effectLst>
                <a:latin typeface="+mn-lt"/>
                <a:ea typeface="+mn-ea"/>
              </a:rPr>
              <a:t>02</a:t>
            </a:r>
            <a:endParaRPr lang="zh-CN" altLang="en-US" sz="3000" dirty="0">
              <a:solidFill>
                <a:schemeClr val="accent2"/>
              </a:solidFill>
              <a:effectLst>
                <a:innerShdw blurRad="177800" dist="114300" dir="13500000">
                  <a:prstClr val="black">
                    <a:alpha val="50000"/>
                  </a:prstClr>
                </a:innerShdw>
              </a:effectLst>
              <a:latin typeface="+mn-lt"/>
              <a:ea typeface="+mn-ea"/>
            </a:endParaRPr>
          </a:p>
        </p:txBody>
      </p:sp>
      <p:sp>
        <p:nvSpPr>
          <p:cNvPr id="57" name="MH_Other_14"/>
          <p:cNvSpPr txBox="1"/>
          <p:nvPr>
            <p:custDataLst>
              <p:tags r:id="rId18"/>
            </p:custDataLst>
          </p:nvPr>
        </p:nvSpPr>
        <p:spPr>
          <a:xfrm>
            <a:off x="6048241" y="5042881"/>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4"/>
                </a:solidFill>
                <a:effectLst>
                  <a:innerShdw blurRad="177800" dist="114300" dir="13500000">
                    <a:prstClr val="black">
                      <a:alpha val="50000"/>
                    </a:prstClr>
                  </a:innerShdw>
                </a:effectLst>
                <a:latin typeface="+mn-lt"/>
                <a:ea typeface="+mn-ea"/>
              </a:rPr>
              <a:t>04</a:t>
            </a:r>
            <a:endParaRPr lang="zh-CN" altLang="en-US" sz="3000" dirty="0">
              <a:solidFill>
                <a:schemeClr val="accent4"/>
              </a:solidFill>
              <a:effectLst>
                <a:innerShdw blurRad="177800" dist="114300" dir="13500000">
                  <a:prstClr val="black">
                    <a:alpha val="50000"/>
                  </a:prstClr>
                </a:innerShdw>
              </a:effectLst>
              <a:latin typeface="+mn-lt"/>
              <a:ea typeface="+mn-ea"/>
            </a:endParaRPr>
          </a:p>
        </p:txBody>
      </p:sp>
      <p:sp>
        <p:nvSpPr>
          <p:cNvPr id="58" name="Text Box 10"/>
          <p:cNvSpPr txBox="1">
            <a:spLocks noChangeArrowheads="1"/>
          </p:cNvSpPr>
          <p:nvPr/>
        </p:nvSpPr>
        <p:spPr bwMode="auto">
          <a:xfrm>
            <a:off x="1216281" y="2931281"/>
            <a:ext cx="272702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27000" eaLnBrk="0" hangingPunct="0">
              <a:lnSpc>
                <a:spcPct val="90000"/>
              </a:lnSpc>
              <a:spcBef>
                <a:spcPts val="800"/>
              </a:spcBef>
              <a:buChar char="•"/>
              <a:defRPr sz="2200">
                <a:solidFill>
                  <a:schemeClr val="tx1"/>
                </a:solidFill>
                <a:latin typeface="Calibri" pitchFamily="34" charset="0"/>
                <a:ea typeface="宋体" charset="-122"/>
                <a:sym typeface="Calibri" pitchFamily="34" charset="0"/>
              </a:defRPr>
            </a:lvl1pPr>
            <a:lvl2pPr marL="742950" indent="-285750" eaLnBrk="0" hangingPunct="0">
              <a:lnSpc>
                <a:spcPct val="90000"/>
              </a:lnSpc>
              <a:spcBef>
                <a:spcPts val="400"/>
              </a:spcBef>
              <a:buChar char="•"/>
              <a:defRPr sz="1900">
                <a:solidFill>
                  <a:schemeClr val="tx1"/>
                </a:solidFill>
                <a:latin typeface="Calibri" pitchFamily="34" charset="0"/>
                <a:ea typeface="宋体" charset="-122"/>
                <a:sym typeface="Calibri" pitchFamily="34" charset="0"/>
              </a:defRPr>
            </a:lvl2pPr>
            <a:lvl3pPr marL="1143000" indent="-228600" eaLnBrk="0" hangingPunct="0">
              <a:lnSpc>
                <a:spcPct val="90000"/>
              </a:lnSpc>
              <a:spcBef>
                <a:spcPts val="400"/>
              </a:spcBef>
              <a:buChar char="•"/>
              <a:defRPr sz="1600">
                <a:solidFill>
                  <a:schemeClr val="tx1"/>
                </a:solidFill>
                <a:latin typeface="Calibri" pitchFamily="34" charset="0"/>
                <a:ea typeface="宋体" charset="-122"/>
                <a:sym typeface="Calibri" pitchFamily="34" charset="0"/>
              </a:defRPr>
            </a:lvl3pPr>
            <a:lvl4pPr marL="1600200" indent="-228600" eaLnBrk="0" hangingPunct="0">
              <a:lnSpc>
                <a:spcPct val="90000"/>
              </a:lnSpc>
              <a:spcBef>
                <a:spcPts val="400"/>
              </a:spcBef>
              <a:buChar char="•"/>
              <a:defRPr sz="1400">
                <a:solidFill>
                  <a:schemeClr val="tx1"/>
                </a:solidFill>
                <a:latin typeface="Calibri" pitchFamily="34" charset="0"/>
                <a:ea typeface="宋体" charset="-122"/>
                <a:sym typeface="Calibri" pitchFamily="34" charset="0"/>
              </a:defRPr>
            </a:lvl4pPr>
            <a:lvl5pPr marL="2057400" indent="-228600" eaLnBrk="0" hangingPunct="0">
              <a:lnSpc>
                <a:spcPct val="90000"/>
              </a:lnSpc>
              <a:spcBef>
                <a:spcPts val="400"/>
              </a:spcBef>
              <a:buChar char="•"/>
              <a:defRPr sz="1400">
                <a:solidFill>
                  <a:schemeClr val="tx1"/>
                </a:solidFill>
                <a:latin typeface="Calibri" pitchFamily="34" charset="0"/>
                <a:ea typeface="宋体" charset="-122"/>
                <a:sym typeface="Calibri" pitchFamily="34" charset="0"/>
              </a:defRPr>
            </a:lvl5pPr>
            <a:lvl6pPr marL="25146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6pPr>
            <a:lvl7pPr marL="29718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7pPr>
            <a:lvl8pPr marL="34290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8pPr>
            <a:lvl9pPr marL="38862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9pPr>
          </a:lstStyle>
          <a:p>
            <a:pPr eaLnBrk="1" hangingPunct="1">
              <a:lnSpc>
                <a:spcPct val="150000"/>
              </a:lnSpc>
              <a:spcBef>
                <a:spcPct val="0"/>
              </a:spcBef>
              <a:buFont typeface="Arial" charset="0"/>
              <a:buNone/>
            </a:pPr>
            <a:r>
              <a:rPr lang="zh-CN" altLang="en-US" sz="1000" b="1" dirty="0">
                <a:latin typeface="微软雅黑" pitchFamily="34" charset="-122"/>
                <a:ea typeface="微软雅黑" pitchFamily="34" charset="-122"/>
                <a:sym typeface="微软雅黑" pitchFamily="34" charset="-122"/>
              </a:rPr>
              <a:t>     国泰安提供企业资源，安排教师去企业</a:t>
            </a:r>
            <a:r>
              <a:rPr lang="zh-CN" altLang="en-US" sz="1000" b="1" dirty="0" smtClean="0">
                <a:latin typeface="微软雅黑" pitchFamily="34" charset="-122"/>
                <a:ea typeface="微软雅黑" pitchFamily="34" charset="-122"/>
                <a:sym typeface="微软雅黑" pitchFamily="34" charset="-122"/>
              </a:rPr>
              <a:t>学习电子技术应用电工</a:t>
            </a:r>
            <a:r>
              <a:rPr lang="zh-CN" altLang="en-US" sz="1000" b="1" dirty="0">
                <a:latin typeface="微软雅黑" pitchFamily="34" charset="-122"/>
                <a:ea typeface="微软雅黑" pitchFamily="34" charset="-122"/>
                <a:sym typeface="微软雅黑" pitchFamily="34" charset="-122"/>
              </a:rPr>
              <a:t>类专业技术</a:t>
            </a:r>
            <a:r>
              <a:rPr lang="zh-CN" altLang="en-US" sz="1000" b="1" dirty="0" smtClean="0">
                <a:latin typeface="微软雅黑" pitchFamily="34" charset="-122"/>
                <a:ea typeface="微软雅黑" pitchFamily="34" charset="-122"/>
                <a:sym typeface="微软雅黑" pitchFamily="34" charset="-122"/>
              </a:rPr>
              <a:t>、实际</a:t>
            </a:r>
            <a:r>
              <a:rPr lang="zh-CN" altLang="en-US" sz="1000" b="1" dirty="0">
                <a:latin typeface="微软雅黑" pitchFamily="34" charset="-122"/>
                <a:ea typeface="微软雅黑" pitchFamily="34" charset="-122"/>
                <a:sym typeface="微软雅黑" pitchFamily="34" charset="-122"/>
              </a:rPr>
              <a:t>操作技术、企业管理，提高教师的动手能力和管理</a:t>
            </a:r>
            <a:r>
              <a:rPr lang="zh-CN" altLang="en-US" sz="1000" b="1" dirty="0" smtClean="0">
                <a:latin typeface="微软雅黑" pitchFamily="34" charset="-122"/>
                <a:ea typeface="微软雅黑" pitchFamily="34" charset="-122"/>
                <a:sym typeface="微软雅黑" pitchFamily="34" charset="-122"/>
              </a:rPr>
              <a:t>能力。</a:t>
            </a:r>
            <a:endParaRPr lang="zh-CN" altLang="en-US" sz="1000" b="1" dirty="0">
              <a:latin typeface="微软雅黑" pitchFamily="34" charset="-122"/>
              <a:ea typeface="微软雅黑" pitchFamily="34" charset="-122"/>
              <a:sym typeface="微软雅黑" pitchFamily="34" charset="-122"/>
            </a:endParaRPr>
          </a:p>
        </p:txBody>
      </p:sp>
      <p:sp>
        <p:nvSpPr>
          <p:cNvPr id="59" name="内容占位符 18"/>
          <p:cNvSpPr txBox="1">
            <a:spLocks/>
          </p:cNvSpPr>
          <p:nvPr/>
        </p:nvSpPr>
        <p:spPr>
          <a:xfrm>
            <a:off x="8015285" y="3843813"/>
            <a:ext cx="3172667" cy="1390057"/>
          </a:xfrm>
          <a:prstGeom prst="rect">
            <a:avLst/>
          </a:prstGeom>
        </p:spPr>
        <p:txBody>
          <a:bodyPr/>
          <a:lstStyle>
            <a:lvl1pPr marL="182309" indent="-182309" algn="l" defTabSz="729234" rtl="0" eaLnBrk="1" latinLnBrk="0" hangingPunct="1">
              <a:lnSpc>
                <a:spcPct val="90000"/>
              </a:lnSpc>
              <a:spcBef>
                <a:spcPts val="798"/>
              </a:spcBef>
              <a:buFont typeface="Arial" panose="020B0604020202020204" pitchFamily="34" charset="0"/>
              <a:buChar char="•"/>
              <a:defRPr sz="2200" kern="1200">
                <a:solidFill>
                  <a:schemeClr val="tx1"/>
                </a:solidFill>
                <a:latin typeface="+mn-lt"/>
                <a:ea typeface="+mn-ea"/>
                <a:cs typeface="+mn-cs"/>
              </a:defRPr>
            </a:lvl1pPr>
            <a:lvl2pPr marL="546926" indent="-182309" algn="l" defTabSz="729234" rtl="0" eaLnBrk="1" latinLnBrk="0" hangingPunct="1">
              <a:lnSpc>
                <a:spcPct val="90000"/>
              </a:lnSpc>
              <a:spcBef>
                <a:spcPts val="399"/>
              </a:spcBef>
              <a:buFont typeface="Arial" panose="020B0604020202020204" pitchFamily="34" charset="0"/>
              <a:buChar char="•"/>
              <a:defRPr sz="1900" kern="1200">
                <a:solidFill>
                  <a:schemeClr val="tx1"/>
                </a:solidFill>
                <a:latin typeface="+mn-lt"/>
                <a:ea typeface="+mn-ea"/>
                <a:cs typeface="+mn-cs"/>
              </a:defRPr>
            </a:lvl2pPr>
            <a:lvl3pPr marL="911543" indent="-182309" algn="l" defTabSz="729234" rtl="0" eaLnBrk="1" latinLnBrk="0" hangingPunct="1">
              <a:lnSpc>
                <a:spcPct val="90000"/>
              </a:lnSpc>
              <a:spcBef>
                <a:spcPts val="399"/>
              </a:spcBef>
              <a:buFont typeface="Arial" panose="020B0604020202020204" pitchFamily="34" charset="0"/>
              <a:buChar char="•"/>
              <a:defRPr sz="1600" kern="1200">
                <a:solidFill>
                  <a:schemeClr val="tx1"/>
                </a:solidFill>
                <a:latin typeface="+mn-lt"/>
                <a:ea typeface="+mn-ea"/>
                <a:cs typeface="+mn-cs"/>
              </a:defRPr>
            </a:lvl3pPr>
            <a:lvl4pPr marL="1276160"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4pPr>
            <a:lvl5pPr marL="1640777"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5pPr>
            <a:lvl6pPr marL="2005394"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6pPr>
            <a:lvl7pPr marL="2370011"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7pPr>
            <a:lvl8pPr marL="2734628"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8pPr>
            <a:lvl9pPr marL="3099245"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None/>
            </a:pPr>
            <a:r>
              <a:rPr lang="zh-CN" altLang="en-US" sz="1000" b="1" dirty="0" smtClean="0">
                <a:latin typeface="微软雅黑" pitchFamily="34" charset="-122"/>
                <a:ea typeface="微软雅黑" pitchFamily="34" charset="-122"/>
              </a:rPr>
              <a:t>      国泰安站在“文化强校”的高度，围绕学校“育人为本”的核心目标，遵循职业教育的特质与规律，以锤炼应用技能的“硬实力”为原点，提升学生综合素质的“软实力”，构建“以人为本”的中职校园文化建设提升体系，内铸品牌，外树形象，提高学校的文化力，并最终转化为学校的核心竞争力。</a:t>
            </a:r>
            <a:endParaRPr lang="zh-CN" altLang="en-US" sz="1000" b="1" dirty="0">
              <a:latin typeface="微软雅黑" pitchFamily="34" charset="-122"/>
              <a:ea typeface="微软雅黑" pitchFamily="34" charset="-122"/>
            </a:endParaRPr>
          </a:p>
        </p:txBody>
      </p:sp>
      <p:sp>
        <p:nvSpPr>
          <p:cNvPr id="60" name="Text Box 14"/>
          <p:cNvSpPr txBox="1">
            <a:spLocks noChangeArrowheads="1"/>
          </p:cNvSpPr>
          <p:nvPr/>
        </p:nvSpPr>
        <p:spPr bwMode="auto">
          <a:xfrm>
            <a:off x="1194583" y="5344796"/>
            <a:ext cx="259000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27000"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6pPr>
            <a:lvl7pPr marL="29718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7pPr>
            <a:lvl8pPr marL="34290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8pPr>
            <a:lvl9pPr marL="38862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9pPr>
          </a:lstStyle>
          <a:p>
            <a:pPr eaLnBrk="1" hangingPunct="1">
              <a:lnSpc>
                <a:spcPct val="150000"/>
              </a:lnSpc>
            </a:pPr>
            <a:r>
              <a:rPr lang="zh-CN" altLang="en-US" sz="1000" b="1" dirty="0" smtClean="0">
                <a:latin typeface="微软雅黑" pitchFamily="34" charset="-122"/>
                <a:ea typeface="微软雅黑" pitchFamily="34" charset="-122"/>
                <a:sym typeface="微软雅黑" pitchFamily="34" charset="-122"/>
              </a:rPr>
              <a:t>     国泰安协助学校建设</a:t>
            </a:r>
            <a:r>
              <a:rPr lang="zh-CN" altLang="zh-CN" sz="1000" b="1" dirty="0" smtClean="0">
                <a:latin typeface="微软雅黑" pitchFamily="34" charset="-122"/>
                <a:ea typeface="微软雅黑" pitchFamily="34" charset="-122"/>
              </a:rPr>
              <a:t>成立学生创新创业孵化中心</a:t>
            </a:r>
            <a:r>
              <a:rPr lang="zh-CN" altLang="en-US" sz="1000" b="1" dirty="0" smtClean="0">
                <a:latin typeface="微软雅黑" pitchFamily="34" charset="-122"/>
                <a:ea typeface="微软雅黑" pitchFamily="34" charset="-122"/>
              </a:rPr>
              <a:t>，</a:t>
            </a:r>
            <a:r>
              <a:rPr lang="zh-CN" altLang="en-US" sz="1000" b="1" dirty="0" smtClean="0">
                <a:latin typeface="微软雅黑" pitchFamily="34" charset="-122"/>
                <a:ea typeface="微软雅黑" pitchFamily="34" charset="-122"/>
                <a:sym typeface="微软雅黑" pitchFamily="34" charset="-122"/>
              </a:rPr>
              <a:t>具有专业的创业团队，可针对职业</a:t>
            </a:r>
            <a:r>
              <a:rPr lang="zh-CN" altLang="en-US" sz="1000" b="1" dirty="0" smtClean="0">
                <a:latin typeface="微软雅黑" pitchFamily="34" charset="-122"/>
                <a:ea typeface="微软雅黑" pitchFamily="34" charset="-122"/>
                <a:sym typeface="微软雅黑" pitchFamily="34" charset="-122"/>
              </a:rPr>
              <a:t>院校电子技术应用电工</a:t>
            </a:r>
            <a:r>
              <a:rPr lang="zh-CN" altLang="en-US" sz="1000" b="1" dirty="0">
                <a:latin typeface="微软雅黑" pitchFamily="34" charset="-122"/>
                <a:ea typeface="微软雅黑" pitchFamily="34" charset="-122"/>
                <a:sym typeface="微软雅黑" pitchFamily="34" charset="-122"/>
              </a:rPr>
              <a:t>类专业学生</a:t>
            </a:r>
            <a:r>
              <a:rPr lang="zh-CN" altLang="en-US" sz="1000" b="1" dirty="0" smtClean="0">
                <a:latin typeface="微软雅黑" pitchFamily="34" charset="-122"/>
                <a:ea typeface="微软雅黑" pitchFamily="34" charset="-122"/>
                <a:sym typeface="微软雅黑" pitchFamily="34" charset="-122"/>
              </a:rPr>
              <a:t>培养创业能力的个性化需求，提供相应的服务。</a:t>
            </a:r>
            <a:endParaRPr lang="zh-CN" altLang="en-US" sz="1000" b="1" dirty="0">
              <a:latin typeface="微软雅黑" pitchFamily="34" charset="-122"/>
              <a:ea typeface="微软雅黑" pitchFamily="34" charset="-122"/>
              <a:sym typeface="微软雅黑" pitchFamily="34" charset="-122"/>
            </a:endParaRPr>
          </a:p>
        </p:txBody>
      </p:sp>
      <p:pic>
        <p:nvPicPr>
          <p:cNvPr id="61" name="图片 50"/>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1450645" y="1709370"/>
            <a:ext cx="2077878" cy="119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1"/>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1465565" y="4129455"/>
            <a:ext cx="2077878" cy="12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 descr="m_4fac536849ac0000012d32a65b65"/>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498216" y="5356806"/>
            <a:ext cx="2206805" cy="1131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 name="TextBox 39"/>
          <p:cNvSpPr txBox="1"/>
          <p:nvPr/>
        </p:nvSpPr>
        <p:spPr>
          <a:xfrm>
            <a:off x="228924" y="813869"/>
            <a:ext cx="2987611" cy="452432"/>
          </a:xfrm>
          <a:prstGeom prst="rect">
            <a:avLst/>
          </a:prstGeom>
          <a:noFill/>
        </p:spPr>
        <p:txBody>
          <a:bodyPr wrap="square" rtlCol="0">
            <a:spAutoFit/>
          </a:bodyPr>
          <a:lstStyle/>
          <a:p>
            <a:pPr>
              <a:lnSpc>
                <a:spcPct val="130000"/>
              </a:lnSpc>
            </a:pPr>
            <a:r>
              <a:rPr lang="en-US" altLang="zh-CN" b="1" kern="0" dirty="0" smtClean="0">
                <a:solidFill>
                  <a:srgbClr val="C00000"/>
                </a:solidFill>
                <a:latin typeface="微软雅黑" panose="020B0503020204020204" pitchFamily="34" charset="-122"/>
                <a:ea typeface="微软雅黑" panose="020B0503020204020204" pitchFamily="34" charset="-122"/>
              </a:rPr>
              <a:t>4</a:t>
            </a:r>
            <a:r>
              <a:rPr lang="zh-CN" altLang="en-US" b="1" kern="0" dirty="0">
                <a:solidFill>
                  <a:srgbClr val="C00000"/>
                </a:solidFill>
                <a:latin typeface="微软雅黑" panose="020B0503020204020204" pitchFamily="34" charset="-122"/>
                <a:ea typeface="微软雅黑" panose="020B0503020204020204" pitchFamily="34" charset="-122"/>
              </a:rPr>
              <a:t>、创新创业教育增值服务</a:t>
            </a:r>
          </a:p>
        </p:txBody>
      </p:sp>
    </p:spTree>
    <p:extLst>
      <p:ext uri="{BB962C8B-B14F-4D97-AF65-F5344CB8AC3E}">
        <p14:creationId xmlns:p14="http://schemas.microsoft.com/office/powerpoint/2010/main" val="1395288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257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占位符 20"/>
          <p:cNvSpPr txBox="1">
            <a:spLocks/>
          </p:cNvSpPr>
          <p:nvPr/>
        </p:nvSpPr>
        <p:spPr>
          <a:xfrm>
            <a:off x="8939606" y="235535"/>
            <a:ext cx="2685564"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四、项目建设流程</a:t>
            </a:r>
            <a:endParaRPr lang="zh-CN" altLang="en-US" b="1" dirty="0">
              <a:solidFill>
                <a:prstClr val="black"/>
              </a:solidFill>
            </a:endParaRPr>
          </a:p>
        </p:txBody>
      </p:sp>
      <p:sp>
        <p:nvSpPr>
          <p:cNvPr id="37" name="MH_Other_5"/>
          <p:cNvSpPr>
            <a:spLocks noChangeArrowheads="1"/>
          </p:cNvSpPr>
          <p:nvPr>
            <p:custDataLst>
              <p:tags r:id="rId1"/>
            </p:custDataLst>
          </p:nvPr>
        </p:nvSpPr>
        <p:spPr bwMode="auto">
          <a:xfrm>
            <a:off x="232280" y="878607"/>
            <a:ext cx="2621769"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（一</a:t>
            </a:r>
            <a:r>
              <a:rPr lang="zh-CN" altLang="en-US" sz="2000" b="1" dirty="0">
                <a:solidFill>
                  <a:srgbClr val="FFFFFF"/>
                </a:solidFill>
                <a:ea typeface="微软雅黑" pitchFamily="34" charset="-122"/>
              </a:rPr>
              <a:t>）项目建设周期</a:t>
            </a:r>
          </a:p>
        </p:txBody>
      </p:sp>
      <p:graphicFrame>
        <p:nvGraphicFramePr>
          <p:cNvPr id="47" name="表格 46"/>
          <p:cNvGraphicFramePr>
            <a:graphicFrameLocks noGrp="1"/>
          </p:cNvGraphicFramePr>
          <p:nvPr>
            <p:extLst>
              <p:ext uri="{D42A27DB-BD31-4B8C-83A1-F6EECF244321}">
                <p14:modId xmlns:p14="http://schemas.microsoft.com/office/powerpoint/2010/main" val="2454399786"/>
              </p:ext>
            </p:extLst>
          </p:nvPr>
        </p:nvGraphicFramePr>
        <p:xfrm>
          <a:off x="2358849" y="3420835"/>
          <a:ext cx="7111756" cy="3078480"/>
        </p:xfrm>
        <a:graphic>
          <a:graphicData uri="http://schemas.openxmlformats.org/drawingml/2006/table">
            <a:tbl>
              <a:tblPr firstRow="1" bandRow="1">
                <a:tableStyleId>{5C22544A-7EE6-4342-B048-85BDC9FD1C3A}</a:tableStyleId>
              </a:tblPr>
              <a:tblGrid>
                <a:gridCol w="610262"/>
                <a:gridCol w="963071"/>
                <a:gridCol w="2875565"/>
                <a:gridCol w="2662858"/>
              </a:tblGrid>
              <a:tr h="0">
                <a:tc>
                  <a:txBody>
                    <a:bodyPr/>
                    <a:lstStyle/>
                    <a:p>
                      <a:pPr algn="ctr"/>
                      <a:r>
                        <a:rPr lang="zh-CN" altLang="en-US" sz="1400" dirty="0" smtClean="0">
                          <a:latin typeface="微软雅黑" panose="020B0503020204020204" pitchFamily="34" charset="-122"/>
                          <a:ea typeface="微软雅黑" panose="020B0503020204020204" pitchFamily="34" charset="-122"/>
                        </a:rPr>
                        <a:t>序号</a:t>
                      </a:r>
                      <a:endParaRPr lang="zh-CN" altLang="en-US" sz="1400" dirty="0">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dirty="0" smtClean="0">
                          <a:latin typeface="微软雅黑" panose="020B0503020204020204" pitchFamily="34" charset="-122"/>
                          <a:ea typeface="微软雅黑" panose="020B0503020204020204" pitchFamily="34" charset="-122"/>
                        </a:rPr>
                        <a:t>阶段</a:t>
                      </a:r>
                      <a:endParaRPr lang="zh-CN" altLang="en-US" sz="1400" dirty="0">
                        <a:latin typeface="微软雅黑" panose="020B0503020204020204" pitchFamily="34" charset="-122"/>
                        <a:ea typeface="微软雅黑" panose="020B0503020204020204" pitchFamily="34" charset="-122"/>
                      </a:endParaRPr>
                    </a:p>
                  </a:txBody>
                  <a:tcPr anchor="ctr">
                    <a:solidFill>
                      <a:srgbClr val="0070C0"/>
                    </a:solidFill>
                  </a:tcPr>
                </a:tc>
                <a:tc hMerge="1">
                  <a:txBody>
                    <a:bodyPr/>
                    <a:lstStyle/>
                    <a:p>
                      <a:endParaRPr lang="zh-CN" altLang="en-US" dirty="0"/>
                    </a:p>
                  </a:txBody>
                  <a:tcPr/>
                </a:tc>
                <a:tc>
                  <a:txBody>
                    <a:bodyPr/>
                    <a:lstStyle/>
                    <a:p>
                      <a:pPr algn="ctr"/>
                      <a:r>
                        <a:rPr lang="zh-CN" altLang="en-US" sz="1400" dirty="0" smtClean="0">
                          <a:latin typeface="微软雅黑" panose="020B0503020204020204" pitchFamily="34" charset="-122"/>
                          <a:ea typeface="微软雅黑" panose="020B0503020204020204" pitchFamily="34" charset="-122"/>
                        </a:rPr>
                        <a:t>时间（工作日）</a:t>
                      </a:r>
                      <a:endParaRPr lang="zh-CN" altLang="en-US" sz="1400" dirty="0">
                        <a:latin typeface="微软雅黑" panose="020B0503020204020204" pitchFamily="34" charset="-122"/>
                        <a:ea typeface="微软雅黑" panose="020B0503020204020204" pitchFamily="34" charset="-122"/>
                      </a:endParaRPr>
                    </a:p>
                  </a:txBody>
                  <a:tcPr anchor="ctr">
                    <a:solidFill>
                      <a:srgbClr val="0070C0"/>
                    </a:solidFill>
                  </a:tcPr>
                </a:tc>
              </a:tr>
              <a:tr h="0">
                <a:tc>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调研</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en-US" altLang="zh-CN" sz="1400" dirty="0" smtClean="0">
                          <a:latin typeface="微软雅黑" panose="020B0503020204020204" pitchFamily="34" charset="-122"/>
                          <a:ea typeface="微软雅黑" panose="020B0503020204020204" pitchFamily="34" charset="-122"/>
                        </a:rPr>
                        <a:t>8-10</a:t>
                      </a:r>
                      <a:endParaRPr lang="zh-CN" altLang="en-US" sz="14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2</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对标</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rowSpan="2">
                  <a:txBody>
                    <a:bodyPr/>
                    <a:lstStyle/>
                    <a:p>
                      <a:pPr algn="ctr"/>
                      <a:r>
                        <a:rPr lang="en-US" altLang="zh-CN" sz="1400" dirty="0" smtClean="0">
                          <a:latin typeface="微软雅黑" panose="020B0503020204020204" pitchFamily="34" charset="-122"/>
                          <a:ea typeface="微软雅黑" panose="020B0503020204020204" pitchFamily="34" charset="-122"/>
                        </a:rPr>
                        <a:t>10-15</a:t>
                      </a:r>
                      <a:endParaRPr lang="zh-CN" altLang="en-US" sz="14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3</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诊断</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vMerge="1">
                  <a:txBody>
                    <a:bodyPr/>
                    <a:lstStyle/>
                    <a:p>
                      <a:endParaRPr lang="zh-CN" altLang="en-US" dirty="0"/>
                    </a:p>
                  </a:txBody>
                  <a:tcPr/>
                </a:tc>
              </a:tr>
              <a:tr h="0">
                <a:tc rowSpan="3">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4</a:t>
                      </a:r>
                      <a:endParaRPr lang="zh-CN" altLang="en-US" sz="1600" b="1" dirty="0">
                        <a:solidFill>
                          <a:schemeClr val="bg1"/>
                        </a:solidFill>
                        <a:latin typeface="微软雅黑" panose="020B0503020204020204" pitchFamily="34" charset="-122"/>
                        <a:ea typeface="微软雅黑" panose="020B0503020204020204" pitchFamily="34" charset="-122"/>
                      </a:endParaRPr>
                    </a:p>
                    <a:p>
                      <a:pPr algn="ct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rowSpan="3">
                  <a:txBody>
                    <a:bodyPr/>
                    <a:lstStyle/>
                    <a:p>
                      <a:pPr algn="ctr"/>
                      <a:r>
                        <a:rPr lang="zh-CN" altLang="en-US" sz="1400" b="0" dirty="0" smtClean="0">
                          <a:latin typeface="微软雅黑" panose="020B0503020204020204" pitchFamily="34" charset="-122"/>
                          <a:ea typeface="微软雅黑" panose="020B0503020204020204" pitchFamily="34" charset="-122"/>
                        </a:rPr>
                        <a:t>方案输出</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b="0" dirty="0" smtClean="0">
                          <a:latin typeface="微软雅黑" panose="020B0503020204020204" pitchFamily="34" charset="-122"/>
                          <a:ea typeface="微软雅黑" panose="020B0503020204020204" pitchFamily="34" charset="-122"/>
                        </a:rPr>
                        <a:t>顶层设计（发展规划、诊断报告等）</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微软雅黑" panose="020B0503020204020204" pitchFamily="34" charset="-122"/>
                          <a:ea typeface="微软雅黑" panose="020B0503020204020204" pitchFamily="34" charset="-122"/>
                        </a:rPr>
                        <a:t>10-15</a:t>
                      </a:r>
                      <a:endParaRPr lang="zh-CN" altLang="en-US" sz="1400" dirty="0" smtClean="0">
                        <a:latin typeface="微软雅黑" panose="020B0503020204020204" pitchFamily="34" charset="-122"/>
                        <a:ea typeface="微软雅黑" panose="020B0503020204020204" pitchFamily="34" charset="-122"/>
                      </a:endParaRPr>
                    </a:p>
                  </a:txBody>
                  <a:tcPr anchor="ctr"/>
                </a:tc>
              </a:tr>
              <a:tr h="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400" b="0" dirty="0" smtClean="0">
                          <a:latin typeface="微软雅黑" panose="020B0503020204020204" pitchFamily="34" charset="-122"/>
                          <a:ea typeface="微软雅黑" panose="020B0503020204020204" pitchFamily="34" charset="-122"/>
                        </a:rPr>
                        <a:t>专项评估报告</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15-20</a:t>
                      </a:r>
                      <a:endParaRPr lang="zh-CN" altLang="en-US" sz="1400" dirty="0">
                        <a:latin typeface="微软雅黑" panose="020B0503020204020204" pitchFamily="34" charset="-122"/>
                        <a:ea typeface="微软雅黑" panose="020B0503020204020204" pitchFamily="34" charset="-122"/>
                      </a:endParaRPr>
                    </a:p>
                  </a:txBody>
                  <a:tcPr anchor="ctr"/>
                </a:tc>
              </a:tr>
              <a:tr h="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400" b="0" dirty="0" smtClean="0">
                          <a:latin typeface="微软雅黑" panose="020B0503020204020204" pitchFamily="34" charset="-122"/>
                          <a:ea typeface="微软雅黑" panose="020B0503020204020204" pitchFamily="34" charset="-122"/>
                        </a:rPr>
                        <a:t>专项建设方案</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微软雅黑" panose="020B0503020204020204" pitchFamily="34" charset="-122"/>
                          <a:ea typeface="微软雅黑" panose="020B0503020204020204" pitchFamily="34" charset="-122"/>
                        </a:rPr>
                        <a:t>15-20</a:t>
                      </a:r>
                      <a:endParaRPr lang="zh-CN" altLang="en-US" sz="1400" dirty="0" smtClean="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5</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建设实施</a:t>
                      </a:r>
                      <a:endParaRPr lang="en-US" altLang="zh-CN" sz="1400" b="0" dirty="0" smtClean="0">
                        <a:latin typeface="微软雅黑" panose="020B0503020204020204" pitchFamily="34" charset="-122"/>
                        <a:ea typeface="微软雅黑" panose="020B0503020204020204" pitchFamily="34" charset="-122"/>
                      </a:endParaRPr>
                    </a:p>
                    <a:p>
                      <a:pPr algn="ctr"/>
                      <a:r>
                        <a:rPr lang="zh-CN" altLang="en-US" sz="1400" b="0" dirty="0" smtClean="0">
                          <a:latin typeface="微软雅黑" panose="020B0503020204020204" pitchFamily="34" charset="-122"/>
                          <a:ea typeface="微软雅黑" panose="020B0503020204020204" pitchFamily="34" charset="-122"/>
                        </a:rPr>
                        <a:t>（由各事业部实施落地）</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zh-CN" altLang="en-US" sz="1400" dirty="0" smtClean="0">
                          <a:latin typeface="微软雅黑" panose="020B0503020204020204" pitchFamily="34" charset="-122"/>
                          <a:ea typeface="微软雅黑" panose="020B0503020204020204" pitchFamily="34" charset="-122"/>
                        </a:rPr>
                        <a:t>视具体情况而定</a:t>
                      </a:r>
                      <a:endParaRPr lang="zh-CN" altLang="en-US" sz="14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6</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400" b="0" dirty="0" smtClean="0">
                          <a:latin typeface="微软雅黑" panose="020B0503020204020204" pitchFamily="34" charset="-122"/>
                          <a:ea typeface="微软雅黑" panose="020B0503020204020204" pitchFamily="34" charset="-122"/>
                        </a:rPr>
                        <a:t>持续运营或跟进</a:t>
                      </a:r>
                      <a:endParaRPr lang="zh-CN" altLang="en-US" sz="14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c>
                  <a:txBody>
                    <a:bodyPr/>
                    <a:lstStyle/>
                    <a:p>
                      <a:pPr algn="ctr"/>
                      <a:r>
                        <a:rPr lang="zh-CN" altLang="en-US" sz="1400" dirty="0" smtClean="0">
                          <a:latin typeface="微软雅黑" panose="020B0503020204020204" pitchFamily="34" charset="-122"/>
                          <a:ea typeface="微软雅黑" panose="020B0503020204020204" pitchFamily="34" charset="-122"/>
                        </a:rPr>
                        <a:t>持续</a:t>
                      </a:r>
                      <a:endParaRPr lang="zh-CN" altLang="en-US" sz="1400" dirty="0">
                        <a:latin typeface="微软雅黑" panose="020B0503020204020204" pitchFamily="34" charset="-122"/>
                        <a:ea typeface="微软雅黑" panose="020B0503020204020204" pitchFamily="34" charset="-122"/>
                      </a:endParaRPr>
                    </a:p>
                  </a:txBody>
                  <a:tcPr anchor="ctr"/>
                </a:tc>
              </a:tr>
            </a:tbl>
          </a:graphicData>
        </a:graphic>
      </p:graphicFrame>
      <p:grpSp>
        <p:nvGrpSpPr>
          <p:cNvPr id="48" name="组合 47"/>
          <p:cNvGrpSpPr/>
          <p:nvPr/>
        </p:nvGrpSpPr>
        <p:grpSpPr>
          <a:xfrm>
            <a:off x="2191014" y="1814660"/>
            <a:ext cx="7342166" cy="1512168"/>
            <a:chOff x="1267125" y="927499"/>
            <a:chExt cx="6597596" cy="1512168"/>
          </a:xfrm>
        </p:grpSpPr>
        <p:sp>
          <p:nvSpPr>
            <p:cNvPr id="49" name="燕尾形箭头 48"/>
            <p:cNvSpPr/>
            <p:nvPr/>
          </p:nvSpPr>
          <p:spPr>
            <a:xfrm>
              <a:off x="1267125" y="1359546"/>
              <a:ext cx="6597596" cy="576063"/>
            </a:xfrm>
            <a:prstGeom prst="notchedRightArrow">
              <a:avLst/>
            </a:prstGeom>
            <a:solidFill>
              <a:srgbClr val="1F497D">
                <a:lumMod val="20000"/>
                <a:lumOff val="8000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grpSp>
          <p:nvGrpSpPr>
            <p:cNvPr id="50" name="组合 49"/>
            <p:cNvGrpSpPr/>
            <p:nvPr/>
          </p:nvGrpSpPr>
          <p:grpSpPr>
            <a:xfrm>
              <a:off x="1267344" y="943402"/>
              <a:ext cx="1432448" cy="512448"/>
              <a:chOff x="219" y="15903"/>
              <a:chExt cx="1047140" cy="512448"/>
            </a:xfrm>
          </p:grpSpPr>
          <p:sp>
            <p:nvSpPr>
              <p:cNvPr id="68" name="矩形 67"/>
              <p:cNvSpPr/>
              <p:nvPr/>
            </p:nvSpPr>
            <p:spPr>
              <a:xfrm>
                <a:off x="219" y="15903"/>
                <a:ext cx="1047140" cy="512448"/>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69" name="矩形 68"/>
              <p:cNvSpPr/>
              <p:nvPr/>
            </p:nvSpPr>
            <p:spPr>
              <a:xfrm>
                <a:off x="219" y="15903"/>
                <a:ext cx="1047140" cy="51244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调研：</a:t>
                </a:r>
                <a:endPar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8-10</a:t>
                </a: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51" name="椭圆 50"/>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52" name="组合 51"/>
            <p:cNvGrpSpPr/>
            <p:nvPr/>
          </p:nvGrpSpPr>
          <p:grpSpPr>
            <a:xfrm>
              <a:off x="2188648" y="1791594"/>
              <a:ext cx="1663271" cy="648073"/>
              <a:chOff x="972198" y="864095"/>
              <a:chExt cx="1304918" cy="648073"/>
            </a:xfrm>
          </p:grpSpPr>
          <p:sp>
            <p:nvSpPr>
              <p:cNvPr id="66" name="矩形 65"/>
              <p:cNvSpPr/>
              <p:nvPr/>
            </p:nvSpPr>
            <p:spPr>
              <a:xfrm>
                <a:off x="1156725" y="864095"/>
                <a:ext cx="1120391"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67" name="矩形 66"/>
              <p:cNvSpPr/>
              <p:nvPr/>
            </p:nvSpPr>
            <p:spPr>
              <a:xfrm>
                <a:off x="972198" y="936105"/>
                <a:ext cx="1304918"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对标与诊断：</a:t>
                </a:r>
                <a:endPar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10-15</a:t>
                </a: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53" name="椭圆 52"/>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54" name="组合 53"/>
            <p:cNvGrpSpPr/>
            <p:nvPr/>
          </p:nvGrpSpPr>
          <p:grpSpPr>
            <a:xfrm>
              <a:off x="3541989" y="928381"/>
              <a:ext cx="1586427" cy="572532"/>
              <a:chOff x="2274864" y="882"/>
              <a:chExt cx="1586427" cy="572532"/>
            </a:xfrm>
          </p:grpSpPr>
          <p:sp>
            <p:nvSpPr>
              <p:cNvPr id="64" name="矩形 63"/>
              <p:cNvSpPr/>
              <p:nvPr/>
            </p:nvSpPr>
            <p:spPr>
              <a:xfrm>
                <a:off x="2410690" y="882"/>
                <a:ext cx="1392788" cy="572532"/>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65" name="矩形 64"/>
              <p:cNvSpPr/>
              <p:nvPr/>
            </p:nvSpPr>
            <p:spPr>
              <a:xfrm>
                <a:off x="2274864" y="882"/>
                <a:ext cx="1586427" cy="5725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方案输出：</a:t>
                </a:r>
                <a:endPar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15-20</a:t>
                </a: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55" name="椭圆 54"/>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56" name="组合 55"/>
            <p:cNvGrpSpPr/>
            <p:nvPr/>
          </p:nvGrpSpPr>
          <p:grpSpPr>
            <a:xfrm>
              <a:off x="5128416" y="1791594"/>
              <a:ext cx="1603823" cy="648073"/>
              <a:chOff x="3861292" y="864095"/>
              <a:chExt cx="1132074" cy="648073"/>
            </a:xfrm>
          </p:grpSpPr>
          <p:sp>
            <p:nvSpPr>
              <p:cNvPr id="62" name="矩形 61"/>
              <p:cNvSpPr/>
              <p:nvPr/>
            </p:nvSpPr>
            <p:spPr>
              <a:xfrm>
                <a:off x="3861292" y="864095"/>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63" name="矩形 62"/>
              <p:cNvSpPr/>
              <p:nvPr/>
            </p:nvSpPr>
            <p:spPr>
              <a:xfrm>
                <a:off x="3861292" y="936105"/>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建设实施：</a:t>
                </a:r>
                <a:endPar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视具体情况而定</a:t>
                </a:r>
                <a:endParaRPr lang="zh-CN" altLang="en-US"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grpSp>
          <p:nvGrpSpPr>
            <p:cNvPr id="57" name="组合 56"/>
            <p:cNvGrpSpPr/>
            <p:nvPr/>
          </p:nvGrpSpPr>
          <p:grpSpPr>
            <a:xfrm>
              <a:off x="6132668" y="927499"/>
              <a:ext cx="1607685" cy="576063"/>
              <a:chOff x="4902379" y="0"/>
              <a:chExt cx="1271282" cy="576063"/>
            </a:xfrm>
          </p:grpSpPr>
          <p:sp>
            <p:nvSpPr>
              <p:cNvPr id="60" name="矩形 59"/>
              <p:cNvSpPr/>
              <p:nvPr/>
            </p:nvSpPr>
            <p:spPr>
              <a:xfrm>
                <a:off x="5041587" y="0"/>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61" name="矩形 60"/>
              <p:cNvSpPr/>
              <p:nvPr/>
            </p:nvSpPr>
            <p:spPr>
              <a:xfrm>
                <a:off x="4902379" y="0"/>
                <a:ext cx="1271282"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持续运营或跟进：</a:t>
                </a:r>
                <a:endParaRPr lang="en-US" altLang="zh-CN"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a:t>
                </a:r>
                <a:endParaRPr lang="zh-CN" altLang="en-US"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58" name="椭圆 57"/>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59" name="椭圆 58"/>
            <p:cNvSpPr/>
            <p:nvPr/>
          </p:nvSpPr>
          <p:spPr>
            <a:xfrm>
              <a:off x="7011265" y="1575570"/>
              <a:ext cx="144015" cy="144015"/>
            </a:xfrm>
            <a:prstGeom prst="ellipse">
              <a:avLst/>
            </a:prstGeom>
          </p:spPr>
          <p:style>
            <a:lnRef idx="2">
              <a:schemeClr val="lt1">
                <a:hueOff val="0"/>
                <a:satOff val="0"/>
                <a:lumOff val="0"/>
                <a:alphaOff val="0"/>
              </a:schemeClr>
            </a:lnRef>
            <a:fillRef idx="1">
              <a:schemeClr val="accent1">
                <a:shade val="50000"/>
                <a:hueOff val="144575"/>
                <a:satOff val="-3024"/>
                <a:lumOff val="16825"/>
                <a:alphaOff val="0"/>
              </a:schemeClr>
            </a:fillRef>
            <a:effectRef idx="0">
              <a:schemeClr val="accent1">
                <a:shade val="50000"/>
                <a:hueOff val="144575"/>
                <a:satOff val="-3024"/>
                <a:lumOff val="16825"/>
                <a:alphaOff val="0"/>
              </a:schemeClr>
            </a:effectRef>
            <a:fontRef idx="minor">
              <a:schemeClr val="lt1"/>
            </a:fontRef>
          </p:style>
        </p:sp>
      </p:grpSp>
    </p:spTree>
    <p:extLst>
      <p:ext uri="{BB962C8B-B14F-4D97-AF65-F5344CB8AC3E}">
        <p14:creationId xmlns:p14="http://schemas.microsoft.com/office/powerpoint/2010/main" val="2909012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39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MH_Other_5"/>
          <p:cNvSpPr>
            <a:spLocks noChangeArrowheads="1"/>
          </p:cNvSpPr>
          <p:nvPr>
            <p:custDataLst>
              <p:tags r:id="rId1"/>
            </p:custDataLst>
          </p:nvPr>
        </p:nvSpPr>
        <p:spPr bwMode="auto">
          <a:xfrm>
            <a:off x="232280" y="878607"/>
            <a:ext cx="2575466"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（二）项目建设流程</a:t>
            </a:r>
            <a:endParaRPr lang="zh-CN" altLang="en-US" sz="2000" b="1" dirty="0">
              <a:solidFill>
                <a:srgbClr val="FFFFFF"/>
              </a:solidFill>
              <a:ea typeface="微软雅黑" pitchFamily="34" charset="-122"/>
            </a:endParaRPr>
          </a:p>
        </p:txBody>
      </p:sp>
      <p:graphicFrame>
        <p:nvGraphicFramePr>
          <p:cNvPr id="61" name="表格 60">
            <a:extLst>
              <a:ext uri="{FF2B5EF4-FFF2-40B4-BE49-F238E27FC236}">
                <a16:creationId xmlns="" xmlns:a16="http://schemas.microsoft.com/office/drawing/2014/main" id="{C439B3E8-B7B8-48A2-BF9D-783B48DE70E5}"/>
              </a:ext>
            </a:extLst>
          </p:cNvPr>
          <p:cNvGraphicFramePr>
            <a:graphicFrameLocks noGrp="1"/>
          </p:cNvGraphicFramePr>
          <p:nvPr>
            <p:extLst>
              <p:ext uri="{D42A27DB-BD31-4B8C-83A1-F6EECF244321}">
                <p14:modId xmlns:p14="http://schemas.microsoft.com/office/powerpoint/2010/main" val="2507415149"/>
              </p:ext>
            </p:extLst>
          </p:nvPr>
        </p:nvGraphicFramePr>
        <p:xfrm>
          <a:off x="1129553" y="1701771"/>
          <a:ext cx="9810974" cy="4785090"/>
        </p:xfrm>
        <a:graphic>
          <a:graphicData uri="http://schemas.openxmlformats.org/drawingml/2006/table">
            <a:tbl>
              <a:tblPr firstRow="1" firstCol="1" bandRow="1">
                <a:tableStyleId>{BC89EF96-8CEA-46FF-86C4-4CE0E7609802}</a:tableStyleId>
              </a:tblPr>
              <a:tblGrid>
                <a:gridCol w="1688951">
                  <a:extLst>
                    <a:ext uri="{9D8B030D-6E8A-4147-A177-3AD203B41FA5}">
                      <a16:colId xmlns="" xmlns:a16="http://schemas.microsoft.com/office/drawing/2014/main" val="643298985"/>
                    </a:ext>
                  </a:extLst>
                </a:gridCol>
                <a:gridCol w="2259105">
                  <a:extLst>
                    <a:ext uri="{9D8B030D-6E8A-4147-A177-3AD203B41FA5}">
                      <a16:colId xmlns="" xmlns:a16="http://schemas.microsoft.com/office/drawing/2014/main" val="3562308931"/>
                    </a:ext>
                  </a:extLst>
                </a:gridCol>
                <a:gridCol w="4039806">
                  <a:extLst>
                    <a:ext uri="{9D8B030D-6E8A-4147-A177-3AD203B41FA5}">
                      <a16:colId xmlns="" xmlns:a16="http://schemas.microsoft.com/office/drawing/2014/main" val="3618446638"/>
                    </a:ext>
                  </a:extLst>
                </a:gridCol>
                <a:gridCol w="1823112">
                  <a:extLst>
                    <a:ext uri="{9D8B030D-6E8A-4147-A177-3AD203B41FA5}">
                      <a16:colId xmlns="" xmlns:a16="http://schemas.microsoft.com/office/drawing/2014/main" val="2156129102"/>
                    </a:ext>
                  </a:extLst>
                </a:gridCol>
              </a:tblGrid>
              <a:tr h="623569">
                <a:tc>
                  <a:txBody>
                    <a:bodyPr/>
                    <a:lstStyle/>
                    <a:p>
                      <a:pPr algn="ctr">
                        <a:lnSpc>
                          <a:spcPts val="2400"/>
                        </a:lnSpc>
                        <a:spcAft>
                          <a:spcPts val="0"/>
                        </a:spcAft>
                      </a:pPr>
                      <a:r>
                        <a:rPr lang="zh-CN" sz="1800" kern="100" dirty="0">
                          <a:effectLst/>
                          <a:latin typeface="微软雅黑" pitchFamily="34" charset="-122"/>
                          <a:ea typeface="微软雅黑" pitchFamily="34" charset="-122"/>
                        </a:rPr>
                        <a:t>建设阶段</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800" kern="100" dirty="0">
                          <a:effectLst/>
                          <a:latin typeface="微软雅黑" pitchFamily="34" charset="-122"/>
                          <a:ea typeface="微软雅黑" pitchFamily="34" charset="-122"/>
                        </a:rPr>
                        <a:t>建设内容</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800" kern="100" dirty="0">
                          <a:effectLst/>
                          <a:latin typeface="微软雅黑" pitchFamily="34" charset="-122"/>
                          <a:ea typeface="微软雅黑" pitchFamily="34" charset="-122"/>
                        </a:rPr>
                        <a:t>具体内容</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800" kern="100" dirty="0">
                          <a:effectLst/>
                          <a:latin typeface="微软雅黑" pitchFamily="34" charset="-122"/>
                          <a:ea typeface="微软雅黑" pitchFamily="34" charset="-122"/>
                        </a:rPr>
                        <a:t>建设时间周期（参考）</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extLst>
                  <a:ext uri="{0D108BD9-81ED-4DB2-BD59-A6C34878D82A}">
                    <a16:rowId xmlns="" xmlns:a16="http://schemas.microsoft.com/office/drawing/2014/main" val="459955072"/>
                  </a:ext>
                </a:extLst>
              </a:tr>
              <a:tr h="448635">
                <a:tc rowSpan="6">
                  <a:txBody>
                    <a:bodyPr/>
                    <a:lstStyle/>
                    <a:p>
                      <a:pPr algn="ctr">
                        <a:lnSpc>
                          <a:spcPts val="2400"/>
                        </a:lnSpc>
                        <a:spcAft>
                          <a:spcPts val="0"/>
                        </a:spcAft>
                      </a:pPr>
                      <a:r>
                        <a:rPr lang="zh-CN" sz="1800" kern="100" dirty="0">
                          <a:effectLst/>
                          <a:latin typeface="微软雅黑" pitchFamily="34" charset="-122"/>
                          <a:ea typeface="微软雅黑" pitchFamily="34" charset="-122"/>
                        </a:rPr>
                        <a:t>一期专业建设</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顶层规划</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签署协议；输出方案、招投标流程</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600" kern="100" dirty="0">
                          <a:effectLst/>
                          <a:latin typeface="微软雅黑" pitchFamily="34" charset="-122"/>
                          <a:ea typeface="微软雅黑" pitchFamily="34" charset="-122"/>
                        </a:rPr>
                        <a:t>2</a:t>
                      </a:r>
                      <a:r>
                        <a:rPr lang="zh-CN" sz="1600" kern="100" dirty="0">
                          <a:effectLst/>
                          <a:latin typeface="微软雅黑" pitchFamily="34" charset="-122"/>
                          <a:ea typeface="微软雅黑" pitchFamily="34" charset="-122"/>
                        </a:rPr>
                        <a:t>个月</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3448733343"/>
                  </a:ext>
                </a:extLst>
              </a:tr>
              <a:tr h="661458">
                <a:tc vMerge="1">
                  <a:txBody>
                    <a:bodyPr/>
                    <a:lstStyle/>
                    <a:p>
                      <a:endParaRPr lang="zh-SG" altLang="en-US"/>
                    </a:p>
                  </a:txBody>
                  <a:tcPr/>
                </a:tc>
                <a:tc>
                  <a:txBody>
                    <a:bodyPr/>
                    <a:lstStyle/>
                    <a:p>
                      <a:pPr algn="ctr">
                        <a:lnSpc>
                          <a:spcPts val="2400"/>
                        </a:lnSpc>
                        <a:spcAft>
                          <a:spcPts val="0"/>
                        </a:spcAft>
                      </a:pPr>
                      <a:r>
                        <a:rPr lang="zh-CN" sz="1600" kern="100" dirty="0">
                          <a:effectLst/>
                          <a:latin typeface="微软雅黑" pitchFamily="34" charset="-122"/>
                          <a:ea typeface="微软雅黑" pitchFamily="34" charset="-122"/>
                        </a:rPr>
                        <a:t>实训</a:t>
                      </a:r>
                      <a:r>
                        <a:rPr lang="zh-CN" altLang="en-US" sz="1600" kern="100" dirty="0">
                          <a:effectLst/>
                          <a:latin typeface="微软雅黑" pitchFamily="34" charset="-122"/>
                          <a:ea typeface="微软雅黑" pitchFamily="34" charset="-122"/>
                        </a:rPr>
                        <a:t>基地</a:t>
                      </a:r>
                      <a:r>
                        <a:rPr lang="zh-CN" sz="1600" kern="100" dirty="0">
                          <a:effectLst/>
                          <a:latin typeface="微软雅黑" pitchFamily="34" charset="-122"/>
                          <a:ea typeface="微软雅黑" pitchFamily="34" charset="-122"/>
                        </a:rPr>
                        <a:t>建设与装修</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采购软硬件设备及办公家具，配备实训基地；文化装修，综合布线</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rowSpan="5">
                  <a:txBody>
                    <a:bodyPr/>
                    <a:lstStyle/>
                    <a:p>
                      <a:pPr algn="ctr">
                        <a:lnSpc>
                          <a:spcPts val="2400"/>
                        </a:lnSpc>
                        <a:spcAft>
                          <a:spcPts val="0"/>
                        </a:spcAft>
                      </a:pPr>
                      <a:r>
                        <a:rPr lang="en-US" sz="1600" kern="100" dirty="0" smtClean="0">
                          <a:effectLst/>
                          <a:latin typeface="微软雅黑" pitchFamily="34" charset="-122"/>
                          <a:ea typeface="微软雅黑" pitchFamily="34" charset="-122"/>
                        </a:rPr>
                        <a:t>6</a:t>
                      </a:r>
                      <a:r>
                        <a:rPr lang="zh-CN" sz="1600" kern="100" dirty="0" smtClean="0">
                          <a:effectLst/>
                          <a:latin typeface="微软雅黑" pitchFamily="34" charset="-122"/>
                          <a:ea typeface="微软雅黑" pitchFamily="34" charset="-122"/>
                        </a:rPr>
                        <a:t>个月</a:t>
                      </a:r>
                      <a:endParaRPr lang="en-US" altLang="zh-CN" sz="1600" kern="100" dirty="0" smtClean="0">
                        <a:effectLst/>
                        <a:latin typeface="微软雅黑" pitchFamily="34" charset="-122"/>
                        <a:ea typeface="微软雅黑" pitchFamily="34" charset="-122"/>
                      </a:endParaRPr>
                    </a:p>
                    <a:p>
                      <a:pPr algn="ctr">
                        <a:lnSpc>
                          <a:spcPts val="2400"/>
                        </a:lnSpc>
                        <a:spcAft>
                          <a:spcPts val="0"/>
                        </a:spcAft>
                      </a:pPr>
                      <a:r>
                        <a:rPr lang="en-US" altLang="zh-CN" sz="1600" kern="100" dirty="0" smtClean="0">
                          <a:effectLst/>
                          <a:latin typeface="微软雅黑" pitchFamily="34" charset="-122"/>
                          <a:ea typeface="微软雅黑" pitchFamily="34" charset="-122"/>
                        </a:rPr>
                        <a:t>(</a:t>
                      </a:r>
                      <a:r>
                        <a:rPr lang="zh-CN" sz="1600" kern="100" dirty="0" smtClean="0">
                          <a:effectLst/>
                          <a:latin typeface="微软雅黑" pitchFamily="34" charset="-122"/>
                          <a:ea typeface="微软雅黑" pitchFamily="34" charset="-122"/>
                        </a:rPr>
                        <a:t>各项</a:t>
                      </a:r>
                      <a:r>
                        <a:rPr lang="zh-CN" altLang="en-US" sz="1600" kern="100" dirty="0" smtClean="0">
                          <a:effectLst/>
                          <a:latin typeface="微软雅黑" pitchFamily="34" charset="-122"/>
                          <a:ea typeface="微软雅黑" pitchFamily="34" charset="-122"/>
                        </a:rPr>
                        <a:t>同步</a:t>
                      </a:r>
                      <a:r>
                        <a:rPr lang="zh-CN" sz="1600" kern="100" dirty="0" smtClean="0">
                          <a:effectLst/>
                          <a:latin typeface="微软雅黑" pitchFamily="34" charset="-122"/>
                          <a:ea typeface="微软雅黑" pitchFamily="34" charset="-122"/>
                        </a:rPr>
                        <a:t>进行</a:t>
                      </a:r>
                      <a:r>
                        <a:rPr lang="en-US" altLang="zh-CN" sz="1600" kern="100" dirty="0" smtClean="0">
                          <a:effectLst/>
                          <a:latin typeface="微软雅黑" pitchFamily="34" charset="-122"/>
                          <a:ea typeface="微软雅黑" pitchFamily="34" charset="-122"/>
                        </a:rPr>
                        <a:t>)</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562677930"/>
                  </a:ext>
                </a:extLst>
              </a:tr>
              <a:tr h="437018">
                <a:tc vMerge="1">
                  <a:txBody>
                    <a:bodyPr/>
                    <a:lstStyle/>
                    <a:p>
                      <a:endParaRPr lang="zh-SG" altLang="en-US"/>
                    </a:p>
                  </a:txBody>
                  <a:tcPr/>
                </a:tc>
                <a:tc rowSpan="3">
                  <a:txBody>
                    <a:bodyPr/>
                    <a:lstStyle/>
                    <a:p>
                      <a:pPr algn="ctr">
                        <a:lnSpc>
                          <a:spcPts val="2400"/>
                        </a:lnSpc>
                        <a:spcAft>
                          <a:spcPts val="0"/>
                        </a:spcAft>
                      </a:pPr>
                      <a:r>
                        <a:rPr lang="zh-CN" sz="1600" kern="100" dirty="0">
                          <a:effectLst/>
                          <a:latin typeface="微软雅黑" pitchFamily="34" charset="-122"/>
                          <a:ea typeface="微软雅黑" pitchFamily="34" charset="-122"/>
                        </a:rPr>
                        <a:t>教学资源</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 实训项目、课程、内容和教学</a:t>
                      </a:r>
                      <a:r>
                        <a:rPr lang="zh-CN" sz="1600" kern="100" dirty="0" smtClean="0">
                          <a:effectLst/>
                          <a:latin typeface="微软雅黑" pitchFamily="34" charset="-122"/>
                          <a:ea typeface="微软雅黑" pitchFamily="34" charset="-122"/>
                        </a:rPr>
                        <a:t>安排</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720981731"/>
                  </a:ext>
                </a:extLst>
              </a:tr>
              <a:tr h="440749">
                <a:tc vMerge="1">
                  <a:txBody>
                    <a:bodyPr/>
                    <a:lstStyle/>
                    <a:p>
                      <a:endParaRPr lang="zh-SG" altLang="en-US"/>
                    </a:p>
                  </a:txBody>
                  <a:tcPr/>
                </a:tc>
                <a:tc vMerge="1">
                  <a:txBody>
                    <a:bodyPr/>
                    <a:lstStyle/>
                    <a:p>
                      <a:endParaRPr lang="zh-SG" altLang="en-US"/>
                    </a:p>
                  </a:txBody>
                  <a:tcPr/>
                </a:tc>
                <a:tc>
                  <a:txBody>
                    <a:bodyPr/>
                    <a:lstStyle/>
                    <a:p>
                      <a:pPr algn="ctr">
                        <a:lnSpc>
                          <a:spcPts val="2400"/>
                        </a:lnSpc>
                        <a:spcAft>
                          <a:spcPts val="0"/>
                        </a:spcAft>
                      </a:pPr>
                      <a:r>
                        <a:rPr lang="zh-CN" sz="1600" kern="100" dirty="0">
                          <a:effectLst/>
                          <a:latin typeface="微软雅黑" pitchFamily="34" charset="-122"/>
                          <a:ea typeface="微软雅黑" pitchFamily="34" charset="-122"/>
                        </a:rPr>
                        <a:t> 合作编写配套</a:t>
                      </a:r>
                      <a:r>
                        <a:rPr lang="zh-CN" sz="1600" kern="100" dirty="0" smtClean="0">
                          <a:effectLst/>
                          <a:latin typeface="微软雅黑" pitchFamily="34" charset="-122"/>
                          <a:ea typeface="微软雅黑" pitchFamily="34" charset="-122"/>
                        </a:rPr>
                        <a:t>教材</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3638172741"/>
                  </a:ext>
                </a:extLst>
              </a:tr>
              <a:tr h="420369">
                <a:tc vMerge="1">
                  <a:txBody>
                    <a:bodyPr/>
                    <a:lstStyle/>
                    <a:p>
                      <a:endParaRPr lang="zh-SG" altLang="en-US"/>
                    </a:p>
                  </a:txBody>
                  <a:tcPr/>
                </a:tc>
                <a:tc vMerge="1">
                  <a:txBody>
                    <a:bodyPr/>
                    <a:lstStyle/>
                    <a:p>
                      <a:endParaRPr lang="zh-SG" altLang="en-US"/>
                    </a:p>
                  </a:txBody>
                  <a:tcPr/>
                </a:tc>
                <a:tc>
                  <a:txBody>
                    <a:bodyPr/>
                    <a:lstStyle/>
                    <a:p>
                      <a:pPr algn="ctr">
                        <a:lnSpc>
                          <a:spcPts val="2400"/>
                        </a:lnSpc>
                        <a:spcAft>
                          <a:spcPts val="0"/>
                        </a:spcAft>
                      </a:pPr>
                      <a:r>
                        <a:rPr lang="zh-CN" sz="1600" kern="100" dirty="0">
                          <a:effectLst/>
                          <a:latin typeface="微软雅黑" pitchFamily="34" charset="-122"/>
                          <a:ea typeface="微软雅黑" pitchFamily="34" charset="-122"/>
                        </a:rPr>
                        <a:t> 教学资源及典型案例</a:t>
                      </a:r>
                      <a:r>
                        <a:rPr lang="zh-CN" sz="1600" kern="100" dirty="0" smtClean="0">
                          <a:effectLst/>
                          <a:latin typeface="微软雅黑" pitchFamily="34" charset="-122"/>
                          <a:ea typeface="微软雅黑" pitchFamily="34" charset="-122"/>
                        </a:rPr>
                        <a:t>开发</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36716017"/>
                  </a:ext>
                </a:extLst>
              </a:tr>
              <a:tr h="451931">
                <a:tc vMerge="1">
                  <a:txBody>
                    <a:bodyPr/>
                    <a:lstStyle/>
                    <a:p>
                      <a:endParaRPr lang="zh-SG" altLang="en-US"/>
                    </a:p>
                  </a:txBody>
                  <a:tcPr/>
                </a:tc>
                <a:tc>
                  <a:txBody>
                    <a:bodyPr/>
                    <a:lstStyle/>
                    <a:p>
                      <a:pPr algn="ctr">
                        <a:lnSpc>
                          <a:spcPts val="2400"/>
                        </a:lnSpc>
                        <a:spcAft>
                          <a:spcPts val="0"/>
                        </a:spcAft>
                      </a:pPr>
                      <a:r>
                        <a:rPr lang="zh-CN" sz="1600" kern="100" dirty="0">
                          <a:effectLst/>
                          <a:latin typeface="微软雅黑" pitchFamily="34" charset="-122"/>
                          <a:ea typeface="微软雅黑" pitchFamily="34" charset="-122"/>
                        </a:rPr>
                        <a:t>师资建设</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600" kern="100" dirty="0">
                          <a:effectLst/>
                          <a:latin typeface="微软雅黑" pitchFamily="34" charset="-122"/>
                          <a:ea typeface="微软雅黑" pitchFamily="34" charset="-122"/>
                        </a:rPr>
                        <a:t> </a:t>
                      </a:r>
                      <a:r>
                        <a:rPr lang="zh-CN" sz="1600" kern="100" dirty="0">
                          <a:effectLst/>
                          <a:latin typeface="微软雅黑" pitchFamily="34" charset="-122"/>
                          <a:ea typeface="微软雅黑" pitchFamily="34" charset="-122"/>
                        </a:rPr>
                        <a:t>专业师资组建及</a:t>
                      </a:r>
                      <a:r>
                        <a:rPr lang="zh-CN" sz="1600" kern="100" dirty="0" smtClean="0">
                          <a:effectLst/>
                          <a:latin typeface="微软雅黑" pitchFamily="34" charset="-122"/>
                          <a:ea typeface="微软雅黑" pitchFamily="34" charset="-122"/>
                        </a:rPr>
                        <a:t>培训</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2000372678"/>
                  </a:ext>
                </a:extLst>
              </a:tr>
              <a:tr h="623569">
                <a:tc>
                  <a:txBody>
                    <a:bodyPr/>
                    <a:lstStyle/>
                    <a:p>
                      <a:pPr algn="ctr">
                        <a:lnSpc>
                          <a:spcPts val="2400"/>
                        </a:lnSpc>
                        <a:spcAft>
                          <a:spcPts val="0"/>
                        </a:spcAft>
                      </a:pPr>
                      <a:r>
                        <a:rPr lang="zh-CN" sz="1800" kern="100" dirty="0">
                          <a:effectLst/>
                          <a:latin typeface="微软雅黑" pitchFamily="34" charset="-122"/>
                          <a:ea typeface="微软雅黑" pitchFamily="34" charset="-122"/>
                        </a:rPr>
                        <a:t>二期专业建设</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二期实训</a:t>
                      </a:r>
                      <a:r>
                        <a:rPr lang="zh-CN" altLang="en-US" sz="1600" kern="100" dirty="0">
                          <a:effectLst/>
                          <a:latin typeface="微软雅黑" pitchFamily="34" charset="-122"/>
                          <a:ea typeface="微软雅黑" pitchFamily="34" charset="-122"/>
                        </a:rPr>
                        <a:t>基地</a:t>
                      </a:r>
                      <a:r>
                        <a:rPr lang="zh-CN" sz="1600" kern="100" dirty="0">
                          <a:effectLst/>
                          <a:latin typeface="微软雅黑" pitchFamily="34" charset="-122"/>
                          <a:ea typeface="微软雅黑" pitchFamily="34" charset="-122"/>
                        </a:rPr>
                        <a:t>建设</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实训室规划、实训室具体建设和运营</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600" kern="100" dirty="0">
                          <a:effectLst/>
                          <a:latin typeface="微软雅黑" pitchFamily="34" charset="-122"/>
                          <a:ea typeface="微软雅黑" pitchFamily="34" charset="-122"/>
                        </a:rPr>
                        <a:t>12</a:t>
                      </a:r>
                      <a:r>
                        <a:rPr lang="zh-CN" sz="1600" kern="100" dirty="0">
                          <a:effectLst/>
                          <a:latin typeface="微软雅黑" pitchFamily="34" charset="-122"/>
                          <a:ea typeface="微软雅黑" pitchFamily="34" charset="-122"/>
                        </a:rPr>
                        <a:t>个月</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3792137185"/>
                  </a:ext>
                </a:extLst>
              </a:tr>
              <a:tr h="677792">
                <a:tc>
                  <a:txBody>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zh-CN" altLang="zh-SG" sz="1800" kern="100" dirty="0">
                          <a:effectLst/>
                          <a:latin typeface="微软雅黑" pitchFamily="34" charset="-122"/>
                          <a:ea typeface="微软雅黑" pitchFamily="34" charset="-122"/>
                        </a:rPr>
                        <a:t>三期专业建设</a:t>
                      </a:r>
                      <a:endParaRPr lang="zh-CN" altLang="zh-SG" sz="1800" b="1" kern="100" dirty="0">
                        <a:solidFill>
                          <a:schemeClr val="dk1"/>
                        </a:solidFill>
                        <a:effectLst/>
                        <a:latin typeface="微软雅黑" panose="020B0503020204020204" pitchFamily="34" charset="-122"/>
                        <a:ea typeface="微软雅黑" panose="020B0503020204020204" pitchFamily="34" charset="-122"/>
                        <a:cs typeface="+mn-cs"/>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项目运营</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基地开放</a:t>
                      </a:r>
                      <a:r>
                        <a:rPr lang="zh-CN" altLang="en-US" sz="1600" kern="100" dirty="0">
                          <a:effectLst/>
                          <a:latin typeface="微软雅黑" pitchFamily="34" charset="-122"/>
                          <a:ea typeface="微软雅黑" pitchFamily="34" charset="-122"/>
                        </a:rPr>
                        <a:t>、</a:t>
                      </a:r>
                      <a:r>
                        <a:rPr lang="zh-CN" sz="1600" kern="100" dirty="0">
                          <a:effectLst/>
                          <a:latin typeface="微软雅黑" pitchFamily="34" charset="-122"/>
                          <a:ea typeface="微软雅黑" pitchFamily="34" charset="-122"/>
                        </a:rPr>
                        <a:t>活动策划、社会培训</a:t>
                      </a:r>
                      <a:r>
                        <a:rPr lang="zh-CN" altLang="en-US" sz="1600" kern="100" dirty="0">
                          <a:effectLst/>
                          <a:latin typeface="微软雅黑" pitchFamily="34" charset="-122"/>
                          <a:ea typeface="微软雅黑" pitchFamily="34" charset="-122"/>
                        </a:rPr>
                        <a:t>、技能鉴定、创业孵化等</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600" kern="100" dirty="0">
                          <a:effectLst/>
                          <a:latin typeface="微软雅黑" pitchFamily="34" charset="-122"/>
                          <a:ea typeface="微软雅黑" pitchFamily="34" charset="-122"/>
                        </a:rPr>
                        <a:t>持续</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955134195"/>
                  </a:ext>
                </a:extLst>
              </a:tr>
            </a:tbl>
          </a:graphicData>
        </a:graphic>
      </p:graphicFrame>
    </p:spTree>
    <p:extLst>
      <p:ext uri="{BB962C8B-B14F-4D97-AF65-F5344CB8AC3E}">
        <p14:creationId xmlns:p14="http://schemas.microsoft.com/office/powerpoint/2010/main" val="4051799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02</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74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MH_Other_5"/>
          <p:cNvSpPr>
            <a:spLocks noChangeArrowheads="1"/>
          </p:cNvSpPr>
          <p:nvPr>
            <p:custDataLst>
              <p:tags r:id="rId1"/>
            </p:custDataLst>
          </p:nvPr>
        </p:nvSpPr>
        <p:spPr bwMode="auto">
          <a:xfrm>
            <a:off x="244417" y="852358"/>
            <a:ext cx="3036666" cy="5903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（二</a:t>
            </a:r>
            <a:r>
              <a:rPr lang="zh-CN" altLang="en-US" sz="2000" b="1" dirty="0">
                <a:solidFill>
                  <a:srgbClr val="FFFFFF"/>
                </a:solidFill>
                <a:ea typeface="微软雅黑" pitchFamily="34" charset="-122"/>
              </a:rPr>
              <a:t>）行业岗位</a:t>
            </a:r>
            <a:r>
              <a:rPr lang="zh-CN" altLang="en-US" sz="2000" b="1" dirty="0" smtClean="0">
                <a:solidFill>
                  <a:srgbClr val="FFFFFF"/>
                </a:solidFill>
                <a:ea typeface="微软雅黑" pitchFamily="34" charset="-122"/>
              </a:rPr>
              <a:t>需求分析</a:t>
            </a:r>
            <a:endParaRPr lang="zh-CN" altLang="en-US" sz="2000" b="1" dirty="0">
              <a:solidFill>
                <a:srgbClr val="FFFFFF"/>
              </a:solidFill>
              <a:ea typeface="微软雅黑" pitchFamily="34"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0823" y="5025043"/>
            <a:ext cx="3219381" cy="1356248"/>
          </a:xfrm>
          <a:prstGeom prst="rect">
            <a:avLst/>
          </a:prstGeom>
        </p:spPr>
      </p:pic>
      <p:sp>
        <p:nvSpPr>
          <p:cNvPr id="16" name="同侧圆角矩形 4"/>
          <p:cNvSpPr/>
          <p:nvPr/>
        </p:nvSpPr>
        <p:spPr>
          <a:xfrm>
            <a:off x="2829929" y="2035956"/>
            <a:ext cx="8430275" cy="175456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defTabSz="711200">
              <a:lnSpc>
                <a:spcPct val="150000"/>
              </a:lnSpc>
              <a:spcBef>
                <a:spcPct val="0"/>
              </a:spcBef>
              <a:spcAft>
                <a:spcPct val="15000"/>
              </a:spcAft>
            </a:pPr>
            <a:endParaRPr lang="zh-CN" altLang="en-US" sz="1600" b="0" kern="1200" dirty="0">
              <a:latin typeface="微软雅黑" pitchFamily="34" charset="-122"/>
              <a:ea typeface="微软雅黑" pitchFamily="34" charset="-122"/>
            </a:endParaRPr>
          </a:p>
        </p:txBody>
      </p:sp>
      <p:sp>
        <p:nvSpPr>
          <p:cNvPr id="4" name="矩形 3"/>
          <p:cNvSpPr/>
          <p:nvPr/>
        </p:nvSpPr>
        <p:spPr>
          <a:xfrm>
            <a:off x="931015" y="1657646"/>
            <a:ext cx="10269098" cy="3416320"/>
          </a:xfrm>
          <a:prstGeom prst="rect">
            <a:avLst/>
          </a:prstGeom>
          <a:solidFill>
            <a:schemeClr val="bg1">
              <a:lumMod val="95000"/>
            </a:schemeClr>
          </a:solidFill>
        </p:spPr>
        <p:txBody>
          <a:bodyPr wrap="square">
            <a:spAutoFit/>
          </a:bodyPr>
          <a:lstStyle/>
          <a:p>
            <a:pPr>
              <a:lnSpc>
                <a:spcPct val="150000"/>
              </a:lnSpc>
            </a:pPr>
            <a:r>
              <a:rPr lang="zh-CN" altLang="en-US" dirty="0" smtClean="0">
                <a:solidFill>
                  <a:schemeClr val="dk1">
                    <a:hueOff val="0"/>
                    <a:satOff val="0"/>
                    <a:lumOff val="0"/>
                    <a:alphaOff val="0"/>
                  </a:schemeClr>
                </a:solidFill>
                <a:latin typeface="微软雅黑" pitchFamily="34" charset="-122"/>
                <a:ea typeface="微软雅黑" pitchFamily="34" charset="-122"/>
              </a:rPr>
              <a:t>       中</a:t>
            </a:r>
            <a:r>
              <a:rPr lang="zh-CN" altLang="en-US" dirty="0" smtClean="0">
                <a:solidFill>
                  <a:schemeClr val="dk1">
                    <a:hueOff val="0"/>
                    <a:satOff val="0"/>
                    <a:lumOff val="0"/>
                    <a:alphaOff val="0"/>
                  </a:schemeClr>
                </a:solidFill>
                <a:latin typeface="微软雅黑" pitchFamily="34" charset="-122"/>
                <a:ea typeface="微软雅黑" pitchFamily="34" charset="-122"/>
              </a:rPr>
              <a:t>职电子技术应用专业的</a:t>
            </a:r>
            <a:r>
              <a:rPr lang="zh-CN" altLang="en-US" dirty="0">
                <a:solidFill>
                  <a:schemeClr val="dk1">
                    <a:hueOff val="0"/>
                    <a:satOff val="0"/>
                    <a:lumOff val="0"/>
                    <a:alphaOff val="0"/>
                  </a:schemeClr>
                </a:solidFill>
                <a:latin typeface="微软雅黑" pitchFamily="34" charset="-122"/>
                <a:ea typeface="微软雅黑" pitchFamily="34" charset="-122"/>
              </a:rPr>
              <a:t>毕业生大多就业在生产第一线，就业岗位群主要</a:t>
            </a:r>
            <a:r>
              <a:rPr lang="zh-CN" altLang="en-US" dirty="0" smtClean="0">
                <a:solidFill>
                  <a:schemeClr val="dk1">
                    <a:hueOff val="0"/>
                    <a:satOff val="0"/>
                    <a:lumOff val="0"/>
                    <a:alphaOff val="0"/>
                  </a:schemeClr>
                </a:solidFill>
                <a:latin typeface="微软雅黑" pitchFamily="34" charset="-122"/>
                <a:ea typeface="微软雅黑" pitchFamily="34" charset="-122"/>
              </a:rPr>
              <a:t>为</a:t>
            </a:r>
            <a:r>
              <a:rPr lang="zh-CN" altLang="en-US" b="1" dirty="0" smtClean="0">
                <a:solidFill>
                  <a:srgbClr val="C00000"/>
                </a:solidFill>
                <a:latin typeface="微软雅黑" pitchFamily="34" charset="-122"/>
                <a:ea typeface="微软雅黑" pitchFamily="34" charset="-122"/>
              </a:rPr>
              <a:t>电子技术应用及</a:t>
            </a:r>
            <a:r>
              <a:rPr lang="zh-CN" altLang="en-US" b="1" dirty="0" smtClean="0">
                <a:solidFill>
                  <a:srgbClr val="C00000"/>
                </a:solidFill>
                <a:latin typeface="微软雅黑" pitchFamily="34" charset="-122"/>
                <a:ea typeface="微软雅黑" pitchFamily="34" charset="-122"/>
              </a:rPr>
              <a:t>相关企业</a:t>
            </a:r>
            <a:r>
              <a:rPr lang="zh-CN" altLang="en-US" b="1" dirty="0">
                <a:solidFill>
                  <a:srgbClr val="C00000"/>
                </a:solidFill>
                <a:latin typeface="微软雅黑" pitchFamily="34" charset="-122"/>
                <a:ea typeface="微软雅黑" pitchFamily="34" charset="-122"/>
              </a:rPr>
              <a:t>生产线或施工现场上的装配工、调试工、检测工、维修工以及一般的管理员工</a:t>
            </a:r>
            <a:r>
              <a:rPr lang="zh-CN" altLang="en-US" dirty="0">
                <a:solidFill>
                  <a:schemeClr val="dk1">
                    <a:hueOff val="0"/>
                    <a:satOff val="0"/>
                    <a:lumOff val="0"/>
                    <a:alphaOff val="0"/>
                  </a:schemeClr>
                </a:solidFill>
                <a:latin typeface="微软雅黑" pitchFamily="34" charset="-122"/>
                <a:ea typeface="微软雅黑" pitchFamily="34" charset="-122"/>
              </a:rPr>
              <a:t>等。 这当中有一些技术性的工作，如焊接、布线、装配、调试、维修、检测、销售及售后服 务等</a:t>
            </a:r>
            <a:r>
              <a:rPr lang="zh-CN" altLang="en-US" dirty="0" smtClean="0">
                <a:solidFill>
                  <a:schemeClr val="dk1">
                    <a:hueOff val="0"/>
                    <a:satOff val="0"/>
                    <a:lumOff val="0"/>
                    <a:alphaOff val="0"/>
                  </a:schemeClr>
                </a:solidFill>
                <a:latin typeface="微软雅黑" pitchFamily="34" charset="-122"/>
                <a:ea typeface="微软雅黑" pitchFamily="34" charset="-122"/>
              </a:rPr>
              <a:t>。另外</a:t>
            </a:r>
            <a:r>
              <a:rPr lang="zh-CN" altLang="en-US" dirty="0">
                <a:solidFill>
                  <a:schemeClr val="dk1">
                    <a:hueOff val="0"/>
                    <a:satOff val="0"/>
                    <a:lumOff val="0"/>
                    <a:alphaOff val="0"/>
                  </a:schemeClr>
                </a:solidFill>
                <a:latin typeface="微软雅黑" pitchFamily="34" charset="-122"/>
                <a:ea typeface="微软雅黑" pitchFamily="34" charset="-122"/>
              </a:rPr>
              <a:t>，销售、维修及技术服务也需要大量</a:t>
            </a:r>
            <a:r>
              <a:rPr lang="zh-CN" altLang="en-US" b="1" dirty="0">
                <a:solidFill>
                  <a:srgbClr val="C00000"/>
                </a:solidFill>
                <a:latin typeface="微软雅黑" pitchFamily="34" charset="-122"/>
                <a:ea typeface="微软雅黑" pitchFamily="34" charset="-122"/>
              </a:rPr>
              <a:t>技术应用型人才</a:t>
            </a:r>
            <a:r>
              <a:rPr lang="zh-CN" altLang="en-US" dirty="0" smtClean="0">
                <a:solidFill>
                  <a:schemeClr val="dk1">
                    <a:hueOff val="0"/>
                    <a:satOff val="0"/>
                    <a:lumOff val="0"/>
                    <a:alphaOff val="0"/>
                  </a:schemeClr>
                </a:solidFill>
                <a:latin typeface="微软雅黑" pitchFamily="34" charset="-122"/>
                <a:ea typeface="微软雅黑" pitchFamily="34" charset="-122"/>
              </a:rPr>
              <a:t>，这</a:t>
            </a:r>
            <a:r>
              <a:rPr lang="zh-CN" altLang="en-US" dirty="0" smtClean="0">
                <a:solidFill>
                  <a:schemeClr val="dk1">
                    <a:hueOff val="0"/>
                    <a:satOff val="0"/>
                    <a:lumOff val="0"/>
                    <a:alphaOff val="0"/>
                  </a:schemeClr>
                </a:solidFill>
                <a:latin typeface="微软雅黑" pitchFamily="34" charset="-122"/>
                <a:ea typeface="微软雅黑" pitchFamily="34" charset="-122"/>
              </a:rPr>
              <a:t>给电子技术应用技术</a:t>
            </a:r>
            <a:r>
              <a:rPr lang="zh-CN" altLang="en-US" dirty="0">
                <a:solidFill>
                  <a:schemeClr val="dk1">
                    <a:hueOff val="0"/>
                    <a:satOff val="0"/>
                    <a:lumOff val="0"/>
                    <a:alphaOff val="0"/>
                  </a:schemeClr>
                </a:solidFill>
                <a:latin typeface="微软雅黑" pitchFamily="34" charset="-122"/>
                <a:ea typeface="微软雅黑" pitchFamily="34" charset="-122"/>
              </a:rPr>
              <a:t>应用专业毕业学生提供了广阔的用武之地。除了强调学生的基本知识、</a:t>
            </a:r>
            <a:r>
              <a:rPr lang="zh-CN" altLang="en-US" dirty="0" smtClean="0">
                <a:solidFill>
                  <a:schemeClr val="dk1">
                    <a:hueOff val="0"/>
                    <a:satOff val="0"/>
                    <a:lumOff val="0"/>
                    <a:alphaOff val="0"/>
                  </a:schemeClr>
                </a:solidFill>
                <a:latin typeface="微软雅黑" pitchFamily="34" charset="-122"/>
                <a:ea typeface="微软雅黑" pitchFamily="34" charset="-122"/>
              </a:rPr>
              <a:t>实践</a:t>
            </a:r>
            <a:r>
              <a:rPr lang="zh-CN" altLang="en-US" dirty="0">
                <a:solidFill>
                  <a:schemeClr val="dk1">
                    <a:hueOff val="0"/>
                    <a:satOff val="0"/>
                    <a:lumOff val="0"/>
                    <a:alphaOff val="0"/>
                  </a:schemeClr>
                </a:solidFill>
                <a:latin typeface="微软雅黑" pitchFamily="34" charset="-122"/>
                <a:ea typeface="微软雅黑" pitchFamily="34" charset="-122"/>
              </a:rPr>
              <a:t>能力，</a:t>
            </a:r>
            <a:r>
              <a:rPr lang="zh-CN" altLang="en-US" dirty="0" smtClean="0">
                <a:solidFill>
                  <a:schemeClr val="dk1">
                    <a:hueOff val="0"/>
                    <a:satOff val="0"/>
                    <a:lumOff val="0"/>
                    <a:alphaOff val="0"/>
                  </a:schemeClr>
                </a:solidFill>
                <a:latin typeface="微软雅黑" pitchFamily="34" charset="-122"/>
                <a:ea typeface="微软雅黑" pitchFamily="34" charset="-122"/>
              </a:rPr>
              <a:t>各企业</a:t>
            </a:r>
            <a:r>
              <a:rPr lang="zh-CN" altLang="en-US" dirty="0">
                <a:solidFill>
                  <a:schemeClr val="dk1">
                    <a:hueOff val="0"/>
                    <a:satOff val="0"/>
                    <a:lumOff val="0"/>
                    <a:alphaOff val="0"/>
                  </a:schemeClr>
                </a:solidFill>
                <a:latin typeface="微软雅黑" pitchFamily="34" charset="-122"/>
                <a:ea typeface="微软雅黑" pitchFamily="34" charset="-122"/>
              </a:rPr>
              <a:t>对学生的综合素质也提出了要求，希望能够培养的学生</a:t>
            </a:r>
            <a:r>
              <a:rPr lang="zh-CN" altLang="en-US" b="1" dirty="0">
                <a:solidFill>
                  <a:srgbClr val="C00000"/>
                </a:solidFill>
                <a:latin typeface="微软雅黑" pitchFamily="34" charset="-122"/>
                <a:ea typeface="微软雅黑" pitchFamily="34" charset="-122"/>
              </a:rPr>
              <a:t>具有良好职 业道德素质，能够服从工作安排和管理，具有团队协作精神和吃苦耐劳精神</a:t>
            </a:r>
            <a:r>
              <a:rPr lang="zh-CN" altLang="en-US" dirty="0" smtClean="0">
                <a:solidFill>
                  <a:schemeClr val="dk1">
                    <a:hueOff val="0"/>
                    <a:satOff val="0"/>
                    <a:lumOff val="0"/>
                    <a:alphaOff val="0"/>
                  </a:schemeClr>
                </a:solidFill>
                <a:latin typeface="微软雅黑" pitchFamily="34" charset="-122"/>
                <a:ea typeface="微软雅黑" pitchFamily="34" charset="-122"/>
              </a:rPr>
              <a:t>。</a:t>
            </a:r>
            <a:endParaRPr lang="en-US" altLang="zh-CN" dirty="0" smtClean="0">
              <a:solidFill>
                <a:schemeClr val="dk1">
                  <a:hueOff val="0"/>
                  <a:satOff val="0"/>
                  <a:lumOff val="0"/>
                  <a:alphaOff val="0"/>
                </a:schemeClr>
              </a:solidFill>
              <a:latin typeface="微软雅黑" pitchFamily="34" charset="-122"/>
              <a:ea typeface="微软雅黑" pitchFamily="34" charset="-122"/>
            </a:endParaRPr>
          </a:p>
          <a:p>
            <a:pPr>
              <a:lnSpc>
                <a:spcPct val="150000"/>
              </a:lnSpc>
            </a:pPr>
            <a:r>
              <a:rPr lang="zh-CN" altLang="en-US" dirty="0" smtClean="0">
                <a:solidFill>
                  <a:schemeClr val="dk1">
                    <a:hueOff val="0"/>
                    <a:satOff val="0"/>
                    <a:lumOff val="0"/>
                    <a:alphaOff val="0"/>
                  </a:schemeClr>
                </a:solidFill>
                <a:latin typeface="微软雅黑" pitchFamily="34" charset="-122"/>
                <a:ea typeface="微软雅黑" pitchFamily="34" charset="-122"/>
              </a:rPr>
              <a:t>       据</a:t>
            </a:r>
            <a:r>
              <a:rPr lang="zh-CN" altLang="en-US" dirty="0">
                <a:solidFill>
                  <a:schemeClr val="dk1">
                    <a:hueOff val="0"/>
                    <a:satOff val="0"/>
                    <a:lumOff val="0"/>
                    <a:alphaOff val="0"/>
                  </a:schemeClr>
                </a:solidFill>
                <a:latin typeface="微软雅黑" pitchFamily="34" charset="-122"/>
                <a:ea typeface="微软雅黑" pitchFamily="34" charset="-122"/>
              </a:rPr>
              <a:t>中国人事科学研究院发布的</a:t>
            </a:r>
            <a:r>
              <a:rPr lang="en-US" altLang="zh-CN" dirty="0">
                <a:solidFill>
                  <a:schemeClr val="dk1">
                    <a:hueOff val="0"/>
                    <a:satOff val="0"/>
                    <a:lumOff val="0"/>
                    <a:alphaOff val="0"/>
                  </a:schemeClr>
                </a:solidFill>
                <a:latin typeface="微软雅黑" pitchFamily="34" charset="-122"/>
                <a:ea typeface="微软雅黑" pitchFamily="34" charset="-122"/>
              </a:rPr>
              <a:t>《</a:t>
            </a:r>
            <a:r>
              <a:rPr lang="zh-CN" altLang="en-US" dirty="0">
                <a:solidFill>
                  <a:schemeClr val="dk1">
                    <a:hueOff val="0"/>
                    <a:satOff val="0"/>
                    <a:lumOff val="0"/>
                    <a:alphaOff val="0"/>
                  </a:schemeClr>
                </a:solidFill>
                <a:latin typeface="微软雅黑" pitchFamily="34" charset="-122"/>
                <a:ea typeface="微软雅黑" pitchFamily="34" charset="-122"/>
              </a:rPr>
              <a:t>中国人才报告</a:t>
            </a:r>
            <a:r>
              <a:rPr lang="en-US" altLang="zh-CN" dirty="0">
                <a:solidFill>
                  <a:schemeClr val="dk1">
                    <a:hueOff val="0"/>
                    <a:satOff val="0"/>
                    <a:lumOff val="0"/>
                    <a:alphaOff val="0"/>
                  </a:schemeClr>
                </a:solidFill>
                <a:latin typeface="微软雅黑" pitchFamily="34" charset="-122"/>
                <a:ea typeface="微软雅黑" pitchFamily="34" charset="-122"/>
              </a:rPr>
              <a:t>》</a:t>
            </a:r>
            <a:r>
              <a:rPr lang="zh-CN" altLang="en-US" dirty="0">
                <a:solidFill>
                  <a:schemeClr val="dk1">
                    <a:hueOff val="0"/>
                    <a:satOff val="0"/>
                    <a:lumOff val="0"/>
                    <a:alphaOff val="0"/>
                  </a:schemeClr>
                </a:solidFill>
                <a:latin typeface="微软雅黑" pitchFamily="34" charset="-122"/>
                <a:ea typeface="微软雅黑" pitchFamily="34" charset="-122"/>
              </a:rPr>
              <a:t>预计，</a:t>
            </a:r>
            <a:r>
              <a:rPr lang="en-US" altLang="zh-CN" dirty="0">
                <a:solidFill>
                  <a:schemeClr val="dk1">
                    <a:hueOff val="0"/>
                    <a:satOff val="0"/>
                    <a:lumOff val="0"/>
                    <a:alphaOff val="0"/>
                  </a:schemeClr>
                </a:solidFill>
                <a:latin typeface="微软雅黑" pitchFamily="34" charset="-122"/>
                <a:ea typeface="微软雅黑" pitchFamily="34" charset="-122"/>
              </a:rPr>
              <a:t>2017</a:t>
            </a:r>
            <a:r>
              <a:rPr lang="zh-CN" altLang="en-US" dirty="0">
                <a:solidFill>
                  <a:schemeClr val="dk1">
                    <a:hueOff val="0"/>
                    <a:satOff val="0"/>
                    <a:lumOff val="0"/>
                    <a:alphaOff val="0"/>
                  </a:schemeClr>
                </a:solidFill>
                <a:latin typeface="微软雅黑" pitchFamily="34" charset="-122"/>
                <a:ea typeface="微软雅黑" pitchFamily="34" charset="-122"/>
              </a:rPr>
              <a:t>年，</a:t>
            </a:r>
            <a:r>
              <a:rPr lang="zh-CN" altLang="en-US" b="1" dirty="0">
                <a:solidFill>
                  <a:srgbClr val="C00000"/>
                </a:solidFill>
                <a:latin typeface="微软雅黑" pitchFamily="34" charset="-122"/>
                <a:ea typeface="微软雅黑" pitchFamily="34" charset="-122"/>
              </a:rPr>
              <a:t>第二产业人才缺口将达</a:t>
            </a:r>
            <a:r>
              <a:rPr lang="en-US" altLang="zh-CN" b="1" dirty="0">
                <a:solidFill>
                  <a:srgbClr val="C00000"/>
                </a:solidFill>
                <a:latin typeface="微软雅黑" pitchFamily="34" charset="-122"/>
                <a:ea typeface="微软雅黑" pitchFamily="34" charset="-122"/>
              </a:rPr>
              <a:t>1720</a:t>
            </a:r>
            <a:r>
              <a:rPr lang="zh-CN" altLang="en-US" b="1" dirty="0">
                <a:solidFill>
                  <a:srgbClr val="C00000"/>
                </a:solidFill>
                <a:latin typeface="微软雅黑" pitchFamily="34" charset="-122"/>
                <a:ea typeface="微软雅黑" pitchFamily="34" charset="-122"/>
              </a:rPr>
              <a:t>万人，而第三产业人才缺口预计达</a:t>
            </a:r>
            <a:r>
              <a:rPr lang="en-US" altLang="zh-CN" b="1" dirty="0">
                <a:solidFill>
                  <a:srgbClr val="C00000"/>
                </a:solidFill>
                <a:latin typeface="微软雅黑" pitchFamily="34" charset="-122"/>
                <a:ea typeface="微软雅黑" pitchFamily="34" charset="-122"/>
              </a:rPr>
              <a:t>325</a:t>
            </a:r>
            <a:r>
              <a:rPr lang="zh-CN" altLang="en-US" b="1" dirty="0">
                <a:solidFill>
                  <a:srgbClr val="C00000"/>
                </a:solidFill>
                <a:latin typeface="微软雅黑" pitchFamily="34" charset="-122"/>
                <a:ea typeface="微软雅黑" pitchFamily="34" charset="-122"/>
              </a:rPr>
              <a:t>万人</a:t>
            </a:r>
            <a:r>
              <a:rPr lang="zh-CN" altLang="en-US" dirty="0">
                <a:solidFill>
                  <a:schemeClr val="dk1">
                    <a:hueOff val="0"/>
                    <a:satOff val="0"/>
                    <a:lumOff val="0"/>
                    <a:alphaOff val="0"/>
                  </a:schemeClr>
                </a:solidFill>
                <a:latin typeface="微软雅黑" pitchFamily="34" charset="-122"/>
                <a:ea typeface="微软雅黑" pitchFamily="34" charset="-122"/>
              </a:rPr>
              <a:t>，就业形式</a:t>
            </a:r>
            <a:r>
              <a:rPr lang="zh-CN" altLang="en-US" dirty="0" smtClean="0">
                <a:solidFill>
                  <a:schemeClr val="dk1">
                    <a:hueOff val="0"/>
                    <a:satOff val="0"/>
                    <a:lumOff val="0"/>
                    <a:alphaOff val="0"/>
                  </a:schemeClr>
                </a:solidFill>
                <a:latin typeface="微软雅黑" pitchFamily="34" charset="-122"/>
                <a:ea typeface="微软雅黑" pitchFamily="34" charset="-122"/>
              </a:rPr>
              <a:t>严峻</a:t>
            </a:r>
            <a:r>
              <a:rPr lang="zh-CN" altLang="en-US" dirty="0">
                <a:solidFill>
                  <a:schemeClr val="dk1">
                    <a:hueOff val="0"/>
                    <a:satOff val="0"/>
                    <a:lumOff val="0"/>
                    <a:alphaOff val="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3125075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38</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39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H_Other_5"/>
          <p:cNvSpPr>
            <a:spLocks noChangeArrowheads="1"/>
          </p:cNvSpPr>
          <p:nvPr>
            <p:custDataLst>
              <p:tags r:id="rId1"/>
            </p:custDataLst>
          </p:nvPr>
        </p:nvSpPr>
        <p:spPr bwMode="auto">
          <a:xfrm>
            <a:off x="232280" y="878607"/>
            <a:ext cx="2758346"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（三）</a:t>
            </a:r>
            <a:r>
              <a:rPr lang="zh-CN" altLang="en-US" sz="2000" b="1" dirty="0">
                <a:solidFill>
                  <a:srgbClr val="FFFFFF"/>
                </a:solidFill>
                <a:ea typeface="微软雅黑" pitchFamily="34" charset="-122"/>
              </a:rPr>
              <a:t>项目包含的内容</a:t>
            </a:r>
          </a:p>
        </p:txBody>
      </p:sp>
      <p:grpSp>
        <p:nvGrpSpPr>
          <p:cNvPr id="11" name="组合 10"/>
          <p:cNvGrpSpPr/>
          <p:nvPr/>
        </p:nvGrpSpPr>
        <p:grpSpPr>
          <a:xfrm>
            <a:off x="897773" y="1404476"/>
            <a:ext cx="10551277" cy="4970110"/>
            <a:chOff x="897773" y="1614026"/>
            <a:chExt cx="10551277" cy="4970110"/>
          </a:xfrm>
        </p:grpSpPr>
        <p:grpSp>
          <p:nvGrpSpPr>
            <p:cNvPr id="12" name="Group 39"/>
            <p:cNvGrpSpPr/>
            <p:nvPr/>
          </p:nvGrpSpPr>
          <p:grpSpPr>
            <a:xfrm>
              <a:off x="3392215" y="1614026"/>
              <a:ext cx="5407569" cy="4970110"/>
              <a:chOff x="3392215" y="1614026"/>
              <a:chExt cx="5407569" cy="4970110"/>
            </a:xfrm>
          </p:grpSpPr>
          <p:sp>
            <p:nvSpPr>
              <p:cNvPr id="49"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0"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1"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2"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3"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4"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5"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6"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7"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8"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9"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7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8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13" name="Group 40"/>
            <p:cNvGrpSpPr/>
            <p:nvPr/>
          </p:nvGrpSpPr>
          <p:grpSpPr>
            <a:xfrm>
              <a:off x="897773" y="2284673"/>
              <a:ext cx="3102977" cy="1245554"/>
              <a:chOff x="897773" y="2284673"/>
              <a:chExt cx="3102977" cy="1245554"/>
            </a:xfrm>
          </p:grpSpPr>
          <p:sp>
            <p:nvSpPr>
              <p:cNvPr id="47" name="TextBox 58"/>
              <p:cNvSpPr txBox="1"/>
              <p:nvPr/>
            </p:nvSpPr>
            <p:spPr>
              <a:xfrm>
                <a:off x="1655747" y="2284673"/>
                <a:ext cx="162626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48" name="Rectangle 59"/>
              <p:cNvSpPr/>
              <p:nvPr/>
            </p:nvSpPr>
            <p:spPr>
              <a:xfrm>
                <a:off x="897773" y="2637675"/>
                <a:ext cx="3102977" cy="8925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smtClean="0">
                    <a:solidFill>
                      <a:srgbClr val="0070C0"/>
                    </a:solidFill>
                    <a:latin typeface="微软雅黑" pitchFamily="34" charset="-122"/>
                    <a:ea typeface="微软雅黑" pitchFamily="34" charset="-122"/>
                  </a:rPr>
                  <a:t>立项申报制订</a:t>
                </a:r>
                <a:r>
                  <a:rPr lang="zh-CN" altLang="en-US" sz="1400" dirty="0">
                    <a:solidFill>
                      <a:srgbClr val="0070C0"/>
                    </a:solidFill>
                    <a:latin typeface="微软雅黑" panose="020B0503020204020204" pitchFamily="34" charset="-122"/>
                    <a:ea typeface="微软雅黑" panose="020B0503020204020204" pitchFamily="34" charset="-122"/>
                  </a:rPr>
                  <a:t>、修订规划方案、立项申报书</a:t>
                </a:r>
                <a:endParaRPr lang="en-US" altLang="zh-CN" sz="1400" dirty="0">
                  <a:solidFill>
                    <a:srgbClr val="0070C0"/>
                  </a:solidFill>
                  <a:latin typeface="微软雅黑" panose="020B0503020204020204" pitchFamily="34" charset="-122"/>
                  <a:ea typeface="微软雅黑" panose="020B0503020204020204" pitchFamily="34" charset="-122"/>
                </a:endParaRPr>
              </a:p>
              <a:p>
                <a:pPr algn="ctr">
                  <a:lnSpc>
                    <a:spcPct val="130000"/>
                  </a:lnSpc>
                </a:pPr>
                <a:endParaRPr lang="en-US" altLang="zh-CN" sz="1200" dirty="0">
                  <a:latin typeface="微软雅黑" panose="020B0503020204020204" pitchFamily="34" charset="-122"/>
                  <a:ea typeface="微软雅黑" panose="020B0503020204020204" pitchFamily="34" charset="-122"/>
                </a:endParaRPr>
              </a:p>
            </p:txBody>
          </p:sp>
        </p:grpSp>
        <p:grpSp>
          <p:nvGrpSpPr>
            <p:cNvPr id="14" name="Group 60"/>
            <p:cNvGrpSpPr/>
            <p:nvPr/>
          </p:nvGrpSpPr>
          <p:grpSpPr>
            <a:xfrm>
              <a:off x="1951067" y="1909742"/>
              <a:ext cx="277647" cy="276818"/>
              <a:chOff x="2138511" y="2464802"/>
              <a:chExt cx="354012" cy="352956"/>
            </a:xfrm>
            <a:solidFill>
              <a:schemeClr val="accent1"/>
            </a:solidFill>
          </p:grpSpPr>
          <p:sp>
            <p:nvSpPr>
              <p:cNvPr id="44"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46"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15" name="Group 41"/>
            <p:cNvGrpSpPr/>
            <p:nvPr/>
          </p:nvGrpSpPr>
          <p:grpSpPr>
            <a:xfrm>
              <a:off x="897773" y="3828710"/>
              <a:ext cx="2494442" cy="698097"/>
              <a:chOff x="897773" y="3828710"/>
              <a:chExt cx="2494442" cy="698097"/>
            </a:xfrm>
          </p:grpSpPr>
          <p:sp>
            <p:nvSpPr>
              <p:cNvPr id="42" name="TextBox 63"/>
              <p:cNvSpPr txBox="1"/>
              <p:nvPr/>
            </p:nvSpPr>
            <p:spPr>
              <a:xfrm>
                <a:off x="1349147" y="382871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43" name="Rectangle 64"/>
              <p:cNvSpPr/>
              <p:nvPr/>
            </p:nvSpPr>
            <p:spPr>
              <a:xfrm>
                <a:off x="897773" y="4181713"/>
                <a:ext cx="2494442" cy="345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29355">
                  <a:lnSpc>
                    <a:spcPct val="130000"/>
                  </a:lnSpc>
                  <a:defRPr/>
                </a:pPr>
                <a:r>
                  <a:rPr lang="zh-CN" altLang="en-US" sz="1400" dirty="0" smtClean="0">
                    <a:solidFill>
                      <a:srgbClr val="0070C0"/>
                    </a:solidFill>
                    <a:latin typeface="微软雅黑" panose="020B0503020204020204" pitchFamily="34" charset="-122"/>
                    <a:ea typeface="微软雅黑" panose="020B0503020204020204" pitchFamily="34" charset="-122"/>
                  </a:rPr>
                  <a:t>制订</a:t>
                </a:r>
                <a:r>
                  <a:rPr lang="zh-CN" altLang="en-US" sz="1400" dirty="0">
                    <a:solidFill>
                      <a:srgbClr val="0070C0"/>
                    </a:solidFill>
                    <a:latin typeface="微软雅黑" panose="020B0503020204020204" pitchFamily="34" charset="-122"/>
                    <a:ea typeface="微软雅黑" panose="020B0503020204020204" pitchFamily="34" charset="-122"/>
                  </a:rPr>
                  <a:t>、修订建设方案、任务书</a:t>
                </a:r>
                <a:endParaRPr lang="en-US" altLang="zh-CN" sz="1400" dirty="0">
                  <a:solidFill>
                    <a:srgbClr val="0070C0"/>
                  </a:solidFill>
                  <a:latin typeface="微软雅黑" panose="020B0503020204020204" pitchFamily="34" charset="-122"/>
                  <a:ea typeface="微软雅黑" panose="020B0503020204020204" pitchFamily="34" charset="-122"/>
                </a:endParaRPr>
              </a:p>
            </p:txBody>
          </p:sp>
        </p:grpSp>
        <p:grpSp>
          <p:nvGrpSpPr>
            <p:cNvPr id="16" name="Group 65"/>
            <p:cNvGrpSpPr/>
            <p:nvPr/>
          </p:nvGrpSpPr>
          <p:grpSpPr>
            <a:xfrm>
              <a:off x="1951067" y="3453780"/>
              <a:ext cx="277647" cy="276818"/>
              <a:chOff x="2138511" y="2464802"/>
              <a:chExt cx="354012" cy="352956"/>
            </a:xfrm>
            <a:solidFill>
              <a:schemeClr val="accent2"/>
            </a:solidFill>
          </p:grpSpPr>
          <p:sp>
            <p:nvSpPr>
              <p:cNvPr id="40"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41"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17" name="Group 52"/>
            <p:cNvGrpSpPr/>
            <p:nvPr/>
          </p:nvGrpSpPr>
          <p:grpSpPr>
            <a:xfrm>
              <a:off x="897773" y="5332293"/>
              <a:ext cx="2384237" cy="699791"/>
              <a:chOff x="897773" y="5332293"/>
              <a:chExt cx="2384237" cy="699791"/>
            </a:xfrm>
          </p:grpSpPr>
          <p:sp>
            <p:nvSpPr>
              <p:cNvPr id="38" name="TextBox 37"/>
              <p:cNvSpPr txBox="1"/>
              <p:nvPr/>
            </p:nvSpPr>
            <p:spPr>
              <a:xfrm>
                <a:off x="1128703" y="5332293"/>
                <a:ext cx="19431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39" name="Rectangle 69"/>
              <p:cNvSpPr/>
              <p:nvPr/>
            </p:nvSpPr>
            <p:spPr>
              <a:xfrm>
                <a:off x="897773" y="5724307"/>
                <a:ext cx="2384237"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项目</a:t>
                </a:r>
                <a:r>
                  <a:rPr lang="zh-CN" altLang="en-US" sz="1400" dirty="0">
                    <a:solidFill>
                      <a:srgbClr val="0070C0"/>
                    </a:solidFill>
                    <a:latin typeface="微软雅黑" panose="020B0503020204020204" pitchFamily="34" charset="-122"/>
                    <a:ea typeface="微软雅黑" panose="020B0503020204020204" pitchFamily="34" charset="-122"/>
                  </a:rPr>
                  <a:t>建设流程</a:t>
                </a:r>
                <a:r>
                  <a:rPr lang="zh-CN" altLang="en-US" sz="1400" dirty="0" smtClean="0">
                    <a:solidFill>
                      <a:srgbClr val="0070C0"/>
                    </a:solidFill>
                    <a:latin typeface="微软雅黑" panose="020B0503020204020204" pitchFamily="34" charset="-122"/>
                    <a:ea typeface="微软雅黑" panose="020B0503020204020204" pitchFamily="34" charset="-122"/>
                  </a:rPr>
                  <a:t>培训</a:t>
                </a:r>
                <a:endParaRPr lang="en-GB" sz="1400" dirty="0">
                  <a:solidFill>
                    <a:srgbClr val="0070C0"/>
                  </a:solidFill>
                  <a:latin typeface="Arial" panose="020B0604020202020204" pitchFamily="34" charset="0"/>
                  <a:cs typeface="Arial" panose="020B0604020202020204" pitchFamily="34" charset="0"/>
                </a:endParaRPr>
              </a:p>
            </p:txBody>
          </p:sp>
        </p:grpSp>
        <p:grpSp>
          <p:nvGrpSpPr>
            <p:cNvPr id="18" name="Group 70"/>
            <p:cNvGrpSpPr/>
            <p:nvPr/>
          </p:nvGrpSpPr>
          <p:grpSpPr>
            <a:xfrm>
              <a:off x="1951067" y="4996374"/>
              <a:ext cx="277647" cy="276818"/>
              <a:chOff x="2138511" y="2464802"/>
              <a:chExt cx="354012" cy="352956"/>
            </a:xfrm>
            <a:solidFill>
              <a:schemeClr val="accent3"/>
            </a:solidFill>
          </p:grpSpPr>
          <p:sp>
            <p:nvSpPr>
              <p:cNvPr id="36"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37"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19" name="Group 74"/>
            <p:cNvGrpSpPr/>
            <p:nvPr/>
          </p:nvGrpSpPr>
          <p:grpSpPr>
            <a:xfrm>
              <a:off x="9907712" y="3446766"/>
              <a:ext cx="277647" cy="276818"/>
              <a:chOff x="2138511" y="2464802"/>
              <a:chExt cx="354012" cy="352956"/>
            </a:xfrm>
            <a:solidFill>
              <a:schemeClr val="accent4"/>
            </a:solidFill>
          </p:grpSpPr>
          <p:sp>
            <p:nvSpPr>
              <p:cNvPr id="34" name="Oval 7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35"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0" name="Group 43"/>
            <p:cNvGrpSpPr/>
            <p:nvPr/>
          </p:nvGrpSpPr>
          <p:grpSpPr>
            <a:xfrm>
              <a:off x="8854418" y="5365734"/>
              <a:ext cx="2384237" cy="1091667"/>
              <a:chOff x="8854418" y="5365734"/>
              <a:chExt cx="2384237" cy="1091667"/>
            </a:xfrm>
          </p:grpSpPr>
          <p:sp>
            <p:nvSpPr>
              <p:cNvPr id="31" name="TextBox 77"/>
              <p:cNvSpPr txBox="1"/>
              <p:nvPr/>
            </p:nvSpPr>
            <p:spPr>
              <a:xfrm>
                <a:off x="9305791" y="5365734"/>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、项目</a:t>
                </a:r>
                <a:r>
                  <a:rPr lang="zh-CN" altLang="en-US" b="1" dirty="0">
                    <a:latin typeface="微软雅黑" pitchFamily="34" charset="-122"/>
                    <a:ea typeface="微软雅黑" pitchFamily="34" charset="-122"/>
                  </a:rPr>
                  <a:t>验收</a:t>
                </a:r>
                <a:endParaRPr lang="en-GB" b="1" dirty="0">
                  <a:latin typeface="微软雅黑" pitchFamily="34" charset="-122"/>
                  <a:ea typeface="微软雅黑" pitchFamily="34" charset="-122"/>
                </a:endParaRPr>
              </a:p>
            </p:txBody>
          </p:sp>
          <p:sp>
            <p:nvSpPr>
              <p:cNvPr id="33" name="Rectangle 78"/>
              <p:cNvSpPr/>
              <p:nvPr/>
            </p:nvSpPr>
            <p:spPr>
              <a:xfrm>
                <a:off x="8854418" y="5718737"/>
                <a:ext cx="2384237"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zh-CN" sz="1400" dirty="0">
                    <a:solidFill>
                      <a:srgbClr val="0070C0"/>
                    </a:solidFill>
                    <a:latin typeface="Arial" panose="020B0604020202020204" pitchFamily="34" charset="0"/>
                    <a:cs typeface="Arial" panose="020B0604020202020204" pitchFamily="34" charset="0"/>
                  </a:rPr>
                  <a:t> </a:t>
                </a:r>
                <a:r>
                  <a:rPr lang="en-GB" altLang="zh-CN" sz="1400" dirty="0" smtClean="0">
                    <a:solidFill>
                      <a:srgbClr val="0070C0"/>
                    </a:solidFill>
                    <a:latin typeface="Arial" panose="020B0604020202020204" pitchFamily="34" charset="0"/>
                    <a:cs typeface="Arial" panose="020B0604020202020204" pitchFamily="34" charset="0"/>
                  </a:rPr>
                  <a:t>   </a:t>
                </a:r>
                <a:r>
                  <a:rPr lang="zh-CN" altLang="en-US" sz="1400" dirty="0" smtClean="0">
                    <a:solidFill>
                      <a:srgbClr val="0070C0"/>
                    </a:solidFill>
                    <a:latin typeface="微软雅黑" pitchFamily="34" charset="-122"/>
                    <a:ea typeface="微软雅黑" pitchFamily="34" charset="-122"/>
                  </a:rPr>
                  <a:t>成果</a:t>
                </a:r>
                <a:r>
                  <a:rPr lang="zh-CN" altLang="en-US" sz="1400" dirty="0">
                    <a:solidFill>
                      <a:srgbClr val="0070C0"/>
                    </a:solidFill>
                    <a:latin typeface="微软雅黑" pitchFamily="34" charset="-122"/>
                    <a:ea typeface="微软雅黑" pitchFamily="34" charset="-122"/>
                  </a:rPr>
                  <a:t>提炼、优化，项目总结报告、典型案例报告、视频资料和文字材料编制</a:t>
                </a:r>
                <a:endParaRPr lang="en-GB" sz="1400" dirty="0">
                  <a:solidFill>
                    <a:srgbClr val="0070C0"/>
                  </a:solidFill>
                  <a:latin typeface="Arial" panose="020B0604020202020204" pitchFamily="34" charset="0"/>
                  <a:cs typeface="Arial" panose="020B0604020202020204" pitchFamily="34" charset="0"/>
                </a:endParaRPr>
              </a:p>
            </p:txBody>
          </p:sp>
        </p:grpSp>
        <p:grpSp>
          <p:nvGrpSpPr>
            <p:cNvPr id="21" name="Group 79"/>
            <p:cNvGrpSpPr/>
            <p:nvPr/>
          </p:nvGrpSpPr>
          <p:grpSpPr>
            <a:xfrm>
              <a:off x="9907712" y="4990804"/>
              <a:ext cx="277647" cy="276818"/>
              <a:chOff x="2138511" y="2464802"/>
              <a:chExt cx="354012" cy="352956"/>
            </a:xfrm>
            <a:solidFill>
              <a:schemeClr val="tx2"/>
            </a:solidFill>
          </p:grpSpPr>
          <p:sp>
            <p:nvSpPr>
              <p:cNvPr id="25" name="Oval 8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29" name="Freeform 8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2" name="Group 42"/>
            <p:cNvGrpSpPr/>
            <p:nvPr/>
          </p:nvGrpSpPr>
          <p:grpSpPr>
            <a:xfrm>
              <a:off x="8051944" y="3757788"/>
              <a:ext cx="3397106" cy="1866552"/>
              <a:chOff x="8051944" y="3757788"/>
              <a:chExt cx="3397106" cy="1866552"/>
            </a:xfrm>
          </p:grpSpPr>
          <p:sp>
            <p:nvSpPr>
              <p:cNvPr id="23" name="TextBox 73"/>
              <p:cNvSpPr txBox="1"/>
              <p:nvPr/>
            </p:nvSpPr>
            <p:spPr>
              <a:xfrm>
                <a:off x="8799783" y="3757788"/>
                <a:ext cx="26492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24" name="Rectangle 82"/>
              <p:cNvSpPr/>
              <p:nvPr/>
            </p:nvSpPr>
            <p:spPr>
              <a:xfrm>
                <a:off x="8051944" y="4119313"/>
                <a:ext cx="3397105" cy="150502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55">
                  <a:lnSpc>
                    <a:spcPct val="130000"/>
                  </a:lnSpc>
                  <a:spcAft>
                    <a:spcPts val="600"/>
                  </a:spcAft>
                  <a:defRPr/>
                </a:pPr>
                <a:r>
                  <a:rPr lang="en-GB" altLang="zh-CN" sz="1400" dirty="0">
                    <a:latin typeface="微软雅黑" pitchFamily="34" charset="-122"/>
                    <a:ea typeface="微软雅黑" pitchFamily="34" charset="-122"/>
                  </a:rPr>
                  <a:t> </a:t>
                </a:r>
                <a:r>
                  <a:rPr lang="en-GB" altLang="zh-CN" sz="1400" dirty="0" smtClean="0">
                    <a:latin typeface="微软雅黑" pitchFamily="34" charset="-122"/>
                    <a:ea typeface="微软雅黑" pitchFamily="34" charset="-122"/>
                  </a:rPr>
                  <a:t>    </a:t>
                </a:r>
                <a:r>
                  <a:rPr lang="zh-CN" altLang="en-US" sz="1400" dirty="0" smtClean="0">
                    <a:solidFill>
                      <a:srgbClr val="0070C0"/>
                    </a:solidFill>
                    <a:latin typeface="微软雅黑" pitchFamily="34" charset="-122"/>
                    <a:ea typeface="微软雅黑" pitchFamily="34" charset="-122"/>
                  </a:rPr>
                  <a:t>项目建设（</a:t>
                </a:r>
                <a:r>
                  <a:rPr lang="zh-CN" altLang="en-US" sz="1400" dirty="0">
                    <a:solidFill>
                      <a:srgbClr val="0070C0"/>
                    </a:solidFill>
                    <a:latin typeface="微软雅黑" pitchFamily="34" charset="-122"/>
                    <a:ea typeface="微软雅黑" pitchFamily="34" charset="-122"/>
                  </a:rPr>
                  <a:t>调研、方案、人培方案、课程体系、课程教材、教学资源、实训室、师资管理培训、信息化、校园文化、教学诊改等）</a:t>
                </a:r>
                <a:endParaRPr lang="en-US" altLang="zh-CN" sz="1400" dirty="0">
                  <a:solidFill>
                    <a:srgbClr val="0070C0"/>
                  </a:solidFill>
                  <a:latin typeface="微软雅黑" pitchFamily="34" charset="-122"/>
                  <a:ea typeface="微软雅黑" pitchFamily="34" charset="-122"/>
                </a:endParaRPr>
              </a:p>
              <a:p>
                <a:pPr algn="ctr"/>
                <a:endParaRPr lang="en-GB" sz="1400" dirty="0">
                  <a:latin typeface="Arial" panose="020B0604020202020204" pitchFamily="34" charset="0"/>
                  <a:cs typeface="Arial" panose="020B0604020202020204" pitchFamily="34" charset="0"/>
                </a:endParaRPr>
              </a:p>
            </p:txBody>
          </p:sp>
        </p:grpSp>
      </p:grpSp>
      <p:sp>
        <p:nvSpPr>
          <p:cNvPr id="96" name="Freeform 67"/>
          <p:cNvSpPr>
            <a:spLocks noEditPoints="1"/>
          </p:cNvSpPr>
          <p:nvPr/>
        </p:nvSpPr>
        <p:spPr bwMode="auto">
          <a:xfrm>
            <a:off x="9907711" y="1506881"/>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97" name="Oval 66"/>
          <p:cNvSpPr>
            <a:spLocks noChangeArrowheads="1"/>
          </p:cNvSpPr>
          <p:nvPr/>
        </p:nvSpPr>
        <p:spPr bwMode="auto">
          <a:xfrm>
            <a:off x="9979335" y="1574656"/>
            <a:ext cx="134408" cy="13468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98" name="TextBox 73"/>
          <p:cNvSpPr txBox="1"/>
          <p:nvPr/>
        </p:nvSpPr>
        <p:spPr>
          <a:xfrm>
            <a:off x="9338814" y="1804652"/>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99" name="Rectangle 82"/>
          <p:cNvSpPr/>
          <p:nvPr/>
        </p:nvSpPr>
        <p:spPr>
          <a:xfrm>
            <a:off x="8968615" y="2269519"/>
            <a:ext cx="2384237"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smtClean="0">
                <a:solidFill>
                  <a:srgbClr val="0070C0"/>
                </a:solidFill>
                <a:latin typeface="微软雅黑" pitchFamily="34" charset="-122"/>
                <a:ea typeface="微软雅黑" pitchFamily="34" charset="-122"/>
              </a:rPr>
              <a:t>项目</a:t>
            </a:r>
            <a:r>
              <a:rPr lang="zh-CN" altLang="en-US" sz="1400" dirty="0">
                <a:solidFill>
                  <a:srgbClr val="0070C0"/>
                </a:solidFill>
                <a:latin typeface="微软雅黑" pitchFamily="34" charset="-122"/>
                <a:ea typeface="微软雅黑" pitchFamily="34" charset="-122"/>
              </a:rPr>
              <a:t>建设的整体实施规划</a:t>
            </a:r>
            <a:endParaRPr lang="en-US" altLang="zh-CN" sz="1400" dirty="0">
              <a:solidFill>
                <a:srgbClr val="0070C0"/>
              </a:solidFill>
              <a:latin typeface="微软雅黑" pitchFamily="34" charset="-122"/>
              <a:ea typeface="微软雅黑" pitchFamily="34" charset="-122"/>
            </a:endParaRPr>
          </a:p>
          <a:p>
            <a:pPr algn="ctr"/>
            <a:endParaRPr lang="en-GB" sz="1400" dirty="0">
              <a:latin typeface="Arial" panose="020B0604020202020204" pitchFamily="34" charset="0"/>
              <a:cs typeface="Arial" panose="020B0604020202020204" pitchFamily="34" charset="0"/>
            </a:endParaRPr>
          </a:p>
        </p:txBody>
      </p:sp>
      <p:sp>
        <p:nvSpPr>
          <p:cNvPr id="100" name="Oval 61"/>
          <p:cNvSpPr>
            <a:spLocks noChangeArrowheads="1"/>
          </p:cNvSpPr>
          <p:nvPr/>
        </p:nvSpPr>
        <p:spPr bwMode="auto">
          <a:xfrm>
            <a:off x="7364262" y="5549563"/>
            <a:ext cx="134408" cy="1346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01" name="Freeform 62"/>
          <p:cNvSpPr>
            <a:spLocks noEditPoints="1"/>
          </p:cNvSpPr>
          <p:nvPr/>
        </p:nvSpPr>
        <p:spPr bwMode="auto">
          <a:xfrm>
            <a:off x="7297257" y="5467412"/>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02" name="TextBox 73"/>
          <p:cNvSpPr txBox="1"/>
          <p:nvPr/>
        </p:nvSpPr>
        <p:spPr>
          <a:xfrm>
            <a:off x="6617384" y="573406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7</a:t>
            </a:r>
            <a:r>
              <a:rPr lang="zh-CN" altLang="en-US" b="1" dirty="0" smtClean="0">
                <a:latin typeface="微软雅黑" pitchFamily="34" charset="-122"/>
                <a:ea typeface="微软雅黑" pitchFamily="34" charset="-122"/>
              </a:rPr>
              <a:t>、持续提升</a:t>
            </a:r>
            <a:endParaRPr lang="en-GB" b="1" dirty="0">
              <a:latin typeface="微软雅黑" pitchFamily="34" charset="-122"/>
              <a:ea typeface="微软雅黑" pitchFamily="34" charset="-122"/>
            </a:endParaRPr>
          </a:p>
        </p:txBody>
      </p:sp>
    </p:spTree>
    <p:extLst>
      <p:ext uri="{BB962C8B-B14F-4D97-AF65-F5344CB8AC3E}">
        <p14:creationId xmlns:p14="http://schemas.microsoft.com/office/powerpoint/2010/main" val="645542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39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H_Other_5"/>
          <p:cNvSpPr>
            <a:spLocks noChangeArrowheads="1"/>
          </p:cNvSpPr>
          <p:nvPr>
            <p:custDataLst>
              <p:tags r:id="rId1"/>
            </p:custDataLst>
          </p:nvPr>
        </p:nvSpPr>
        <p:spPr bwMode="auto">
          <a:xfrm>
            <a:off x="232279" y="878607"/>
            <a:ext cx="4285933"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四）项目管理制度保障与评价体系</a:t>
            </a:r>
          </a:p>
        </p:txBody>
      </p:sp>
      <p:grpSp>
        <p:nvGrpSpPr>
          <p:cNvPr id="11" name="组合 10"/>
          <p:cNvGrpSpPr/>
          <p:nvPr/>
        </p:nvGrpSpPr>
        <p:grpSpPr>
          <a:xfrm>
            <a:off x="2162239" y="1865978"/>
            <a:ext cx="7954884" cy="4008290"/>
            <a:chOff x="827584" y="984503"/>
            <a:chExt cx="7954884" cy="4008290"/>
          </a:xfrm>
        </p:grpSpPr>
        <p:sp>
          <p:nvSpPr>
            <p:cNvPr id="12" name="TextBox 11"/>
            <p:cNvSpPr txBox="1"/>
            <p:nvPr/>
          </p:nvSpPr>
          <p:spPr>
            <a:xfrm>
              <a:off x="827584" y="984503"/>
              <a:ext cx="5976664" cy="400110"/>
            </a:xfrm>
            <a:prstGeom prst="rect">
              <a:avLst/>
            </a:prstGeom>
            <a:noFill/>
          </p:spPr>
          <p:txBody>
            <a:bodyPr wrap="square" rtlCol="0">
              <a:spAutoFit/>
            </a:bodyPr>
            <a:lstStyle/>
            <a:p>
              <a:endParaRPr lang="zh-CN" altLang="en-US" sz="2000" b="1" dirty="0">
                <a:latin typeface="微软雅黑" pitchFamily="34" charset="-122"/>
                <a:ea typeface="微软雅黑" pitchFamily="34" charset="-122"/>
              </a:endParaRPr>
            </a:p>
          </p:txBody>
        </p:sp>
        <p:grpSp>
          <p:nvGrpSpPr>
            <p:cNvPr id="13" name="组合 12"/>
            <p:cNvGrpSpPr/>
            <p:nvPr/>
          </p:nvGrpSpPr>
          <p:grpSpPr>
            <a:xfrm>
              <a:off x="827584" y="1600286"/>
              <a:ext cx="7954884" cy="3392507"/>
              <a:chOff x="300038" y="1552431"/>
              <a:chExt cx="7954884" cy="3392507"/>
            </a:xfrm>
          </p:grpSpPr>
          <p:grpSp>
            <p:nvGrpSpPr>
              <p:cNvPr id="14" name="组合 13"/>
              <p:cNvGrpSpPr/>
              <p:nvPr/>
            </p:nvGrpSpPr>
            <p:grpSpPr>
              <a:xfrm>
                <a:off x="2409018" y="1762788"/>
                <a:ext cx="3367604" cy="3182150"/>
                <a:chOff x="1564436" y="1632570"/>
                <a:chExt cx="3020264" cy="3028723"/>
              </a:xfrm>
            </p:grpSpPr>
            <p:grpSp>
              <p:nvGrpSpPr>
                <p:cNvPr id="33" name="组合 32"/>
                <p:cNvGrpSpPr/>
                <p:nvPr/>
              </p:nvGrpSpPr>
              <p:grpSpPr>
                <a:xfrm>
                  <a:off x="1564436" y="1632570"/>
                  <a:ext cx="3020264" cy="3028723"/>
                  <a:chOff x="3284538" y="2047306"/>
                  <a:chExt cx="2584450" cy="2182207"/>
                </a:xfrm>
              </p:grpSpPr>
              <p:sp>
                <p:nvSpPr>
                  <p:cNvPr id="35" name="MH_Other_1"/>
                  <p:cNvSpPr>
                    <a:spLocks/>
                  </p:cNvSpPr>
                  <p:nvPr>
                    <p:custDataLst>
                      <p:tags r:id="rId2"/>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质量监控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36" name="MH_Other_2"/>
                  <p:cNvSpPr>
                    <a:spLocks/>
                  </p:cNvSpPr>
                  <p:nvPr>
                    <p:custDataLst>
                      <p:tags r:id="rId3"/>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沟通</a:t>
                    </a:r>
                    <a:r>
                      <a:rPr lang="zh-CN" altLang="en-US" sz="1600" b="1" dirty="0" smtClean="0">
                        <a:solidFill>
                          <a:schemeClr val="bg1"/>
                        </a:solidFill>
                        <a:latin typeface="微软雅黑" pitchFamily="34" charset="-122"/>
                        <a:ea typeface="微软雅黑" pitchFamily="34" charset="-122"/>
                      </a:rPr>
                      <a:t>汇报</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37" name="MH_Other_3"/>
                  <p:cNvSpPr>
                    <a:spLocks/>
                  </p:cNvSpPr>
                  <p:nvPr>
                    <p:custDataLst>
                      <p:tags r:id="rId4"/>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进度把控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38" name="MH_Other_4"/>
                  <p:cNvSpPr>
                    <a:spLocks/>
                  </p:cNvSpPr>
                  <p:nvPr>
                    <p:custDataLst>
                      <p:tags r:id="rId5"/>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smtClean="0">
                        <a:solidFill>
                          <a:schemeClr val="bg1"/>
                        </a:solidFill>
                        <a:latin typeface="微软雅黑" pitchFamily="34" charset="-122"/>
                        <a:ea typeface="微软雅黑" pitchFamily="34" charset="-122"/>
                      </a:rPr>
                      <a:t>成本控制</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39" name="MH_Other_5"/>
                  <p:cNvSpPr>
                    <a:spLocks/>
                  </p:cNvSpPr>
                  <p:nvPr>
                    <p:custDataLst>
                      <p:tags r:id="rId6"/>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风险防范</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40" name="MH_Other_6"/>
                  <p:cNvSpPr>
                    <a:spLocks/>
                  </p:cNvSpPr>
                  <p:nvPr>
                    <p:custDataLst>
                      <p:tags r:id="rId7"/>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考核</a:t>
                    </a:r>
                    <a:r>
                      <a:rPr lang="zh-CN" altLang="en-US" sz="1600" b="1" dirty="0" smtClean="0">
                        <a:solidFill>
                          <a:schemeClr val="bg1"/>
                        </a:solidFill>
                        <a:latin typeface="微软雅黑" pitchFamily="34" charset="-122"/>
                        <a:ea typeface="微软雅黑" pitchFamily="34" charset="-122"/>
                      </a:rPr>
                      <a:t>评价</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体系</a:t>
                    </a:r>
                    <a:endParaRPr lang="zh-CN" altLang="en-US" sz="1600" b="1" dirty="0">
                      <a:solidFill>
                        <a:schemeClr val="bg1"/>
                      </a:solidFill>
                      <a:latin typeface="微软雅黑" pitchFamily="34" charset="-122"/>
                      <a:ea typeface="微软雅黑" pitchFamily="34" charset="-122"/>
                    </a:endParaRPr>
                  </a:p>
                </p:txBody>
              </p:sp>
              <p:sp>
                <p:nvSpPr>
                  <p:cNvPr id="41" name="MH_Other_7"/>
                  <p:cNvSpPr/>
                  <p:nvPr>
                    <p:custDataLst>
                      <p:tags r:id="rId8"/>
                    </p:custDataLst>
                  </p:nvPr>
                </p:nvSpPr>
                <p:spPr>
                  <a:xfrm>
                    <a:off x="3997325" y="2657002"/>
                    <a:ext cx="1157288" cy="964138"/>
                  </a:xfrm>
                  <a:prstGeom prst="ellipse">
                    <a:avLst/>
                  </a:prstGeom>
                  <a:solidFill>
                    <a:srgbClr val="FFFFFF"/>
                  </a:solidFill>
                  <a:ln w="3175">
                    <a:noFill/>
                  </a:ln>
                </p:spPr>
                <p:txBody>
                  <a:bodyPr anchor="ctr"/>
                  <a:lstStyle/>
                  <a:p>
                    <a:pPr algn="just" eaLnBrk="1" fontAlgn="auto" hangingPunct="1">
                      <a:lnSpc>
                        <a:spcPct val="120000"/>
                      </a:lnSpc>
                      <a:spcBef>
                        <a:spcPts val="0"/>
                      </a:spcBef>
                      <a:spcAft>
                        <a:spcPts val="0"/>
                      </a:spcAft>
                      <a:defRPr/>
                    </a:pP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34" name="矩形 33"/>
                <p:cNvSpPr/>
                <p:nvPr/>
              </p:nvSpPr>
              <p:spPr>
                <a:xfrm>
                  <a:off x="2317196" y="2709128"/>
                  <a:ext cx="1449066" cy="878568"/>
                </a:xfrm>
                <a:prstGeom prst="rect">
                  <a:avLst/>
                </a:prstGeom>
              </p:spPr>
              <p:txBody>
                <a:bodyPr wrap="square">
                  <a:spAutoFit/>
                </a:bodyPr>
                <a:lstStyle/>
                <a:p>
                  <a:pPr algn="ctr"/>
                  <a:r>
                    <a:rPr lang="zh-CN" altLang="en-US" b="1" dirty="0">
                      <a:latin typeface="微软雅黑" pitchFamily="34" charset="-122"/>
                      <a:ea typeface="微软雅黑" pitchFamily="34" charset="-122"/>
                    </a:rPr>
                    <a:t>项目管理</a:t>
                  </a:r>
                </a:p>
                <a:p>
                  <a:pPr algn="ctr"/>
                  <a:r>
                    <a:rPr lang="zh-CN" altLang="en-US" b="1" dirty="0">
                      <a:latin typeface="微软雅黑" pitchFamily="34" charset="-122"/>
                      <a:ea typeface="微软雅黑" pitchFamily="34" charset="-122"/>
                    </a:rPr>
                    <a:t>制度保障</a:t>
                  </a:r>
                </a:p>
                <a:p>
                  <a:pPr algn="ctr"/>
                  <a:r>
                    <a:rPr lang="zh-CN" altLang="en-US" b="1" dirty="0">
                      <a:latin typeface="微软雅黑" pitchFamily="34" charset="-122"/>
                      <a:ea typeface="微软雅黑" pitchFamily="34" charset="-122"/>
                    </a:rPr>
                    <a:t>与评价体系</a:t>
                  </a:r>
                </a:p>
              </p:txBody>
            </p:sp>
          </p:grpSp>
          <p:cxnSp>
            <p:nvCxnSpPr>
              <p:cNvPr id="15" name="直接连接符 1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16" name="TextBox 15"/>
              <p:cNvSpPr txBox="1"/>
              <p:nvPr/>
            </p:nvSpPr>
            <p:spPr>
              <a:xfrm>
                <a:off x="4788024" y="1552431"/>
                <a:ext cx="2016224" cy="800219"/>
              </a:xfrm>
              <a:prstGeom prst="rect">
                <a:avLst/>
              </a:prstGeom>
              <a:noFill/>
            </p:spPr>
            <p:txBody>
              <a:bodyPr wrap="square" rtlCol="0">
                <a:spAutoFit/>
              </a:bodyPr>
              <a:lstStyle/>
              <a:p>
                <a:r>
                  <a:rPr lang="zh-CN" altLang="en-US" sz="1400" b="1" dirty="0">
                    <a:latin typeface="微软雅黑" pitchFamily="34" charset="-122"/>
                    <a:ea typeface="微软雅黑" pitchFamily="34" charset="-122"/>
                  </a:rPr>
                  <a:t>内部质量监控与</a:t>
                </a:r>
                <a:r>
                  <a:rPr lang="zh-CN" altLang="en-US" sz="1400" b="1" dirty="0" smtClean="0">
                    <a:latin typeface="微软雅黑" pitchFamily="34" charset="-122"/>
                    <a:ea typeface="微软雅黑" pitchFamily="34" charset="-122"/>
                  </a:rPr>
                  <a:t>抽查</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外部</a:t>
                </a:r>
                <a:r>
                  <a:rPr lang="zh-CN" altLang="en-US" sz="1400" b="1" dirty="0">
                    <a:latin typeface="微软雅黑" pitchFamily="34" charset="-122"/>
                    <a:ea typeface="微软雅黑" pitchFamily="34" charset="-122"/>
                  </a:rPr>
                  <a:t>质量监控与抽查</a:t>
                </a:r>
              </a:p>
              <a:p>
                <a:endParaRPr lang="zh-CN" altLang="en-US" dirty="0"/>
              </a:p>
            </p:txBody>
          </p:sp>
          <p:pic>
            <p:nvPicPr>
              <p:cNvPr id="1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5796136" y="2478663"/>
                <a:ext cx="2458786" cy="954107"/>
              </a:xfrm>
              <a:prstGeom prst="rect">
                <a:avLst/>
              </a:prstGeom>
            </p:spPr>
            <p:txBody>
              <a:bodyPr wrap="square">
                <a:spAutoFit/>
              </a:bodyPr>
              <a:lstStyle/>
              <a:p>
                <a:r>
                  <a:rPr lang="zh-CN" altLang="en-US" sz="1400" b="1" dirty="0">
                    <a:latin typeface="微软雅黑" pitchFamily="34" charset="-122"/>
                    <a:ea typeface="微软雅黑" pitchFamily="34" charset="-122"/>
                  </a:rPr>
                  <a:t>每周电话会议</a:t>
                </a:r>
              </a:p>
              <a:p>
                <a:r>
                  <a:rPr lang="zh-CN" altLang="en-US" sz="1400" b="1" dirty="0" smtClean="0">
                    <a:latin typeface="微软雅黑" pitchFamily="34" charset="-122"/>
                    <a:ea typeface="微软雅黑" pitchFamily="34" charset="-122"/>
                  </a:rPr>
                  <a:t>特别</a:t>
                </a:r>
                <a:r>
                  <a:rPr lang="zh-CN" altLang="en-US" sz="1400" b="1" dirty="0">
                    <a:latin typeface="微软雅黑" pitchFamily="34" charset="-122"/>
                    <a:ea typeface="微软雅黑" pitchFamily="34" charset="-122"/>
                  </a:rPr>
                  <a:t>事项</a:t>
                </a:r>
                <a:r>
                  <a:rPr lang="zh-CN" altLang="en-US" sz="1400" b="1" dirty="0" smtClean="0">
                    <a:latin typeface="微软雅黑" pitchFamily="34" charset="-122"/>
                    <a:ea typeface="微软雅黑" pitchFamily="34" charset="-122"/>
                  </a:rPr>
                  <a:t>报告</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周报</a:t>
                </a:r>
                <a:r>
                  <a:rPr lang="zh-CN" altLang="en-US" sz="1400" b="1" dirty="0">
                    <a:latin typeface="微软雅黑" pitchFamily="34" charset="-122"/>
                    <a:ea typeface="微软雅黑" pitchFamily="34" charset="-122"/>
                  </a:rPr>
                  <a:t>、月报、阶段总结报告</a:t>
                </a:r>
                <a:endParaRPr lang="en-US" altLang="zh-CN" sz="1400" b="1" dirty="0">
                  <a:latin typeface="微软雅黑" pitchFamily="34" charset="-122"/>
                  <a:ea typeface="微软雅黑" pitchFamily="34" charset="-122"/>
                </a:endParaRPr>
              </a:p>
              <a:p>
                <a:endParaRPr lang="zh-CN" altLang="en-US" sz="1400" b="1" dirty="0">
                  <a:latin typeface="微软雅黑" pitchFamily="34" charset="-122"/>
                  <a:ea typeface="微软雅黑" pitchFamily="34" charset="-122"/>
                </a:endParaRPr>
              </a:p>
            </p:txBody>
          </p:sp>
          <p:cxnSp>
            <p:nvCxnSpPr>
              <p:cNvPr id="19" name="直接连接符 1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20" name="矩形 19"/>
              <p:cNvSpPr/>
              <p:nvPr/>
            </p:nvSpPr>
            <p:spPr>
              <a:xfrm>
                <a:off x="5796136" y="4014404"/>
                <a:ext cx="1620957" cy="738664"/>
              </a:xfrm>
              <a:prstGeom prst="rect">
                <a:avLst/>
              </a:prstGeom>
            </p:spPr>
            <p:txBody>
              <a:bodyPr wrap="none">
                <a:spAutoFit/>
              </a:bodyPr>
              <a:lstStyle/>
              <a:p>
                <a:r>
                  <a:rPr lang="zh-CN" altLang="en-US" sz="1400" b="1" dirty="0">
                    <a:latin typeface="微软雅黑" pitchFamily="34" charset="-122"/>
                    <a:ea typeface="微软雅黑" pitchFamily="34" charset="-122"/>
                  </a:rPr>
                  <a:t>关键时间</a:t>
                </a:r>
                <a:r>
                  <a:rPr lang="zh-CN" altLang="en-US" sz="1400" b="1" dirty="0" smtClean="0">
                    <a:latin typeface="微软雅黑" pitchFamily="34" charset="-122"/>
                    <a:ea typeface="微软雅黑" pitchFamily="34" charset="-122"/>
                  </a:rPr>
                  <a:t>节点</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项目</a:t>
                </a:r>
                <a:r>
                  <a:rPr lang="zh-CN" altLang="en-US" sz="1400" b="1" dirty="0">
                    <a:latin typeface="微软雅黑" pitchFamily="34" charset="-122"/>
                    <a:ea typeface="微软雅黑" pitchFamily="34" charset="-122"/>
                  </a:rPr>
                  <a:t>实施进度计划</a:t>
                </a:r>
              </a:p>
              <a:p>
                <a:endParaRPr lang="zh-CN" altLang="en-US" sz="1400" b="1" dirty="0">
                  <a:latin typeface="微软雅黑" pitchFamily="34" charset="-122"/>
                  <a:ea typeface="微软雅黑" pitchFamily="34" charset="-122"/>
                </a:endParaRPr>
              </a:p>
            </p:txBody>
          </p:sp>
          <p:cxnSp>
            <p:nvCxnSpPr>
              <p:cNvPr id="21" name="直接连接符 2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22" name="矩形 21"/>
              <p:cNvSpPr/>
              <p:nvPr/>
            </p:nvSpPr>
            <p:spPr>
              <a:xfrm>
                <a:off x="788061" y="3000722"/>
                <a:ext cx="1620957" cy="1231106"/>
              </a:xfrm>
              <a:prstGeom prst="rect">
                <a:avLst/>
              </a:prstGeom>
            </p:spPr>
            <p:txBody>
              <a:bodyPr wrap="none">
                <a:spAutoFit/>
              </a:bodyPr>
              <a:lstStyle/>
              <a:p>
                <a:pPr algn="ctr"/>
                <a:r>
                  <a:rPr lang="zh-CN" altLang="en-US" sz="1400" b="1" dirty="0">
                    <a:latin typeface="微软雅黑" pitchFamily="34" charset="-122"/>
                    <a:ea typeface="微软雅黑" pitchFamily="34" charset="-122"/>
                  </a:rPr>
                  <a:t>建设内容变更</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意外事项的处理</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阶段成果签收确认</a:t>
                </a:r>
              </a:p>
              <a:p>
                <a:pPr algn="ctr"/>
                <a:r>
                  <a:rPr lang="zh-CN" altLang="en-US" sz="1400" b="1" dirty="0">
                    <a:latin typeface="微软雅黑" pitchFamily="34" charset="-122"/>
                    <a:ea typeface="微软雅黑" pitchFamily="34" charset="-122"/>
                  </a:rPr>
                  <a:t>相关要求提前</a:t>
                </a:r>
                <a:r>
                  <a:rPr lang="zh-CN" altLang="en-US" sz="1400" b="1" dirty="0" smtClean="0">
                    <a:latin typeface="微软雅黑" pitchFamily="34" charset="-122"/>
                    <a:ea typeface="微软雅黑" pitchFamily="34" charset="-122"/>
                  </a:rPr>
                  <a:t>约定</a:t>
                </a:r>
                <a:endParaRPr lang="en-US" altLang="zh-CN" dirty="0" smtClean="0"/>
              </a:p>
              <a:p>
                <a:endParaRPr lang="zh-CN" altLang="en-US" dirty="0"/>
              </a:p>
            </p:txBody>
          </p:sp>
          <p:cxnSp>
            <p:nvCxnSpPr>
              <p:cNvPr id="23" name="直接连接符 2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24" name="矩形 23"/>
              <p:cNvSpPr/>
              <p:nvPr/>
            </p:nvSpPr>
            <p:spPr>
              <a:xfrm>
                <a:off x="1020118" y="4177004"/>
                <a:ext cx="1800493" cy="738664"/>
              </a:xfrm>
              <a:prstGeom prst="rect">
                <a:avLst/>
              </a:prstGeom>
            </p:spPr>
            <p:txBody>
              <a:bodyPr wrap="none">
                <a:spAutoFit/>
              </a:bodyPr>
              <a:lstStyle/>
              <a:p>
                <a:r>
                  <a:rPr lang="zh-CN" altLang="en-US" sz="1400" b="1" dirty="0">
                    <a:latin typeface="微软雅黑" pitchFamily="34" charset="-122"/>
                    <a:ea typeface="微软雅黑" pitchFamily="34" charset="-122"/>
                  </a:rPr>
                  <a:t>制定项目实施预算</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提交每日流水账阶段</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成本核算并及时报备</a:t>
                </a:r>
              </a:p>
            </p:txBody>
          </p:sp>
          <p:grpSp>
            <p:nvGrpSpPr>
              <p:cNvPr id="25" name="组合 24"/>
              <p:cNvGrpSpPr/>
              <p:nvPr/>
            </p:nvGrpSpPr>
            <p:grpSpPr>
              <a:xfrm>
                <a:off x="323784" y="1769035"/>
                <a:ext cx="2304000" cy="1015663"/>
                <a:chOff x="433259" y="1500999"/>
                <a:chExt cx="2304000" cy="1015663"/>
              </a:xfrm>
            </p:grpSpPr>
            <p:cxnSp>
              <p:nvCxnSpPr>
                <p:cNvPr id="29" name="直接连接符 28"/>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31" name="矩形 30"/>
                <p:cNvSpPr/>
                <p:nvPr/>
              </p:nvSpPr>
              <p:spPr>
                <a:xfrm>
                  <a:off x="956838" y="1500999"/>
                  <a:ext cx="1620957" cy="1015663"/>
                </a:xfrm>
                <a:prstGeom prst="rect">
                  <a:avLst/>
                </a:prstGeom>
              </p:spPr>
              <p:txBody>
                <a:bodyPr wrap="none">
                  <a:spAutoFit/>
                </a:bodyPr>
                <a:lstStyle/>
                <a:p>
                  <a:r>
                    <a:rPr lang="zh-CN" altLang="en-US" sz="1400" b="1" dirty="0">
                      <a:latin typeface="微软雅黑" pitchFamily="34" charset="-122"/>
                      <a:ea typeface="微软雅黑" pitchFamily="34" charset="-122"/>
                    </a:rPr>
                    <a:t>项目实施前评估</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项目实施过程评价</a:t>
                  </a:r>
                </a:p>
                <a:p>
                  <a:r>
                    <a:rPr lang="zh-CN" altLang="en-US" sz="1400" b="1" dirty="0">
                      <a:latin typeface="微软雅黑" pitchFamily="34" charset="-122"/>
                      <a:ea typeface="微软雅黑" pitchFamily="34" charset="-122"/>
                    </a:rPr>
                    <a:t>项目实施后评价</a:t>
                  </a:r>
                </a:p>
                <a:p>
                  <a:endParaRPr lang="zh-CN" altLang="en-US" dirty="0"/>
                </a:p>
              </p:txBody>
            </p:sp>
          </p:grpSp>
        </p:grpSp>
      </p:grpSp>
    </p:spTree>
    <p:extLst>
      <p:ext uri="{BB962C8B-B14F-4D97-AF65-F5344CB8AC3E}">
        <p14:creationId xmlns:p14="http://schemas.microsoft.com/office/powerpoint/2010/main" val="267841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39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MH_Other_5"/>
          <p:cNvSpPr>
            <a:spLocks noChangeArrowheads="1"/>
          </p:cNvSpPr>
          <p:nvPr>
            <p:custDataLst>
              <p:tags r:id="rId2"/>
            </p:custDataLst>
          </p:nvPr>
        </p:nvSpPr>
        <p:spPr bwMode="auto">
          <a:xfrm>
            <a:off x="228925" y="840711"/>
            <a:ext cx="310570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（五</a:t>
            </a:r>
            <a:r>
              <a:rPr lang="zh-CN" altLang="en-US" sz="2000" b="1" dirty="0">
                <a:solidFill>
                  <a:srgbClr val="FFFFFF"/>
                </a:solidFill>
                <a:ea typeface="微软雅黑" pitchFamily="34" charset="-122"/>
              </a:rPr>
              <a:t>）专业建设团队保障</a:t>
            </a:r>
          </a:p>
        </p:txBody>
      </p:sp>
      <p:graphicFrame>
        <p:nvGraphicFramePr>
          <p:cNvPr id="9" name="对象 8">
            <a:extLst>
              <a:ext uri="{FF2B5EF4-FFF2-40B4-BE49-F238E27FC236}">
                <a16:creationId xmlns:a16="http://schemas.microsoft.com/office/drawing/2014/main" xmlns="" id="{1E9DC3E7-2295-43A4-A78A-BB79BCA7D3E1}"/>
              </a:ext>
            </a:extLst>
          </p:cNvPr>
          <p:cNvGraphicFramePr>
            <a:graphicFrameLocks noChangeAspect="1"/>
          </p:cNvGraphicFramePr>
          <p:nvPr>
            <p:extLst>
              <p:ext uri="{D42A27DB-BD31-4B8C-83A1-F6EECF244321}">
                <p14:modId xmlns:p14="http://schemas.microsoft.com/office/powerpoint/2010/main" val="3306507814"/>
              </p:ext>
            </p:extLst>
          </p:nvPr>
        </p:nvGraphicFramePr>
        <p:xfrm>
          <a:off x="7108326" y="1878979"/>
          <a:ext cx="4336101" cy="2897788"/>
        </p:xfrm>
        <a:graphic>
          <a:graphicData uri="http://schemas.openxmlformats.org/presentationml/2006/ole">
            <mc:AlternateContent xmlns:mc="http://schemas.openxmlformats.org/markup-compatibility/2006">
              <mc:Choice xmlns:v="urn:schemas-microsoft-com:vml" Requires="v">
                <p:oleObj spid="_x0000_s1046" name="PicObj Class" r:id="rId4" imgW="3914286" imgH="2276793" progId="Picture.PicObj.1">
                  <p:embed/>
                </p:oleObj>
              </mc:Choice>
              <mc:Fallback>
                <p:oleObj name="PicObj Class" r:id="rId4" imgW="3914286" imgH="2276793" progId="Picture.PicObj.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326" y="1878979"/>
                        <a:ext cx="4336101" cy="2897788"/>
                      </a:xfrm>
                      <a:prstGeom prst="rect">
                        <a:avLst/>
                      </a:prstGeom>
                      <a:noFill/>
                      <a:extLst/>
                    </p:spPr>
                  </p:pic>
                </p:oleObj>
              </mc:Fallback>
            </mc:AlternateContent>
          </a:graphicData>
        </a:graphic>
      </p:graphicFrame>
      <p:pic>
        <p:nvPicPr>
          <p:cNvPr id="10" name="图片 9">
            <a:extLst>
              <a:ext uri="{FF2B5EF4-FFF2-40B4-BE49-F238E27FC236}">
                <a16:creationId xmlns:a16="http://schemas.microsoft.com/office/drawing/2014/main" xmlns="" id="{BE2486C3-4FB7-42CE-A0C4-310235987AEF}"/>
              </a:ext>
            </a:extLst>
          </p:cNvPr>
          <p:cNvPicPr>
            <a:picLocks noChangeAspect="1"/>
          </p:cNvPicPr>
          <p:nvPr/>
        </p:nvPicPr>
        <p:blipFill>
          <a:blip r:embed="rId6"/>
          <a:stretch>
            <a:fillRect/>
          </a:stretch>
        </p:blipFill>
        <p:spPr>
          <a:xfrm>
            <a:off x="429953" y="2432977"/>
            <a:ext cx="6678373" cy="3241662"/>
          </a:xfrm>
          <a:prstGeom prst="rect">
            <a:avLst/>
          </a:prstGeom>
        </p:spPr>
      </p:pic>
      <p:sp>
        <p:nvSpPr>
          <p:cNvPr id="11" name="文本框 44">
            <a:extLst>
              <a:ext uri="{FF2B5EF4-FFF2-40B4-BE49-F238E27FC236}">
                <a16:creationId xmlns:a16="http://schemas.microsoft.com/office/drawing/2014/main" xmlns="" id="{7B6B3F0F-6B74-4B5C-8A95-3AD7C3E895C8}"/>
              </a:ext>
            </a:extLst>
          </p:cNvPr>
          <p:cNvSpPr txBox="1"/>
          <p:nvPr/>
        </p:nvSpPr>
        <p:spPr>
          <a:xfrm>
            <a:off x="2936312" y="2063645"/>
            <a:ext cx="2685016"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Times New Roman" panose="02020603050405020304" pitchFamily="18" charset="0"/>
              </a:rPr>
              <a:t>人才与技术保障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xmlns="" id="{089B868D-8435-4961-AF2A-90665DAC3005}"/>
              </a:ext>
            </a:extLst>
          </p:cNvPr>
          <p:cNvSpPr/>
          <p:nvPr/>
        </p:nvSpPr>
        <p:spPr>
          <a:xfrm>
            <a:off x="7108326" y="1878979"/>
            <a:ext cx="1660981" cy="369332"/>
          </a:xfrm>
          <a:prstGeom prst="rect">
            <a:avLst/>
          </a:prstGeom>
          <a:noFill/>
        </p:spPr>
        <p:txBody>
          <a:bodyPr wrap="square" rtlCol="0">
            <a:spAutoFit/>
          </a:bodyPr>
          <a:lstStyle/>
          <a:p>
            <a:r>
              <a:rPr lang="zh-CN" altLang="zh-SG" b="1" dirty="0">
                <a:solidFill>
                  <a:srgbClr val="0070C0"/>
                </a:solidFill>
                <a:ea typeface="微软雅黑" panose="020B0503020204020204" pitchFamily="34" charset="-122"/>
                <a:cs typeface="Times New Roman" panose="02020603050405020304" pitchFamily="18" charset="0"/>
              </a:rPr>
              <a:t>资金保障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xmlns="" id="{73D81D8D-AA53-40ED-86D6-F3F37BE39B8C}"/>
              </a:ext>
            </a:extLst>
          </p:cNvPr>
          <p:cNvSpPr/>
          <p:nvPr/>
        </p:nvSpPr>
        <p:spPr>
          <a:xfrm>
            <a:off x="7010641" y="4883921"/>
            <a:ext cx="1107996" cy="369332"/>
          </a:xfrm>
          <a:prstGeom prst="rect">
            <a:avLst/>
          </a:prstGeom>
        </p:spPr>
        <p:txBody>
          <a:bodyPr wrap="none">
            <a:spAutoFit/>
          </a:bodyPr>
          <a:lstStyle/>
          <a:p>
            <a:r>
              <a:rPr lang="zh-CN" altLang="zh-SG" b="1" dirty="0">
                <a:solidFill>
                  <a:srgbClr val="0070C0"/>
                </a:solidFill>
                <a:ea typeface="微软雅黑" panose="020B0503020204020204" pitchFamily="34" charset="-122"/>
                <a:cs typeface="Times New Roman" panose="02020603050405020304" pitchFamily="18" charset="0"/>
              </a:rPr>
              <a:t>制度保障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xmlns="" id="{67D873DF-4876-45DB-A699-18D996CEEF90}"/>
              </a:ext>
            </a:extLst>
          </p:cNvPr>
          <p:cNvSpPr/>
          <p:nvPr/>
        </p:nvSpPr>
        <p:spPr>
          <a:xfrm>
            <a:off x="7810361" y="5808832"/>
            <a:ext cx="3518912" cy="400110"/>
          </a:xfrm>
          <a:prstGeom prst="rect">
            <a:avLst/>
          </a:prstGeom>
        </p:spPr>
        <p:txBody>
          <a:bodyPr wrap="none">
            <a:spAutoFit/>
          </a:bodyPr>
          <a:lstStyle/>
          <a:p>
            <a:r>
              <a:rPr lang="zh-CN" altLang="zh-SG" sz="2000" b="1" dirty="0">
                <a:ea typeface="微软雅黑" panose="020B0503020204020204" pitchFamily="34" charset="-122"/>
                <a:cs typeface="微软雅黑" panose="020B0503020204020204" pitchFamily="34" charset="-122"/>
              </a:rPr>
              <a:t>全程跟踪服务</a:t>
            </a:r>
            <a:r>
              <a:rPr lang="zh-CN" altLang="en-US" sz="2000" b="1" dirty="0">
                <a:ea typeface="微软雅黑" panose="020B0503020204020204" pitchFamily="34" charset="-122"/>
                <a:cs typeface="微软雅黑" panose="020B0503020204020204" pitchFamily="34" charset="-122"/>
              </a:rPr>
              <a:t>的</a:t>
            </a:r>
            <a:r>
              <a:rPr lang="zh-CN" altLang="zh-SG" sz="2000" b="1" dirty="0">
                <a:ea typeface="微软雅黑" panose="020B0503020204020204" pitchFamily="34" charset="-122"/>
                <a:cs typeface="微软雅黑" panose="020B0503020204020204" pitchFamily="34" charset="-122"/>
              </a:rPr>
              <a:t>项目管理</a:t>
            </a:r>
            <a:r>
              <a:rPr lang="zh-CN" altLang="en-US" sz="2000" b="1" dirty="0">
                <a:ea typeface="微软雅黑" panose="020B0503020204020204" pitchFamily="34" charset="-122"/>
                <a:cs typeface="微软雅黑" panose="020B0503020204020204" pitchFamily="34" charset="-122"/>
              </a:rPr>
              <a:t>机制</a:t>
            </a:r>
            <a:endParaRPr lang="zh-SG" altLang="en-US" sz="2000" b="1" dirty="0"/>
          </a:p>
        </p:txBody>
      </p:sp>
      <p:sp>
        <p:nvSpPr>
          <p:cNvPr id="15" name="文本框 8"/>
          <p:cNvSpPr txBox="1"/>
          <p:nvPr/>
        </p:nvSpPr>
        <p:spPr>
          <a:xfrm>
            <a:off x="3212200" y="5863442"/>
            <a:ext cx="2236510" cy="400110"/>
          </a:xfrm>
          <a:prstGeom prst="rect">
            <a:avLst/>
          </a:prstGeom>
          <a:noFill/>
        </p:spPr>
        <p:txBody>
          <a:bodyPr wrap="none" rtlCol="0">
            <a:spAutoFit/>
          </a:bodyPr>
          <a:lstStyle/>
          <a:p>
            <a:r>
              <a:rPr lang="zh-CN" altLang="en-US" sz="2000" b="1" dirty="0" smtClean="0">
                <a:solidFill>
                  <a:srgbClr val="FF0000"/>
                </a:solidFill>
                <a:latin typeface="微软雅黑" panose="020B0503020204020204" pitchFamily="34" charset="-122"/>
                <a:ea typeface="微软雅黑" panose="020B0503020204020204" pitchFamily="34" charset="-122"/>
              </a:rPr>
              <a:t>我们的优势是什么</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6" name="矩形 15"/>
          <p:cNvSpPr/>
          <p:nvPr/>
        </p:nvSpPr>
        <p:spPr>
          <a:xfrm>
            <a:off x="114463" y="1509647"/>
            <a:ext cx="2821850"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1</a:t>
            </a:r>
            <a:r>
              <a:rPr lang="zh-CN" altLang="en-US" b="1" dirty="0">
                <a:solidFill>
                  <a:srgbClr val="C00000"/>
                </a:solidFill>
                <a:latin typeface="微软雅黑" pitchFamily="34" charset="-122"/>
                <a:ea typeface="微软雅黑" pitchFamily="34" charset="-122"/>
              </a:rPr>
              <a:t>、完善建设保障机制</a:t>
            </a:r>
          </a:p>
        </p:txBody>
      </p:sp>
    </p:spTree>
    <p:extLst>
      <p:ext uri="{BB962C8B-B14F-4D97-AF65-F5344CB8AC3E}">
        <p14:creationId xmlns:p14="http://schemas.microsoft.com/office/powerpoint/2010/main" val="615017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149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占位符 20"/>
          <p:cNvSpPr txBox="1">
            <a:spLocks/>
          </p:cNvSpPr>
          <p:nvPr/>
        </p:nvSpPr>
        <p:spPr>
          <a:xfrm>
            <a:off x="8918089" y="235535"/>
            <a:ext cx="2707083"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五、项目合作</a:t>
            </a:r>
            <a:r>
              <a:rPr lang="zh-CN" altLang="en-US" b="1" dirty="0">
                <a:solidFill>
                  <a:prstClr val="black"/>
                </a:solidFill>
              </a:rPr>
              <a:t>案例</a:t>
            </a:r>
          </a:p>
        </p:txBody>
      </p:sp>
      <p:sp>
        <p:nvSpPr>
          <p:cNvPr id="62" name="MH_Other_5"/>
          <p:cNvSpPr>
            <a:spLocks noChangeArrowheads="1"/>
          </p:cNvSpPr>
          <p:nvPr>
            <p:custDataLst>
              <p:tags r:id="rId1"/>
            </p:custDataLst>
          </p:nvPr>
        </p:nvSpPr>
        <p:spPr bwMode="auto">
          <a:xfrm>
            <a:off x="232282" y="878607"/>
            <a:ext cx="2564706" cy="58443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一）</a:t>
            </a:r>
            <a:r>
              <a:rPr lang="zh-CN" altLang="en-US" sz="2000" b="1" dirty="0" smtClean="0">
                <a:solidFill>
                  <a:srgbClr val="FFFFFF"/>
                </a:solidFill>
                <a:ea typeface="微软雅黑" pitchFamily="34" charset="-122"/>
              </a:rPr>
              <a:t>重庆邮电大学</a:t>
            </a:r>
            <a:endParaRPr lang="zh-CN" altLang="en-US" sz="2000" b="1" dirty="0">
              <a:solidFill>
                <a:srgbClr val="FFFFFF"/>
              </a:solidFill>
              <a:ea typeface="微软雅黑" pitchFamily="34" charset="-122"/>
            </a:endParaRPr>
          </a:p>
        </p:txBody>
      </p:sp>
      <p:grpSp>
        <p:nvGrpSpPr>
          <p:cNvPr id="17" name="组合 16"/>
          <p:cNvGrpSpPr/>
          <p:nvPr/>
        </p:nvGrpSpPr>
        <p:grpSpPr>
          <a:xfrm>
            <a:off x="1483569" y="3496234"/>
            <a:ext cx="9330137" cy="3012142"/>
            <a:chOff x="299457" y="1273994"/>
            <a:chExt cx="11259649" cy="4988103"/>
          </a:xfrm>
        </p:grpSpPr>
        <p:sp>
          <p:nvSpPr>
            <p:cNvPr id="18" name="MH_Picture_1"/>
            <p:cNvSpPr/>
            <p:nvPr>
              <p:custDataLst>
                <p:tags r:id="rId3"/>
              </p:custDataLst>
            </p:nvPr>
          </p:nvSpPr>
          <p:spPr>
            <a:xfrm>
              <a:off x="299457" y="1273994"/>
              <a:ext cx="5209633" cy="4988103"/>
            </a:xfrm>
            <a:prstGeom prst="rect">
              <a:avLst/>
            </a:prstGeom>
            <a:blipFill dpi="0" rotWithShape="1">
              <a:blip r:embed="rId6" cstate="email">
                <a:extLst>
                  <a:ext uri="{BEBA8EAE-BF5A-486C-A8C5-ECC9F3942E4B}">
                    <a14:imgProps xmlns:a14="http://schemas.microsoft.com/office/drawing/2010/main">
                      <a14:imgLayer r:embed="rId7">
                        <a14:imgEffect>
                          <a14:brightnessContrast bright="44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MH_Picture_2"/>
            <p:cNvSpPr/>
            <p:nvPr>
              <p:custDataLst>
                <p:tags r:id="rId4"/>
              </p:custDataLst>
            </p:nvPr>
          </p:nvSpPr>
          <p:spPr>
            <a:xfrm>
              <a:off x="5922016" y="1273994"/>
              <a:ext cx="5637090" cy="4988103"/>
            </a:xfrm>
            <a:prstGeom prst="rect">
              <a:avLst/>
            </a:prstGeom>
            <a:blipFill dpi="0" rotWithShape="1">
              <a:blip r:embed="rId8">
                <a:extLst>
                  <a:ext uri="{BEBA8EAE-BF5A-486C-A8C5-ECC9F3942E4B}">
                    <a14:imgProps xmlns:a14="http://schemas.microsoft.com/office/drawing/2010/main">
                      <a14:imgLayer r:embed="rId9">
                        <a14:imgEffect>
                          <a14:brightnessContrast brigh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1" name="MH_Text_1"/>
          <p:cNvSpPr/>
          <p:nvPr>
            <p:custDataLst>
              <p:tags r:id="rId2"/>
            </p:custDataLst>
          </p:nvPr>
        </p:nvSpPr>
        <p:spPr>
          <a:xfrm>
            <a:off x="1172584" y="1656960"/>
            <a:ext cx="9864762" cy="1624122"/>
          </a:xfrm>
          <a:prstGeom prst="rect">
            <a:avLst/>
          </a:prstGeom>
          <a:solidFill>
            <a:srgbClr val="EAEAEA"/>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anchor="ctr">
            <a:noAutofit/>
          </a:bodyPr>
          <a:lstStyle/>
          <a:p>
            <a:pPr indent="360000">
              <a:lnSpc>
                <a:spcPct val="150000"/>
              </a:lnSpc>
            </a:pPr>
            <a:r>
              <a:rPr lang="zh-CN" altLang="en-US" sz="1600" dirty="0" smtClean="0">
                <a:solidFill>
                  <a:schemeClr val="tx1"/>
                </a:solidFill>
                <a:latin typeface="微软雅黑" pitchFamily="34" charset="-122"/>
                <a:ea typeface="微软雅黑" pitchFamily="34" charset="-122"/>
                <a:sym typeface="Arial" pitchFamily="34" charset="0"/>
              </a:rPr>
              <a:t> </a:t>
            </a:r>
            <a:r>
              <a:rPr lang="zh-CN" altLang="en-US" dirty="0" smtClean="0">
                <a:solidFill>
                  <a:schemeClr val="tx1"/>
                </a:solidFill>
                <a:latin typeface="微软雅黑" pitchFamily="34" charset="-122"/>
                <a:ea typeface="微软雅黑" pitchFamily="34" charset="-122"/>
                <a:sym typeface="Arial" pitchFamily="34" charset="0"/>
              </a:rPr>
              <a:t>重庆邮电大学移通学院</a:t>
            </a:r>
            <a:r>
              <a:rPr lang="zh-CN" altLang="en-US" dirty="0">
                <a:solidFill>
                  <a:schemeClr val="tx1"/>
                </a:solidFill>
                <a:latin typeface="微软雅黑" pitchFamily="34" charset="-122"/>
                <a:ea typeface="微软雅黑" pitchFamily="34" charset="-122"/>
                <a:sym typeface="Arial" pitchFamily="34" charset="0"/>
              </a:rPr>
              <a:t>成立于</a:t>
            </a:r>
            <a:r>
              <a:rPr lang="en-US" altLang="zh-CN" dirty="0">
                <a:solidFill>
                  <a:schemeClr val="tx1"/>
                </a:solidFill>
                <a:latin typeface="微软雅黑" pitchFamily="34" charset="-122"/>
                <a:ea typeface="微软雅黑" pitchFamily="34" charset="-122"/>
                <a:sym typeface="Arial" pitchFamily="34" charset="0"/>
              </a:rPr>
              <a:t>2000</a:t>
            </a:r>
            <a:r>
              <a:rPr lang="zh-CN" altLang="en-US" dirty="0">
                <a:solidFill>
                  <a:schemeClr val="tx1"/>
                </a:solidFill>
                <a:latin typeface="微软雅黑" pitchFamily="34" charset="-122"/>
                <a:ea typeface="微软雅黑" pitchFamily="34" charset="-122"/>
                <a:sym typeface="Arial" pitchFamily="34" charset="0"/>
              </a:rPr>
              <a:t>年，是经教育部批准（教发函</a:t>
            </a:r>
            <a:r>
              <a:rPr lang="en-US" altLang="zh-CN" dirty="0">
                <a:solidFill>
                  <a:schemeClr val="tx1"/>
                </a:solidFill>
                <a:latin typeface="微软雅黑" pitchFamily="34" charset="-122"/>
                <a:ea typeface="微软雅黑" pitchFamily="34" charset="-122"/>
                <a:sym typeface="Arial" pitchFamily="34" charset="0"/>
              </a:rPr>
              <a:t>[2004]41</a:t>
            </a:r>
            <a:r>
              <a:rPr lang="zh-CN" altLang="en-US" dirty="0">
                <a:solidFill>
                  <a:schemeClr val="tx1"/>
                </a:solidFill>
                <a:latin typeface="微软雅黑" pitchFamily="34" charset="-122"/>
                <a:ea typeface="微软雅黑" pitchFamily="34" charset="-122"/>
                <a:sym typeface="Arial" pitchFamily="34" charset="0"/>
              </a:rPr>
              <a:t>号），由重庆邮电大学举办的独立学院，属全日制普通本科院校。</a:t>
            </a:r>
            <a:endParaRPr lang="en-US" altLang="zh-CN" dirty="0">
              <a:solidFill>
                <a:schemeClr val="tx1"/>
              </a:solidFill>
              <a:latin typeface="微软雅黑" pitchFamily="34" charset="-122"/>
              <a:ea typeface="微软雅黑" pitchFamily="34" charset="-122"/>
              <a:sym typeface="Arial" pitchFamily="34" charset="0"/>
            </a:endParaRPr>
          </a:p>
          <a:p>
            <a:pPr indent="360000">
              <a:lnSpc>
                <a:spcPct val="150000"/>
              </a:lnSpc>
            </a:pPr>
            <a:r>
              <a:rPr lang="zh-CN" altLang="en-US" dirty="0" smtClean="0">
                <a:solidFill>
                  <a:schemeClr val="tx1"/>
                </a:solidFill>
                <a:latin typeface="微软雅黑" pitchFamily="34" charset="-122"/>
                <a:ea typeface="微软雅黑" pitchFamily="34" charset="-122"/>
                <a:sym typeface="Arial" pitchFamily="34" charset="0"/>
              </a:rPr>
              <a:t> 国</a:t>
            </a:r>
            <a:r>
              <a:rPr lang="zh-CN" altLang="en-US" dirty="0">
                <a:solidFill>
                  <a:schemeClr val="tx1"/>
                </a:solidFill>
                <a:latin typeface="微软雅黑" pitchFamily="34" charset="-122"/>
                <a:ea typeface="微软雅黑" pitchFamily="34" charset="-122"/>
                <a:sym typeface="Arial" pitchFamily="34" charset="0"/>
              </a:rPr>
              <a:t>泰安为重庆邮电大学移通学院提供</a:t>
            </a:r>
            <a:r>
              <a:rPr lang="zh-CN" altLang="en-US" dirty="0" smtClean="0">
                <a:solidFill>
                  <a:schemeClr val="tx1"/>
                </a:solidFill>
                <a:latin typeface="微软雅黑" pitchFamily="34" charset="-122"/>
                <a:ea typeface="微软雅黑" pitchFamily="34" charset="-122"/>
                <a:sym typeface="Arial" pitchFamily="34" charset="0"/>
              </a:rPr>
              <a:t>了</a:t>
            </a:r>
            <a:r>
              <a:rPr lang="zh-CN" altLang="en-US" b="1" dirty="0" smtClean="0">
                <a:solidFill>
                  <a:schemeClr val="tx1"/>
                </a:solidFill>
                <a:latin typeface="微软雅黑" pitchFamily="34" charset="-122"/>
                <a:ea typeface="微软雅黑" pitchFamily="34" charset="-122"/>
                <a:sym typeface="Arial" pitchFamily="34" charset="0"/>
              </a:rPr>
              <a:t>电子技术应用制作</a:t>
            </a:r>
            <a:r>
              <a:rPr lang="zh-CN" altLang="en-US" b="1" dirty="0">
                <a:solidFill>
                  <a:schemeClr val="tx1"/>
                </a:solidFill>
                <a:latin typeface="微软雅黑" pitchFamily="34" charset="-122"/>
                <a:ea typeface="微软雅黑" pitchFamily="34" charset="-122"/>
                <a:sym typeface="Arial" pitchFamily="34" charset="0"/>
              </a:rPr>
              <a:t>工艺系统：裁板机、线路板抛光机、线路板烘干机、沉锡机等，</a:t>
            </a:r>
            <a:r>
              <a:rPr lang="en-US" altLang="zh-CN" b="1" dirty="0">
                <a:solidFill>
                  <a:schemeClr val="tx1"/>
                </a:solidFill>
                <a:latin typeface="微软雅黑" pitchFamily="34" charset="-122"/>
                <a:ea typeface="微软雅黑" pitchFamily="34" charset="-122"/>
                <a:sym typeface="Arial" pitchFamily="34" charset="0"/>
              </a:rPr>
              <a:t>C51</a:t>
            </a:r>
            <a:r>
              <a:rPr lang="zh-CN" altLang="en-US" b="1" dirty="0">
                <a:solidFill>
                  <a:schemeClr val="tx1"/>
                </a:solidFill>
                <a:latin typeface="微软雅黑" pitchFamily="34" charset="-122"/>
                <a:ea typeface="微软雅黑" pitchFamily="34" charset="-122"/>
                <a:sym typeface="Arial" pitchFamily="34" charset="0"/>
              </a:rPr>
              <a:t>板及配套元器件包</a:t>
            </a:r>
            <a:r>
              <a:rPr lang="en-US" altLang="zh-CN" b="1" dirty="0">
                <a:solidFill>
                  <a:schemeClr val="tx1"/>
                </a:solidFill>
                <a:latin typeface="微软雅黑" pitchFamily="34" charset="-122"/>
                <a:ea typeface="微软雅黑" pitchFamily="34" charset="-122"/>
                <a:sym typeface="Arial" pitchFamily="34" charset="0"/>
              </a:rPr>
              <a:t>1</a:t>
            </a:r>
            <a:r>
              <a:rPr lang="zh-CN" altLang="en-US" b="1" dirty="0">
                <a:solidFill>
                  <a:schemeClr val="tx1"/>
                </a:solidFill>
                <a:latin typeface="微软雅黑" pitchFamily="34" charset="-122"/>
                <a:ea typeface="微软雅黑" pitchFamily="34" charset="-122"/>
                <a:sym typeface="Arial" pitchFamily="34" charset="0"/>
              </a:rPr>
              <a:t>套，教学资源软件</a:t>
            </a:r>
            <a:r>
              <a:rPr lang="en-US" altLang="zh-CN" b="1" dirty="0">
                <a:solidFill>
                  <a:schemeClr val="tx1"/>
                </a:solidFill>
                <a:latin typeface="微软雅黑" pitchFamily="34" charset="-122"/>
                <a:ea typeface="微软雅黑" pitchFamily="34" charset="-122"/>
                <a:sym typeface="Arial" pitchFamily="34" charset="0"/>
              </a:rPr>
              <a:t>1</a:t>
            </a:r>
            <a:r>
              <a:rPr lang="zh-CN" altLang="en-US" b="1" dirty="0">
                <a:solidFill>
                  <a:schemeClr val="tx1"/>
                </a:solidFill>
                <a:latin typeface="微软雅黑" pitchFamily="34" charset="-122"/>
                <a:ea typeface="微软雅黑" pitchFamily="34" charset="-122"/>
                <a:sym typeface="Arial" pitchFamily="34" charset="0"/>
              </a:rPr>
              <a:t>套。</a:t>
            </a:r>
          </a:p>
        </p:txBody>
      </p:sp>
    </p:spTree>
    <p:extLst>
      <p:ext uri="{BB962C8B-B14F-4D97-AF65-F5344CB8AC3E}">
        <p14:creationId xmlns:p14="http://schemas.microsoft.com/office/powerpoint/2010/main" val="3112359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42</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567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MH_Other_5"/>
          <p:cNvSpPr>
            <a:spLocks noChangeArrowheads="1"/>
          </p:cNvSpPr>
          <p:nvPr>
            <p:custDataLst>
              <p:tags r:id="rId1"/>
            </p:custDataLst>
          </p:nvPr>
        </p:nvSpPr>
        <p:spPr bwMode="auto">
          <a:xfrm>
            <a:off x="232283" y="878607"/>
            <a:ext cx="3532894"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（二</a:t>
            </a:r>
            <a:r>
              <a:rPr lang="zh-CN" altLang="en-US" sz="2000" b="1" dirty="0">
                <a:solidFill>
                  <a:srgbClr val="FFFFFF"/>
                </a:solidFill>
                <a:ea typeface="微软雅黑" pitchFamily="34" charset="-122"/>
              </a:rPr>
              <a:t>）</a:t>
            </a:r>
            <a:r>
              <a:rPr lang="zh-CN" altLang="en-US" sz="2000" b="1" dirty="0" smtClean="0">
                <a:solidFill>
                  <a:srgbClr val="FFFFFF"/>
                </a:solidFill>
                <a:ea typeface="微软雅黑" pitchFamily="34" charset="-122"/>
              </a:rPr>
              <a:t>山西煤炭职业技术学院</a:t>
            </a:r>
            <a:endParaRPr lang="zh-CN" altLang="en-US" sz="2000" b="1" dirty="0">
              <a:solidFill>
                <a:srgbClr val="FFFFFF"/>
              </a:solidFill>
              <a:ea typeface="微软雅黑" pitchFamily="34" charset="-122"/>
            </a:endParaRPr>
          </a:p>
        </p:txBody>
      </p:sp>
      <p:sp>
        <p:nvSpPr>
          <p:cNvPr id="21" name="TextBox 1"/>
          <p:cNvSpPr txBox="1">
            <a:spLocks noChangeArrowheads="1"/>
          </p:cNvSpPr>
          <p:nvPr/>
        </p:nvSpPr>
        <p:spPr bwMode="auto">
          <a:xfrm>
            <a:off x="516367" y="1774198"/>
            <a:ext cx="4993029" cy="5078313"/>
          </a:xfrm>
          <a:prstGeom prst="rect">
            <a:avLst/>
          </a:prstGeom>
          <a:solidFill>
            <a:schemeClr val="bg1">
              <a:lumMod val="95000"/>
            </a:schemeClr>
          </a:solidFill>
          <a:ln w="9525">
            <a:solidFill>
              <a:schemeClr val="accent1"/>
            </a:solidFill>
            <a:prstDash val="solid"/>
            <a:miter lim="800000"/>
          </a:ln>
        </p:spPr>
        <p:txBody>
          <a:bodyPr wrap="square">
            <a:spAutoFit/>
          </a:bodyPr>
          <a:lstStyle>
            <a:lvl1pPr>
              <a:defRPr sz="3200">
                <a:solidFill>
                  <a:schemeClr val="tx1"/>
                </a:solidFill>
                <a:latin typeface="Calibri" panose="020F0502020204030204" pitchFamily="34" charset="0"/>
                <a:ea typeface="宋体" panose="02010600030101010101" pitchFamily="2" charset="-122"/>
                <a:sym typeface="MS PGothic" panose="020B0600070205080204" pitchFamily="34" charset="-128"/>
              </a:defRPr>
            </a:lvl1pPr>
            <a:lvl2pPr>
              <a:defRPr sz="2800">
                <a:solidFill>
                  <a:schemeClr val="tx1"/>
                </a:solidFill>
                <a:latin typeface="Calibri" panose="020F0502020204030204" pitchFamily="34" charset="0"/>
                <a:ea typeface="宋体" panose="02010600030101010101" pitchFamily="2" charset="-122"/>
                <a:sym typeface="MS PGothic" panose="020B0600070205080204" pitchFamily="34" charset="-128"/>
              </a:defRPr>
            </a:lvl2pPr>
            <a:lvl3pPr>
              <a:defRPr sz="2400">
                <a:solidFill>
                  <a:schemeClr val="tx1"/>
                </a:solidFill>
                <a:latin typeface="Calibri" panose="020F0502020204030204" pitchFamily="34" charset="0"/>
                <a:ea typeface="宋体" panose="02010600030101010101" pitchFamily="2" charset="-122"/>
                <a:sym typeface="MS PGothic" panose="020B0600070205080204" pitchFamily="34" charset="-128"/>
              </a:defRPr>
            </a:lvl3pPr>
            <a:lvl4pPr>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4pPr>
            <a:lvl5pPr>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5pPr>
            <a:lvl6pPr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6pPr>
            <a:lvl7pPr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7pPr>
            <a:lvl8pPr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8pPr>
            <a:lvl9pPr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9pPr>
          </a:lstStyle>
          <a:p>
            <a:pPr indent="360045">
              <a:lnSpc>
                <a:spcPct val="150000"/>
              </a:lnSpc>
            </a:pPr>
            <a:r>
              <a:rPr lang="zh-CN" altLang="zh-CN" sz="1800" dirty="0">
                <a:latin typeface="微软雅黑" panose="020B0503020204020204" pitchFamily="34" charset="-122"/>
                <a:ea typeface="微软雅黑" panose="020B0503020204020204" pitchFamily="34" charset="-122"/>
              </a:rPr>
              <a:t>山西煤炭职业技术学院是经省人民政府批准、独立设置的全日制专科层次的高等职业技术学院，学院开设有</a:t>
            </a:r>
            <a:r>
              <a:rPr lang="zh-CN"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电子技术应用</a:t>
            </a:r>
            <a:r>
              <a:rPr lang="zh-CN" altLang="zh-CN" sz="1800" dirty="0" smtClean="0">
                <a:latin typeface="微软雅黑" panose="020B0503020204020204" pitchFamily="34" charset="-122"/>
                <a:ea typeface="微软雅黑" panose="020B0503020204020204" pitchFamily="34" charset="-122"/>
              </a:rPr>
              <a:t>信息工程</a:t>
            </a:r>
            <a:r>
              <a:rPr lang="zh-CN" altLang="zh-CN" sz="1800" dirty="0">
                <a:latin typeface="微软雅黑" panose="020B0503020204020204" pitchFamily="34" charset="-122"/>
                <a:ea typeface="微软雅黑" panose="020B0503020204020204" pitchFamily="34" charset="-122"/>
              </a:rPr>
              <a:t>技术、建筑工程技术、电气自动化、技术煤矿开采技术、矿井通风与安全、矿山机电、矿山测量、测量工程技术、矿山地质、煤炭深加工与利用、选煤技术、煤质分析技术等</a:t>
            </a:r>
            <a:r>
              <a:rPr lang="en-US" altLang="zh-CN" sz="1800" dirty="0">
                <a:latin typeface="微软雅黑" panose="020B0503020204020204" pitchFamily="34" charset="-122"/>
                <a:ea typeface="微软雅黑" panose="020B0503020204020204" pitchFamily="34" charset="-122"/>
              </a:rPr>
              <a:t>16</a:t>
            </a:r>
            <a:r>
              <a:rPr lang="zh-CN" altLang="zh-CN" sz="1800" dirty="0">
                <a:latin typeface="微软雅黑" panose="020B0503020204020204" pitchFamily="34" charset="-122"/>
                <a:ea typeface="微软雅黑" panose="020B0503020204020204" pitchFamily="34" charset="-122"/>
              </a:rPr>
              <a:t>个高职专业。</a:t>
            </a:r>
          </a:p>
          <a:p>
            <a:pPr indent="360045">
              <a:lnSpc>
                <a:spcPct val="150000"/>
              </a:lnSpc>
            </a:pPr>
            <a:r>
              <a:rPr lang="zh-CN" altLang="zh-CN" sz="1800" dirty="0">
                <a:latin typeface="微软雅黑" panose="020B0503020204020204" pitchFamily="34" charset="-122"/>
                <a:ea typeface="微软雅黑" panose="020B0503020204020204" pitchFamily="34" charset="-122"/>
              </a:rPr>
              <a:t>基于学院</a:t>
            </a:r>
            <a:r>
              <a:rPr lang="zh-CN" altLang="zh-CN" sz="1800" dirty="0" smtClean="0">
                <a:latin typeface="微软雅黑" panose="020B0503020204020204" pitchFamily="34" charset="-122"/>
                <a:ea typeface="微软雅黑" panose="020B0503020204020204" pitchFamily="34" charset="-122"/>
              </a:rPr>
              <a:t>对</a:t>
            </a:r>
            <a:r>
              <a:rPr lang="zh-CN" altLang="en-US" sz="1800" dirty="0" smtClean="0">
                <a:latin typeface="微软雅黑" panose="020B0503020204020204" pitchFamily="34" charset="-122"/>
                <a:ea typeface="微软雅黑" panose="020B0503020204020204" pitchFamily="34" charset="-122"/>
              </a:rPr>
              <a:t>电子技术应用</a:t>
            </a:r>
            <a:r>
              <a:rPr lang="zh-CN" altLang="zh-CN" sz="1800" dirty="0" smtClean="0">
                <a:latin typeface="微软雅黑" panose="020B0503020204020204" pitchFamily="34" charset="-122"/>
                <a:ea typeface="微软雅黑" panose="020B0503020204020204" pitchFamily="34" charset="-122"/>
              </a:rPr>
              <a:t>类</a:t>
            </a:r>
            <a:r>
              <a:rPr lang="zh-CN" altLang="zh-CN" sz="1800" dirty="0">
                <a:latin typeface="微软雅黑" panose="020B0503020204020204" pitchFamily="34" charset="-122"/>
                <a:ea typeface="微软雅黑" panose="020B0503020204020204" pitchFamily="34" charset="-122"/>
              </a:rPr>
              <a:t>专业人才培养的需求方向，根据学校相关专业课程设置情况及学校对实验室建设的初步需求思路，国泰安于</a:t>
            </a:r>
            <a:r>
              <a:rPr lang="en-US" altLang="zh-CN" sz="1800" dirty="0">
                <a:latin typeface="微软雅黑" panose="020B0503020204020204" pitchFamily="34" charset="-122"/>
                <a:ea typeface="微软雅黑" panose="020B0503020204020204" pitchFamily="34" charset="-122"/>
              </a:rPr>
              <a:t>2013</a:t>
            </a:r>
            <a:r>
              <a:rPr lang="zh-CN" altLang="zh-CN" sz="1800" dirty="0">
                <a:latin typeface="微软雅黑" panose="020B0503020204020204" pitchFamily="34" charset="-122"/>
                <a:ea typeface="微软雅黑" panose="020B0503020204020204" pitchFamily="34" charset="-122"/>
              </a:rPr>
              <a:t>年为学校建设了</a:t>
            </a:r>
            <a:r>
              <a:rPr lang="zh-CN" altLang="zh-CN" sz="1800" b="1" dirty="0">
                <a:latin typeface="微软雅黑" panose="020B0503020204020204" pitchFamily="34" charset="-122"/>
                <a:ea typeface="微软雅黑" panose="020B0503020204020204" pitchFamily="34" charset="-122"/>
              </a:rPr>
              <a:t>变频器实训室</a:t>
            </a:r>
            <a:r>
              <a:rPr lang="zh-CN" altLang="zh-CN" sz="1800" dirty="0">
                <a:latin typeface="微软雅黑" panose="020B0503020204020204" pitchFamily="34" charset="-122"/>
                <a:ea typeface="微软雅黑" panose="020B0503020204020204" pitchFamily="34" charset="-122"/>
              </a:rPr>
              <a:t>，助力学校骨干高职院建设。</a:t>
            </a:r>
          </a:p>
        </p:txBody>
      </p:sp>
      <p:pic>
        <p:nvPicPr>
          <p:cNvPr id="23" name="图片 22" descr="IMG_20140417_094710"/>
          <p:cNvPicPr/>
          <p:nvPr/>
        </p:nvPicPr>
        <p:blipFill>
          <a:blip r:embed="rId3" cstate="email">
            <a:extLst>
              <a:ext uri="{28A0092B-C50C-407E-A947-70E740481C1C}">
                <a14:useLocalDpi xmlns:a14="http://schemas.microsoft.com/office/drawing/2010/main"/>
              </a:ext>
            </a:extLst>
          </a:blip>
          <a:srcRect/>
          <a:stretch>
            <a:fillRect/>
          </a:stretch>
        </p:blipFill>
        <p:spPr>
          <a:xfrm>
            <a:off x="5640234" y="4545596"/>
            <a:ext cx="3121358" cy="1752917"/>
          </a:xfrm>
          <a:prstGeom prst="rect">
            <a:avLst/>
          </a:prstGeom>
          <a:noFill/>
          <a:ln>
            <a:noFill/>
          </a:ln>
        </p:spPr>
      </p:pic>
      <p:pic>
        <p:nvPicPr>
          <p:cNvPr id="24" name="图片 23" descr="IMG_20140417_094733"/>
          <p:cNvPicPr/>
          <p:nvPr/>
        </p:nvPicPr>
        <p:blipFill>
          <a:blip r:embed="rId4" cstate="email">
            <a:extLst>
              <a:ext uri="{28A0092B-C50C-407E-A947-70E740481C1C}">
                <a14:useLocalDpi xmlns:a14="http://schemas.microsoft.com/office/drawing/2010/main"/>
              </a:ext>
            </a:extLst>
          </a:blip>
          <a:srcRect/>
          <a:stretch>
            <a:fillRect/>
          </a:stretch>
        </p:blipFill>
        <p:spPr>
          <a:xfrm>
            <a:off x="8890482" y="4545596"/>
            <a:ext cx="2734688" cy="1752917"/>
          </a:xfrm>
          <a:prstGeom prst="rect">
            <a:avLst/>
          </a:prstGeom>
          <a:noFill/>
          <a:ln>
            <a:noFill/>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0234" y="1774198"/>
            <a:ext cx="5984936" cy="2563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3110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1000"/>
                                        <p:tgtEl>
                                          <p:spTgt spid="21"/>
                                        </p:tgtEl>
                                      </p:cBhvr>
                                    </p:animEffect>
                                  </p:childTnLst>
                                </p:cTn>
                              </p:par>
                              <p:par>
                                <p:cTn id="8" presetID="14"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randombar(horizontal)">
                                      <p:cBhvr>
                                        <p:cTn id="10" dur="1000"/>
                                        <p:tgtEl>
                                          <p:spTgt spid="23"/>
                                        </p:tgtEl>
                                      </p:cBhvr>
                                    </p:animEffect>
                                  </p:childTnLst>
                                </p:cTn>
                              </p:par>
                              <p:par>
                                <p:cTn id="11" presetID="14" presetClass="entr" presetSubtype="1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43</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74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MH_Other_5"/>
          <p:cNvSpPr>
            <a:spLocks noChangeArrowheads="1"/>
          </p:cNvSpPr>
          <p:nvPr>
            <p:custDataLst>
              <p:tags r:id="rId1"/>
            </p:custDataLst>
          </p:nvPr>
        </p:nvSpPr>
        <p:spPr bwMode="auto">
          <a:xfrm>
            <a:off x="232281" y="878607"/>
            <a:ext cx="3500623"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（三</a:t>
            </a:r>
            <a:r>
              <a:rPr lang="zh-CN" altLang="en-US" sz="2000" b="1" dirty="0">
                <a:solidFill>
                  <a:srgbClr val="FFFFFF"/>
                </a:solidFill>
                <a:ea typeface="微软雅黑" pitchFamily="34" charset="-122"/>
              </a:rPr>
              <a:t>）</a:t>
            </a:r>
            <a:r>
              <a:rPr lang="zh-CN" altLang="en-US" sz="2000" b="1" dirty="0" smtClean="0">
                <a:solidFill>
                  <a:srgbClr val="FFFFFF"/>
                </a:solidFill>
                <a:ea typeface="微软雅黑" pitchFamily="34" charset="-122"/>
              </a:rPr>
              <a:t>山西电力职业技术学院</a:t>
            </a:r>
            <a:endParaRPr lang="zh-CN" altLang="en-US" sz="2000" b="1" dirty="0">
              <a:solidFill>
                <a:srgbClr val="FFFFFF"/>
              </a:solidFill>
              <a:ea typeface="微软雅黑" pitchFamily="34" charset="-122"/>
            </a:endParaRPr>
          </a:p>
        </p:txBody>
      </p:sp>
      <p:sp>
        <p:nvSpPr>
          <p:cNvPr id="18" name="TextBox 1"/>
          <p:cNvSpPr txBox="1">
            <a:spLocks noChangeArrowheads="1"/>
          </p:cNvSpPr>
          <p:nvPr/>
        </p:nvSpPr>
        <p:spPr bwMode="auto">
          <a:xfrm>
            <a:off x="699248" y="1925619"/>
            <a:ext cx="3905024" cy="4324261"/>
          </a:xfrm>
          <a:prstGeom prst="rect">
            <a:avLst/>
          </a:prstGeom>
          <a:solidFill>
            <a:schemeClr val="bg1">
              <a:lumMod val="95000"/>
            </a:schemeClr>
          </a:solidFill>
          <a:ln w="9525">
            <a:solidFill>
              <a:schemeClr val="accent1"/>
            </a:solidFill>
            <a:prstDash val="solid"/>
            <a:miter lim="800000"/>
          </a:ln>
        </p:spPr>
        <p:txBody>
          <a:bodyPr wrap="square">
            <a:spAutoFit/>
          </a:bodyPr>
          <a:lstStyle>
            <a:lvl1pPr>
              <a:defRPr sz="3200">
                <a:solidFill>
                  <a:schemeClr val="tx1"/>
                </a:solidFill>
                <a:latin typeface="Calibri" panose="020F0502020204030204" pitchFamily="34" charset="0"/>
                <a:ea typeface="宋体" panose="02010600030101010101" pitchFamily="2" charset="-122"/>
                <a:sym typeface="MS PGothic" panose="020B0600070205080204" pitchFamily="34" charset="-128"/>
              </a:defRPr>
            </a:lvl1pPr>
            <a:lvl2pPr>
              <a:defRPr sz="2800">
                <a:solidFill>
                  <a:schemeClr val="tx1"/>
                </a:solidFill>
                <a:latin typeface="Calibri" panose="020F0502020204030204" pitchFamily="34" charset="0"/>
                <a:ea typeface="宋体" panose="02010600030101010101" pitchFamily="2" charset="-122"/>
                <a:sym typeface="MS PGothic" panose="020B0600070205080204" pitchFamily="34" charset="-128"/>
              </a:defRPr>
            </a:lvl2pPr>
            <a:lvl3pPr>
              <a:defRPr sz="2400">
                <a:solidFill>
                  <a:schemeClr val="tx1"/>
                </a:solidFill>
                <a:latin typeface="Calibri" panose="020F0502020204030204" pitchFamily="34" charset="0"/>
                <a:ea typeface="宋体" panose="02010600030101010101" pitchFamily="2" charset="-122"/>
                <a:sym typeface="MS PGothic" panose="020B0600070205080204" pitchFamily="34" charset="-128"/>
              </a:defRPr>
            </a:lvl3pPr>
            <a:lvl4pPr>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4pPr>
            <a:lvl5pPr>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5pPr>
            <a:lvl6pPr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6pPr>
            <a:lvl7pPr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7pPr>
            <a:lvl8pPr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8pPr>
            <a:lvl9pPr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sym typeface="MS PGothic" panose="020B0600070205080204" pitchFamily="34" charset="-128"/>
              </a:defRPr>
            </a:lvl9pPr>
          </a:lstStyle>
          <a:p>
            <a:pPr indent="360045">
              <a:lnSpc>
                <a:spcPct val="150000"/>
              </a:lnSpc>
            </a:pPr>
            <a:r>
              <a:rPr lang="zh-CN" altLang="zh-CN" sz="1800" dirty="0" smtClean="0">
                <a:latin typeface="微软雅黑" panose="020B0503020204020204" pitchFamily="34" charset="-122"/>
                <a:ea typeface="微软雅黑" panose="020B0503020204020204" pitchFamily="34" charset="-122"/>
              </a:rPr>
              <a:t>山西电力职业技术学院</a:t>
            </a:r>
            <a:r>
              <a:rPr lang="zh-CN" altLang="zh-CN" sz="1800" dirty="0">
                <a:latin typeface="微软雅黑" panose="020B0503020204020204" pitchFamily="34" charset="-122"/>
                <a:ea typeface="微软雅黑" panose="020B0503020204020204" pitchFamily="34" charset="-122"/>
              </a:rPr>
              <a:t>是山西省电力职业教育集团的牵头单位，多年来，学院连续获得</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国家电网公司文明单位</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山西省文明和谐单位</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全国电力行业职业技能鉴定先进鉴定站</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山西省职工职业技能实训基地</a:t>
            </a:r>
            <a:r>
              <a:rPr lang="en-US" altLang="zh-CN" sz="1800"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等</a:t>
            </a:r>
            <a:r>
              <a:rPr lang="zh-CN" altLang="zh-CN" sz="1800" dirty="0" smtClean="0">
                <a:latin typeface="微软雅黑" panose="020B0503020204020204" pitchFamily="34" charset="-122"/>
                <a:ea typeface="微软雅黑" panose="020B0503020204020204" pitchFamily="34" charset="-122"/>
              </a:rPr>
              <a:t>殊荣</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indent="360045">
              <a:lnSpc>
                <a:spcPct val="150000"/>
              </a:lnSpc>
              <a:spcBef>
                <a:spcPts val="600"/>
              </a:spcBef>
            </a:pPr>
            <a:r>
              <a:rPr lang="zh-CN" altLang="zh-CN" sz="1800" dirty="0" smtClean="0">
                <a:latin typeface="微软雅黑" panose="020B0503020204020204" pitchFamily="34" charset="-122"/>
                <a:ea typeface="微软雅黑" panose="020B0503020204020204" pitchFamily="34" charset="-122"/>
              </a:rPr>
              <a:t>国</a:t>
            </a:r>
            <a:r>
              <a:rPr lang="zh-CN" altLang="zh-CN" sz="1800" dirty="0">
                <a:latin typeface="微软雅黑" panose="020B0503020204020204" pitchFamily="34" charset="-122"/>
                <a:ea typeface="微软雅黑" panose="020B0503020204020204" pitchFamily="34" charset="-122"/>
              </a:rPr>
              <a:t>泰安为山西电力职业技术学院提供了</a:t>
            </a:r>
            <a:r>
              <a:rPr lang="zh-CN" altLang="zh-CN" sz="1800" b="1" dirty="0">
                <a:latin typeface="微软雅黑" panose="020B0503020204020204" pitchFamily="34" charset="-122"/>
                <a:ea typeface="微软雅黑" panose="020B0503020204020204" pitchFamily="34" charset="-122"/>
              </a:rPr>
              <a:t>多功能电力系统继电保护实验设备</a:t>
            </a:r>
            <a:r>
              <a:rPr lang="zh-CN" altLang="zh-CN" sz="1800" b="1" dirty="0" smtClean="0">
                <a:latin typeface="微软雅黑" panose="020B0503020204020204" pitchFamily="34" charset="-122"/>
                <a:ea typeface="微软雅黑" panose="020B0503020204020204" pitchFamily="34" charset="-122"/>
              </a:rPr>
              <a:t>。</a:t>
            </a:r>
            <a:endParaRPr lang="zh-CN" altLang="en-US" sz="2400" b="1" dirty="0">
              <a:latin typeface="Arial" panose="020B0604020202020204" pitchFamily="34" charset="0"/>
            </a:endParaRPr>
          </a:p>
        </p:txBody>
      </p:sp>
      <p:pic>
        <p:nvPicPr>
          <p:cNvPr id="19" name="图片 15" descr="D:\Documents\Tencent Files\346970602\Image\Group\K0D9_$972P~}7RBU[(VHL9Y.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30447" y="4403834"/>
            <a:ext cx="3177507" cy="19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24193" y="4403834"/>
            <a:ext cx="3016469" cy="19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http://www.yueqikan.com/uploads/150112/3425-1501121G230N4.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30446" y="1925619"/>
            <a:ext cx="6322729" cy="219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23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10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10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1000"/>
                                        <p:tgtEl>
                                          <p:spTgt spid="19"/>
                                        </p:tgtEl>
                                      </p:cBhvr>
                                    </p:animEffec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74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MH_Other_5"/>
          <p:cNvSpPr>
            <a:spLocks noChangeArrowheads="1"/>
          </p:cNvSpPr>
          <p:nvPr>
            <p:custDataLst>
              <p:tags r:id="rId1"/>
            </p:custDataLst>
          </p:nvPr>
        </p:nvSpPr>
        <p:spPr bwMode="auto">
          <a:xfrm>
            <a:off x="232280" y="878607"/>
            <a:ext cx="298425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（四）安徽</a:t>
            </a:r>
            <a:r>
              <a:rPr lang="zh-CN" altLang="en-US" sz="2000" b="1" dirty="0">
                <a:solidFill>
                  <a:srgbClr val="FFFFFF"/>
                </a:solidFill>
                <a:ea typeface="微软雅黑" pitchFamily="34" charset="-122"/>
              </a:rPr>
              <a:t>能源技术学校</a:t>
            </a:r>
          </a:p>
        </p:txBody>
      </p:sp>
      <p:sp>
        <p:nvSpPr>
          <p:cNvPr id="22" name="TextBox 1"/>
          <p:cNvSpPr txBox="1">
            <a:spLocks noChangeArrowheads="1"/>
          </p:cNvSpPr>
          <p:nvPr/>
        </p:nvSpPr>
        <p:spPr bwMode="auto">
          <a:xfrm>
            <a:off x="1172582" y="1795451"/>
            <a:ext cx="5307697" cy="3000821"/>
          </a:xfrm>
          <a:prstGeom prst="rect">
            <a:avLst/>
          </a:prstGeom>
          <a:solidFill>
            <a:schemeClr val="bg1">
              <a:lumMod val="95000"/>
            </a:schemeClr>
          </a:solidFill>
          <a:ln w="9525">
            <a:solidFill>
              <a:schemeClr val="accent1"/>
            </a:solidFill>
            <a:prstDash val="solid"/>
            <a:miter lim="800000"/>
            <a:headEnd/>
            <a:tailEnd/>
          </a:ln>
        </p:spPr>
        <p:txBody>
          <a:bodyPr wrap="square">
            <a:spAutoFit/>
          </a:bodyPr>
          <a:lstStyle>
            <a:lvl1pPr>
              <a:defRPr sz="3200">
                <a:solidFill>
                  <a:schemeClr val="tx1"/>
                </a:solidFill>
                <a:latin typeface="Calibri" pitchFamily="34" charset="0"/>
                <a:ea typeface="宋体" pitchFamily="2" charset="-122"/>
                <a:sym typeface="MS PGothic" pitchFamily="34" charset="-128"/>
              </a:defRPr>
            </a:lvl1pPr>
            <a:lvl2pPr>
              <a:defRPr sz="2800">
                <a:solidFill>
                  <a:schemeClr val="tx1"/>
                </a:solidFill>
                <a:latin typeface="Calibri" pitchFamily="34" charset="0"/>
                <a:ea typeface="宋体" pitchFamily="2" charset="-122"/>
                <a:sym typeface="MS PGothic" pitchFamily="34" charset="-128"/>
              </a:defRPr>
            </a:lvl2pPr>
            <a:lvl3pPr>
              <a:defRPr sz="2400">
                <a:solidFill>
                  <a:schemeClr val="tx1"/>
                </a:solidFill>
                <a:latin typeface="Calibri" pitchFamily="34" charset="0"/>
                <a:ea typeface="宋体" pitchFamily="2" charset="-122"/>
                <a:sym typeface="MS PGothic" pitchFamily="34" charset="-128"/>
              </a:defRPr>
            </a:lvl3pPr>
            <a:lvl4pPr>
              <a:defRPr sz="2000">
                <a:solidFill>
                  <a:schemeClr val="tx1"/>
                </a:solidFill>
                <a:latin typeface="Calibri" pitchFamily="34" charset="0"/>
                <a:ea typeface="宋体" pitchFamily="2" charset="-122"/>
                <a:sym typeface="MS PGothic" pitchFamily="34" charset="-128"/>
              </a:defRPr>
            </a:lvl4pPr>
            <a:lvl5pPr>
              <a:defRPr sz="2000">
                <a:solidFill>
                  <a:schemeClr val="tx1"/>
                </a:solidFill>
                <a:latin typeface="Calibri" pitchFamily="34" charset="0"/>
                <a:ea typeface="宋体" pitchFamily="2" charset="-122"/>
                <a:sym typeface="MS PGothic" pitchFamily="34" charset="-128"/>
              </a:defRPr>
            </a:lvl5pPr>
            <a:lvl6pPr eaLnBrk="0" hangingPunct="0">
              <a:buFont typeface="Arial" charset="0"/>
              <a:defRPr sz="2000">
                <a:solidFill>
                  <a:schemeClr val="tx1"/>
                </a:solidFill>
                <a:latin typeface="Calibri" pitchFamily="34" charset="0"/>
                <a:ea typeface="宋体" pitchFamily="2" charset="-122"/>
                <a:sym typeface="MS PGothic" pitchFamily="34" charset="-128"/>
              </a:defRPr>
            </a:lvl6pPr>
            <a:lvl7pPr eaLnBrk="0" hangingPunct="0">
              <a:buFont typeface="Arial" charset="0"/>
              <a:defRPr sz="2000">
                <a:solidFill>
                  <a:schemeClr val="tx1"/>
                </a:solidFill>
                <a:latin typeface="Calibri" pitchFamily="34" charset="0"/>
                <a:ea typeface="宋体" pitchFamily="2" charset="-122"/>
                <a:sym typeface="MS PGothic" pitchFamily="34" charset="-128"/>
              </a:defRPr>
            </a:lvl7pPr>
            <a:lvl8pPr eaLnBrk="0" hangingPunct="0">
              <a:buFont typeface="Arial" charset="0"/>
              <a:defRPr sz="2000">
                <a:solidFill>
                  <a:schemeClr val="tx1"/>
                </a:solidFill>
                <a:latin typeface="Calibri" pitchFamily="34" charset="0"/>
                <a:ea typeface="宋体" pitchFamily="2" charset="-122"/>
                <a:sym typeface="MS PGothic" pitchFamily="34" charset="-128"/>
              </a:defRPr>
            </a:lvl8pPr>
            <a:lvl9pPr eaLnBrk="0" hangingPunct="0">
              <a:buFont typeface="Arial" charset="0"/>
              <a:defRPr sz="2000">
                <a:solidFill>
                  <a:schemeClr val="tx1"/>
                </a:solidFill>
                <a:latin typeface="Calibri" pitchFamily="34" charset="0"/>
                <a:ea typeface="宋体" pitchFamily="2" charset="-122"/>
                <a:sym typeface="MS PGothic" pitchFamily="34" charset="-128"/>
              </a:defRPr>
            </a:lvl9pPr>
          </a:lstStyle>
          <a:p>
            <a:pPr indent="360000">
              <a:lnSpc>
                <a:spcPct val="150000"/>
              </a:lnSpc>
            </a:pPr>
            <a:r>
              <a:rPr lang="zh-CN" altLang="zh-CN" sz="1800" dirty="0">
                <a:latin typeface="微软雅黑" panose="020B0503020204020204" pitchFamily="34" charset="-122"/>
                <a:ea typeface="微软雅黑" panose="020B0503020204020204" pitchFamily="34" charset="-122"/>
              </a:rPr>
              <a:t>安徽能源技术学校是安徽省教育厅直属的公办全日制中等专业学校、国家级重点</a:t>
            </a:r>
            <a:r>
              <a:rPr lang="zh-CN" altLang="zh-CN" sz="1800" dirty="0" smtClean="0">
                <a:latin typeface="微软雅黑" panose="020B0503020204020204" pitchFamily="34" charset="-122"/>
                <a:ea typeface="微软雅黑" panose="020B0503020204020204" pitchFamily="34" charset="-122"/>
              </a:rPr>
              <a:t>中专</a:t>
            </a:r>
            <a:r>
              <a:rPr lang="zh-CN" altLang="en-US" sz="1800" dirty="0" smtClean="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indent="360000">
              <a:lnSpc>
                <a:spcPct val="150000"/>
              </a:lnSpc>
            </a:pPr>
            <a:r>
              <a:rPr lang="zh-CN" altLang="zh-CN" sz="1800" dirty="0" smtClean="0">
                <a:latin typeface="微软雅黑" panose="020B0503020204020204" pitchFamily="34" charset="-122"/>
                <a:ea typeface="微软雅黑" panose="020B0503020204020204" pitchFamily="34" charset="-122"/>
              </a:rPr>
              <a:t>国</a:t>
            </a:r>
            <a:r>
              <a:rPr lang="zh-CN" altLang="zh-CN" sz="1800" dirty="0">
                <a:latin typeface="微软雅黑" panose="020B0503020204020204" pitchFamily="34" charset="-122"/>
                <a:ea typeface="微软雅黑" panose="020B0503020204020204" pitchFamily="34" charset="-122"/>
              </a:rPr>
              <a:t>泰安为安徽能源技术学校建设了</a:t>
            </a:r>
            <a:r>
              <a:rPr lang="zh-CN" altLang="zh-CN" sz="1800" b="1" dirty="0">
                <a:latin typeface="微软雅黑" panose="020B0503020204020204" pitchFamily="34" charset="-122"/>
                <a:ea typeface="微软雅黑" panose="020B0503020204020204" pitchFamily="34" charset="-122"/>
              </a:rPr>
              <a:t>机械原理理实一体化教室实训室、钳工理实一体化教室实训室、</a:t>
            </a:r>
            <a:r>
              <a:rPr lang="en-US" altLang="zh-CN" sz="1800" b="1" dirty="0">
                <a:latin typeface="微软雅黑" panose="020B0503020204020204" pitchFamily="34" charset="-122"/>
                <a:ea typeface="微软雅黑" panose="020B0503020204020204" pitchFamily="34" charset="-122"/>
              </a:rPr>
              <a:t>PLC</a:t>
            </a:r>
            <a:r>
              <a:rPr lang="zh-CN" altLang="zh-CN" sz="1800" b="1" dirty="0">
                <a:latin typeface="微软雅黑" panose="020B0503020204020204" pitchFamily="34" charset="-122"/>
                <a:ea typeface="微软雅黑" panose="020B0503020204020204" pitchFamily="34" charset="-122"/>
              </a:rPr>
              <a:t>理实一体化教室实训室、</a:t>
            </a:r>
            <a:r>
              <a:rPr lang="zh-CN" altLang="zh-CN" sz="1800" b="1" dirty="0" smtClean="0">
                <a:latin typeface="微软雅黑" panose="020B0503020204020204" pitchFamily="34" charset="-122"/>
                <a:ea typeface="微软雅黑" panose="020B0503020204020204" pitchFamily="34" charset="-122"/>
              </a:rPr>
              <a:t>电工</a:t>
            </a:r>
            <a:r>
              <a:rPr lang="zh-CN" altLang="en-US" sz="1800" b="1" dirty="0" smtClean="0">
                <a:latin typeface="微软雅黑" panose="020B0503020204020204" pitchFamily="34" charset="-122"/>
                <a:ea typeface="微软雅黑" panose="020B0503020204020204" pitchFamily="34" charset="-122"/>
              </a:rPr>
              <a:t>电子技术应用</a:t>
            </a:r>
            <a:r>
              <a:rPr lang="zh-CN" altLang="zh-CN" sz="1800" b="1" dirty="0" smtClean="0">
                <a:latin typeface="微软雅黑" panose="020B0503020204020204" pitchFamily="34" charset="-122"/>
                <a:ea typeface="微软雅黑" panose="020B0503020204020204" pitchFamily="34" charset="-122"/>
              </a:rPr>
              <a:t>理</a:t>
            </a:r>
            <a:r>
              <a:rPr lang="zh-CN" altLang="zh-CN" sz="1800" b="1" dirty="0">
                <a:latin typeface="微软雅黑" panose="020B0503020204020204" pitchFamily="34" charset="-122"/>
                <a:ea typeface="微软雅黑" panose="020B0503020204020204" pitchFamily="34" charset="-122"/>
              </a:rPr>
              <a:t>实一体化教室实训室、</a:t>
            </a:r>
            <a:r>
              <a:rPr lang="zh-CN" altLang="zh-CN" sz="1800" b="1" dirty="0" smtClean="0">
                <a:latin typeface="微软雅黑" panose="020B0503020204020204" pitchFamily="34" charset="-122"/>
                <a:ea typeface="微软雅黑" panose="020B0503020204020204" pitchFamily="34" charset="-122"/>
              </a:rPr>
              <a:t>电力</a:t>
            </a:r>
            <a:r>
              <a:rPr lang="zh-CN" altLang="en-US" sz="1800" b="1" dirty="0" smtClean="0">
                <a:latin typeface="微软雅黑" panose="020B0503020204020204" pitchFamily="34" charset="-122"/>
                <a:ea typeface="微软雅黑" panose="020B0503020204020204" pitchFamily="34" charset="-122"/>
              </a:rPr>
              <a:t>电子技术应用</a:t>
            </a:r>
            <a:r>
              <a:rPr lang="zh-CN" altLang="zh-CN" sz="1800" b="1" dirty="0" smtClean="0">
                <a:latin typeface="微软雅黑" panose="020B0503020204020204" pitchFamily="34" charset="-122"/>
                <a:ea typeface="微软雅黑" panose="020B0503020204020204" pitchFamily="34" charset="-122"/>
              </a:rPr>
              <a:t>实</a:t>
            </a:r>
            <a:r>
              <a:rPr lang="zh-CN" altLang="zh-CN" sz="1800" b="1" dirty="0">
                <a:latin typeface="微软雅黑" panose="020B0503020204020204" pitchFamily="34" charset="-122"/>
                <a:ea typeface="微软雅黑" panose="020B0503020204020204" pitchFamily="34" charset="-122"/>
              </a:rPr>
              <a:t>训室</a:t>
            </a:r>
            <a:r>
              <a:rPr lang="zh-CN" altLang="zh-CN" sz="1800" dirty="0">
                <a:latin typeface="微软雅黑" panose="020B0503020204020204" pitchFamily="34" charset="-122"/>
                <a:ea typeface="微软雅黑" panose="020B0503020204020204" pitchFamily="34" charset="-122"/>
              </a:rPr>
              <a:t>，提供硬件实训设施。</a:t>
            </a:r>
          </a:p>
        </p:txBody>
      </p:sp>
      <p:pic>
        <p:nvPicPr>
          <p:cNvPr id="23" name="图片 22"/>
          <p:cNvPicPr/>
          <p:nvPr/>
        </p:nvPicPr>
        <p:blipFill>
          <a:blip r:embed="rId3" cstate="email">
            <a:extLst>
              <a:ext uri="{28A0092B-C50C-407E-A947-70E740481C1C}">
                <a14:useLocalDpi xmlns:a14="http://schemas.microsoft.com/office/drawing/2010/main"/>
              </a:ext>
            </a:extLst>
          </a:blip>
          <a:stretch>
            <a:fillRect/>
          </a:stretch>
        </p:blipFill>
        <p:spPr>
          <a:xfrm>
            <a:off x="6624603" y="1828262"/>
            <a:ext cx="5226098" cy="2234684"/>
          </a:xfrm>
          <a:prstGeom prst="rect">
            <a:avLst/>
          </a:prstGeom>
        </p:spPr>
      </p:pic>
      <p:pic>
        <p:nvPicPr>
          <p:cNvPr id="24" name="图片 23" descr="C:\Users\lingling.li\Desktop\5.png"/>
          <p:cNvPicPr/>
          <p:nvPr/>
        </p:nvPicPr>
        <p:blipFill>
          <a:blip r:embed="rId4" cstate="email">
            <a:extLst>
              <a:ext uri="{28A0092B-C50C-407E-A947-70E740481C1C}">
                <a14:useLocalDpi xmlns:a14="http://schemas.microsoft.com/office/drawing/2010/main"/>
              </a:ext>
            </a:extLst>
          </a:blip>
          <a:srcRect/>
          <a:stretch>
            <a:fillRect/>
          </a:stretch>
        </p:blipFill>
        <p:spPr>
          <a:xfrm>
            <a:off x="1172582" y="4494718"/>
            <a:ext cx="2655755" cy="1882555"/>
          </a:xfrm>
          <a:prstGeom prst="rect">
            <a:avLst/>
          </a:prstGeom>
          <a:noFill/>
          <a:ln>
            <a:noFill/>
          </a:ln>
        </p:spPr>
      </p:pic>
      <p:pic>
        <p:nvPicPr>
          <p:cNvPr id="25" name="图片 24" descr="../8.png"/>
          <p:cNvPicPr/>
          <p:nvPr/>
        </p:nvPicPr>
        <p:blipFill>
          <a:blip r:embed="rId5" cstate="email">
            <a:extLst>
              <a:ext uri="{28A0092B-C50C-407E-A947-70E740481C1C}">
                <a14:useLocalDpi xmlns:a14="http://schemas.microsoft.com/office/drawing/2010/main"/>
              </a:ext>
            </a:extLst>
          </a:blip>
          <a:srcRect/>
          <a:stretch>
            <a:fillRect/>
          </a:stretch>
        </p:blipFill>
        <p:spPr>
          <a:xfrm>
            <a:off x="6624603" y="4494717"/>
            <a:ext cx="2648489" cy="1882554"/>
          </a:xfrm>
          <a:prstGeom prst="rect">
            <a:avLst/>
          </a:prstGeom>
          <a:noFill/>
          <a:ln>
            <a:noFill/>
          </a:ln>
        </p:spPr>
      </p:pic>
      <p:pic>
        <p:nvPicPr>
          <p:cNvPr id="29" name="图片 28" descr="../10.png"/>
          <p:cNvPicPr/>
          <p:nvPr/>
        </p:nvPicPr>
        <p:blipFill rotWithShape="1">
          <a:blip r:embed="rId6" cstate="email">
            <a:extLst>
              <a:ext uri="{28A0092B-C50C-407E-A947-70E740481C1C}">
                <a14:useLocalDpi xmlns:a14="http://schemas.microsoft.com/office/drawing/2010/main"/>
              </a:ext>
            </a:extLst>
          </a:blip>
          <a:srcRect/>
          <a:stretch/>
        </p:blipFill>
        <p:spPr bwMode="auto">
          <a:xfrm>
            <a:off x="3980329" y="4494717"/>
            <a:ext cx="2549634" cy="1882555"/>
          </a:xfrm>
          <a:prstGeom prst="rect">
            <a:avLst/>
          </a:prstGeom>
          <a:noFill/>
          <a:ln>
            <a:noFill/>
          </a:ln>
          <a:extLst>
            <a:ext uri="{53640926-AAD7-44D8-BBD7-CCE9431645EC}">
              <a14:shadowObscured xmlns:a14="http://schemas.microsoft.com/office/drawing/2010/main"/>
            </a:ext>
          </a:extLst>
        </p:spPr>
      </p:pic>
      <p:pic>
        <p:nvPicPr>
          <p:cNvPr id="31" name="图片 30" descr="../4.png"/>
          <p:cNvPicPr/>
          <p:nvPr/>
        </p:nvPicPr>
        <p:blipFill rotWithShape="1">
          <a:blip r:embed="rId7" cstate="email">
            <a:extLst>
              <a:ext uri="{28A0092B-C50C-407E-A947-70E740481C1C}">
                <a14:useLocalDpi xmlns:a14="http://schemas.microsoft.com/office/drawing/2010/main"/>
              </a:ext>
            </a:extLst>
          </a:blip>
          <a:srcRect/>
          <a:stretch/>
        </p:blipFill>
        <p:spPr bwMode="auto">
          <a:xfrm>
            <a:off x="9374198" y="4494718"/>
            <a:ext cx="2476503" cy="18825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9560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14"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1000"/>
                                        <p:tgtEl>
                                          <p:spTgt spid="25"/>
                                        </p:tgtEl>
                                      </p:cBhvr>
                                    </p:animEffect>
                                  </p:childTnLst>
                                </p:cTn>
                              </p:par>
                              <p:par>
                                <p:cTn id="11" presetID="14" presetClass="entr" presetSubtype="1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1000"/>
                                        <p:tgtEl>
                                          <p:spTgt spid="24"/>
                                        </p:tgtEl>
                                      </p:cBhvr>
                                    </p:animEffect>
                                  </p:childTnLst>
                                </p:cTn>
                              </p:par>
                              <p:par>
                                <p:cTn id="14" presetID="14"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1000"/>
                                        <p:tgtEl>
                                          <p:spTgt spid="23"/>
                                        </p:tgtEl>
                                      </p:cBhvr>
                                    </p:animEffect>
                                  </p:childTnLst>
                                </p:cTn>
                              </p:par>
                              <p:par>
                                <p:cTn id="17" presetID="14" presetClass="entr" presetSubtype="1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randombar(horizontal)">
                                      <p:cBhvr>
                                        <p:cTn id="19" dur="1000"/>
                                        <p:tgtEl>
                                          <p:spTgt spid="29"/>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881188" y="3242346"/>
            <a:ext cx="4214812" cy="1506277"/>
            <a:chOff x="1490663" y="2131468"/>
            <a:chExt cx="4214812" cy="1506277"/>
          </a:xfrm>
        </p:grpSpPr>
        <p:pic>
          <p:nvPicPr>
            <p:cNvPr id="17" name="图片 16"/>
            <p:cNvPicPr>
              <a:picLocks noChangeAspect="1"/>
            </p:cNvPicPr>
            <p:nvPr/>
          </p:nvPicPr>
          <p:blipFill>
            <a:blip r:embed="rId2"/>
            <a:stretch>
              <a:fillRect/>
            </a:stretch>
          </p:blipFill>
          <p:spPr>
            <a:xfrm>
              <a:off x="1524005" y="2131468"/>
              <a:ext cx="3519484" cy="416592"/>
            </a:xfrm>
            <a:prstGeom prst="rect">
              <a:avLst/>
            </a:prstGeom>
          </p:spPr>
        </p:pic>
        <p:sp>
          <p:nvSpPr>
            <p:cNvPr id="21" name="标题 3"/>
            <p:cNvSpPr txBox="1">
              <a:spLocks/>
            </p:cNvSpPr>
            <p:nvPr/>
          </p:nvSpPr>
          <p:spPr>
            <a:xfrm>
              <a:off x="2459494" y="2647161"/>
              <a:ext cx="25839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200" b="0" dirty="0" smtClean="0">
                  <a:solidFill>
                    <a:srgbClr val="3E3A39"/>
                  </a:solidFill>
                  <a:latin typeface="微软雅黑" pitchFamily="34" charset="-122"/>
                  <a:cs typeface="+mn-cs"/>
                </a:rPr>
                <a:t>深圳国泰安教育技术股份有限公司</a:t>
              </a:r>
              <a:endParaRPr lang="zh-CN" altLang="en-US" sz="1200" b="0" dirty="0">
                <a:solidFill>
                  <a:srgbClr val="3E3A39"/>
                </a:solidFill>
                <a:latin typeface="微软雅黑" pitchFamily="34" charset="-122"/>
                <a:cs typeface="+mn-cs"/>
              </a:endParaRPr>
            </a:p>
          </p:txBody>
        </p:sp>
        <p:sp>
          <p:nvSpPr>
            <p:cNvPr id="25" name="标题 3"/>
            <p:cNvSpPr txBox="1">
              <a:spLocks/>
            </p:cNvSpPr>
            <p:nvPr/>
          </p:nvSpPr>
          <p:spPr>
            <a:xfrm>
              <a:off x="2459494" y="2878563"/>
              <a:ext cx="3245981" cy="7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defTabSz="913765">
                <a:lnSpc>
                  <a:spcPts val="1300"/>
                </a:lnSpc>
              </a:pPr>
              <a:r>
                <a:rPr lang="en-US" altLang="zh-CN" sz="1000" b="0" dirty="0" smtClean="0">
                  <a:solidFill>
                    <a:srgbClr val="C30D23"/>
                  </a:solidFill>
                  <a:latin typeface="微软雅黑" pitchFamily="34" charset="-122"/>
                  <a:cs typeface="+mn-cs"/>
                </a:rPr>
                <a:t>T</a:t>
              </a:r>
              <a:r>
                <a:rPr lang="en-US" altLang="zh-CN" sz="1000" b="0" dirty="0" smtClean="0">
                  <a:solidFill>
                    <a:srgbClr val="3E3A39"/>
                  </a:solidFill>
                  <a:latin typeface="微软雅黑" pitchFamily="34" charset="-122"/>
                  <a:cs typeface="+mn-cs"/>
                </a:rPr>
                <a:t>   </a:t>
              </a:r>
              <a:r>
                <a:rPr lang="en-US" altLang="zh-CN" sz="1000" b="0" smtClean="0">
                  <a:solidFill>
                    <a:srgbClr val="3E3A39"/>
                  </a:solidFill>
                  <a:latin typeface="微软雅黑" pitchFamily="34" charset="-122"/>
                  <a:cs typeface="+mn-cs"/>
                </a:rPr>
                <a:t>400-609-6665  </a:t>
              </a:r>
              <a:endParaRPr lang="en-US" altLang="zh-CN" sz="1000" b="0" dirty="0" smtClean="0">
                <a:solidFill>
                  <a:srgbClr val="3E3A39"/>
                </a:solidFill>
                <a:latin typeface="微软雅黑" pitchFamily="34" charset="-122"/>
                <a:cs typeface="+mn-cs"/>
              </a:endParaRPr>
            </a:p>
            <a:p>
              <a:pPr defTabSz="913765">
                <a:lnSpc>
                  <a:spcPts val="1300"/>
                </a:lnSpc>
              </a:pPr>
              <a:r>
                <a:rPr lang="en-US" altLang="zh-CN" sz="1000" b="0" dirty="0">
                  <a:solidFill>
                    <a:srgbClr val="C30D23"/>
                  </a:solidFill>
                  <a:latin typeface="微软雅黑" pitchFamily="34" charset="-122"/>
                  <a:cs typeface="+mn-cs"/>
                </a:rPr>
                <a:t>E</a:t>
              </a:r>
              <a:r>
                <a:rPr lang="en-US" altLang="zh-CN" sz="1000" b="0" dirty="0" smtClean="0">
                  <a:solidFill>
                    <a:srgbClr val="3E3A39"/>
                  </a:solidFill>
                  <a:latin typeface="微软雅黑" pitchFamily="34" charset="-122"/>
                  <a:cs typeface="+mn-cs"/>
                </a:rPr>
                <a:t>   market@gtafe.com</a:t>
              </a:r>
            </a:p>
            <a:p>
              <a:pPr defTabSz="913765">
                <a:lnSpc>
                  <a:spcPts val="1300"/>
                </a:lnSpc>
              </a:pPr>
              <a:r>
                <a:rPr lang="en-US" altLang="zh-CN" sz="1000" b="0" dirty="0" smtClean="0">
                  <a:solidFill>
                    <a:srgbClr val="C30D23"/>
                  </a:solidFill>
                  <a:latin typeface="微软雅黑" pitchFamily="34" charset="-122"/>
                  <a:cs typeface="+mn-cs"/>
                </a:rPr>
                <a:t>W</a:t>
              </a:r>
              <a:r>
                <a:rPr lang="en-US" altLang="zh-CN" sz="1000" b="0" dirty="0" smtClean="0">
                  <a:solidFill>
                    <a:srgbClr val="3E3A39"/>
                  </a:solidFill>
                  <a:latin typeface="微软雅黑" pitchFamily="34" charset="-122"/>
                  <a:cs typeface="+mn-cs"/>
                </a:rPr>
                <a:t>  http://www.gtafe.com</a:t>
              </a:r>
            </a:p>
            <a:p>
              <a:pPr defTabSz="913765">
                <a:lnSpc>
                  <a:spcPts val="1300"/>
                </a:lnSpc>
              </a:pPr>
              <a:r>
                <a:rPr lang="en-US" altLang="zh-CN" sz="1000" b="0" dirty="0" smtClean="0">
                  <a:solidFill>
                    <a:srgbClr val="C30D23"/>
                  </a:solidFill>
                  <a:latin typeface="微软雅黑" pitchFamily="34" charset="-122"/>
                  <a:cs typeface="+mn-cs"/>
                </a:rPr>
                <a:t>A   </a:t>
              </a:r>
              <a:r>
                <a:rPr lang="zh-CN" altLang="en-US" sz="1000" b="0" dirty="0" smtClean="0">
                  <a:solidFill>
                    <a:srgbClr val="3E3A39"/>
                  </a:solidFill>
                  <a:latin typeface="微软雅黑" pitchFamily="34" charset="-122"/>
                  <a:cs typeface="+mn-cs"/>
                </a:rPr>
                <a:t>深圳市南山区学苑大道</a:t>
              </a:r>
              <a:r>
                <a:rPr lang="en-US" altLang="zh-CN" sz="1000" b="0" dirty="0" smtClean="0">
                  <a:solidFill>
                    <a:srgbClr val="3E3A39"/>
                  </a:solidFill>
                  <a:latin typeface="微软雅黑" pitchFamily="34" charset="-122"/>
                  <a:cs typeface="+mn-cs"/>
                </a:rPr>
                <a:t>1001</a:t>
              </a:r>
              <a:r>
                <a:rPr lang="zh-CN" altLang="en-US" sz="1000" b="0" dirty="0" smtClean="0">
                  <a:solidFill>
                    <a:srgbClr val="3E3A39"/>
                  </a:solidFill>
                  <a:latin typeface="微软雅黑" pitchFamily="34" charset="-122"/>
                  <a:cs typeface="+mn-cs"/>
                </a:rPr>
                <a:t>号南山智园</a:t>
              </a:r>
              <a:r>
                <a:rPr lang="en-US" altLang="zh-CN" sz="1000" b="0" dirty="0" smtClean="0">
                  <a:solidFill>
                    <a:srgbClr val="3E3A39"/>
                  </a:solidFill>
                  <a:latin typeface="微软雅黑" pitchFamily="34" charset="-122"/>
                  <a:cs typeface="+mn-cs"/>
                </a:rPr>
                <a:t>A4</a:t>
              </a:r>
              <a:r>
                <a:rPr lang="zh-CN" altLang="en-US" sz="1000" b="0" dirty="0" smtClean="0">
                  <a:solidFill>
                    <a:srgbClr val="3E3A39"/>
                  </a:solidFill>
                  <a:latin typeface="微软雅黑" pitchFamily="34" charset="-122"/>
                  <a:cs typeface="+mn-cs"/>
                </a:rPr>
                <a:t>栋</a:t>
              </a:r>
              <a:endParaRPr lang="zh-CN" altLang="en-US" sz="1000" b="0" dirty="0">
                <a:solidFill>
                  <a:srgbClr val="3E3A39"/>
                </a:solidFill>
                <a:latin typeface="微软雅黑" pitchFamily="34" charset="-122"/>
                <a:cs typeface="+mn-cs"/>
              </a:endParaRPr>
            </a:p>
          </p:txBody>
        </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
        <p:nvSpPr>
          <p:cNvPr id="27" name="矩形 26"/>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1"/>
          <p:cNvSpPr txBox="1"/>
          <p:nvPr/>
        </p:nvSpPr>
        <p:spPr>
          <a:xfrm>
            <a:off x="6502426" y="4654115"/>
            <a:ext cx="2271712" cy="523220"/>
          </a:xfrm>
          <a:prstGeom prst="rect">
            <a:avLst/>
          </a:prstGeom>
          <a:noFill/>
        </p:spPr>
        <p:txBody>
          <a:bodyPr wrap="none" rtlCol="0">
            <a:spAutoFit/>
          </a:bodyPr>
          <a:lstStyle/>
          <a:p>
            <a:r>
              <a:rPr kumimoji="1" lang="en-US" altLang="zh-CN" sz="28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2800" dirty="0">
              <a:solidFill>
                <a:schemeClr val="bg1">
                  <a:lumMod val="65000"/>
                </a:schemeClr>
              </a:solidFill>
              <a:latin typeface="Arial" panose="020B0604020202020204" pitchFamily="34" charset="0"/>
              <a:cs typeface="Arial" panose="020B0604020202020204" pitchFamily="34" charset="0"/>
            </a:endParaRPr>
          </a:p>
        </p:txBody>
      </p:sp>
      <p:sp>
        <p:nvSpPr>
          <p:cNvPr id="19" name="文本框 23"/>
          <p:cNvSpPr txBox="1"/>
          <p:nvPr/>
        </p:nvSpPr>
        <p:spPr>
          <a:xfrm>
            <a:off x="6347369" y="3977037"/>
            <a:ext cx="2665325" cy="646331"/>
          </a:xfrm>
          <a:prstGeom prst="rect">
            <a:avLst/>
          </a:prstGeom>
          <a:noFill/>
        </p:spPr>
        <p:txBody>
          <a:bodyPr wrap="square" rtlCol="0">
            <a:spAutoFit/>
          </a:bodyPr>
          <a:lstStyle/>
          <a:p>
            <a:r>
              <a:rPr lang="zh-CN" altLang="en-US" sz="3200" b="1" spc="200" dirty="0" smtClean="0">
                <a:solidFill>
                  <a:srgbClr val="0070C0"/>
                </a:solidFill>
                <a:latin typeface="微软雅黑" pitchFamily="34" charset="-122"/>
                <a:ea typeface="微软雅黑" panose="020B0503020204020204" pitchFamily="34" charset="-122"/>
              </a:rPr>
              <a:t> </a:t>
            </a:r>
            <a:r>
              <a:rPr lang="zh-CN" altLang="en-US" sz="3600" b="1" spc="200" dirty="0" smtClean="0">
                <a:solidFill>
                  <a:srgbClr val="0070C0"/>
                </a:solidFill>
                <a:latin typeface="微软雅黑" pitchFamily="34" charset="-122"/>
                <a:ea typeface="微软雅黑" panose="020B0503020204020204" pitchFamily="34" charset="-122"/>
              </a:rPr>
              <a:t>敬请指导</a:t>
            </a:r>
            <a:endParaRPr lang="zh-CN" altLang="en-US" sz="3600" b="1" spc="200" dirty="0">
              <a:solidFill>
                <a:srgbClr val="0070C0"/>
              </a:solidFill>
              <a:latin typeface="微软雅黑" pitchFamily="34" charset="-122"/>
              <a:ea typeface="微软雅黑" panose="020B0503020204020204" pitchFamily="34" charset="-122"/>
            </a:endParaRPr>
          </a:p>
        </p:txBody>
      </p:sp>
      <p:sp>
        <p:nvSpPr>
          <p:cNvPr id="20" name="矩形 19"/>
          <p:cNvSpPr/>
          <p:nvPr/>
        </p:nvSpPr>
        <p:spPr>
          <a:xfrm>
            <a:off x="5593328" y="3104940"/>
            <a:ext cx="6838732" cy="553998"/>
          </a:xfrm>
          <a:prstGeom prst="rect">
            <a:avLst/>
          </a:prstGeom>
        </p:spPr>
        <p:txBody>
          <a:bodyPr wrap="none">
            <a:spAutoFit/>
          </a:bodyPr>
          <a:lstStyle/>
          <a:p>
            <a:r>
              <a:rPr lang="zh-CN" altLang="en-US" sz="3000" b="1" dirty="0" smtClean="0">
                <a:solidFill>
                  <a:srgbClr val="FF0000"/>
                </a:solidFill>
                <a:latin typeface="微软雅黑" pitchFamily="34" charset="-122"/>
                <a:ea typeface="微软雅黑" pitchFamily="34" charset="-122"/>
              </a:rPr>
              <a:t>砥砺</a:t>
            </a:r>
            <a:r>
              <a:rPr lang="zh-CN" altLang="en-US" sz="3000" b="1" dirty="0">
                <a:solidFill>
                  <a:srgbClr val="FF0000"/>
                </a:solidFill>
                <a:latin typeface="微软雅黑" pitchFamily="34" charset="-122"/>
                <a:ea typeface="微软雅黑" pitchFamily="34" charset="-122"/>
              </a:rPr>
              <a:t>前行，新时代、新职教、新示范！</a:t>
            </a:r>
            <a:endParaRPr lang="zh-CN" altLang="en-US" sz="3000" b="1" dirty="0">
              <a:solidFill>
                <a:srgbClr val="FF0000"/>
              </a:solidFill>
              <a:ea typeface="微软雅黑" pitchFamily="34" charset="-122"/>
            </a:endParaRPr>
          </a:p>
        </p:txBody>
      </p:sp>
    </p:spTree>
    <p:extLst>
      <p:ext uri="{BB962C8B-B14F-4D97-AF65-F5344CB8AC3E}">
        <p14:creationId xmlns:p14="http://schemas.microsoft.com/office/powerpoint/2010/main" val="1753571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03</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H_Other_5"/>
          <p:cNvSpPr>
            <a:spLocks noChangeArrowheads="1"/>
          </p:cNvSpPr>
          <p:nvPr>
            <p:custDataLst>
              <p:tags r:id="rId1"/>
            </p:custDataLst>
          </p:nvPr>
        </p:nvSpPr>
        <p:spPr bwMode="auto">
          <a:xfrm>
            <a:off x="228925" y="824623"/>
            <a:ext cx="2869277" cy="59538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pPr algn="ctr"/>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三</a:t>
            </a:r>
            <a:r>
              <a:rPr lang="zh-CN" altLang="en-US" sz="2000" b="1" dirty="0" smtClean="0">
                <a:solidFill>
                  <a:srgbClr val="FFFFFF"/>
                </a:solidFill>
                <a:ea typeface="微软雅黑" pitchFamily="34" charset="-122"/>
              </a:rPr>
              <a:t>）专业建设新挑战</a:t>
            </a:r>
            <a:endParaRPr lang="zh-CN" altLang="en-US" sz="2000" b="1" dirty="0">
              <a:solidFill>
                <a:srgbClr val="FFFFFF"/>
              </a:solidFill>
              <a:ea typeface="微软雅黑" pitchFamily="34" charset="-122"/>
            </a:endParaRPr>
          </a:p>
        </p:txBody>
      </p:sp>
      <p:grpSp>
        <p:nvGrpSpPr>
          <p:cNvPr id="17" name="组合 16"/>
          <p:cNvGrpSpPr/>
          <p:nvPr/>
        </p:nvGrpSpPr>
        <p:grpSpPr>
          <a:xfrm>
            <a:off x="987551" y="2120704"/>
            <a:ext cx="10451593" cy="3312142"/>
            <a:chOff x="538644" y="1489348"/>
            <a:chExt cx="8030428" cy="2760118"/>
          </a:xfrm>
        </p:grpSpPr>
        <p:grpSp>
          <p:nvGrpSpPr>
            <p:cNvPr id="21" name="组合 20"/>
            <p:cNvGrpSpPr/>
            <p:nvPr/>
          </p:nvGrpSpPr>
          <p:grpSpPr>
            <a:xfrm>
              <a:off x="538644" y="1489348"/>
              <a:ext cx="3817332" cy="2760118"/>
              <a:chOff x="427340" y="1417340"/>
              <a:chExt cx="3817332" cy="2760118"/>
            </a:xfrm>
          </p:grpSpPr>
          <p:grpSp>
            <p:nvGrpSpPr>
              <p:cNvPr id="40" name="组合 29"/>
              <p:cNvGrpSpPr/>
              <p:nvPr/>
            </p:nvGrpSpPr>
            <p:grpSpPr>
              <a:xfrm>
                <a:off x="427340" y="1417340"/>
                <a:ext cx="3817332" cy="792236"/>
                <a:chOff x="427340" y="1417340"/>
                <a:chExt cx="3817332" cy="792236"/>
              </a:xfrm>
            </p:grpSpPr>
            <p:sp>
              <p:nvSpPr>
                <p:cNvPr id="48" name="MH_Text_1"/>
                <p:cNvSpPr>
                  <a:spLocks/>
                </p:cNvSpPr>
                <p:nvPr>
                  <p:custDataLst>
                    <p:tags r:id="rId12"/>
                  </p:custDataLst>
                </p:nvPr>
              </p:nvSpPr>
              <p:spPr bwMode="auto">
                <a:xfrm>
                  <a:off x="427340" y="1417340"/>
                  <a:ext cx="3054049" cy="792000"/>
                </a:xfrm>
                <a:custGeom>
                  <a:avLst/>
                  <a:gdLst>
                    <a:gd name="T0" fmla="*/ 0 w 3032344"/>
                    <a:gd name="T1" fmla="*/ 0 h 1104900"/>
                    <a:gd name="T2" fmla="*/ 6048903 w 3032344"/>
                    <a:gd name="T3" fmla="*/ 0 h 1104900"/>
                    <a:gd name="T4" fmla="*/ 5498247 w 3032344"/>
                    <a:gd name="T5" fmla="*/ 681347 h 1104900"/>
                    <a:gd name="T6" fmla="*/ 6049777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FA93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专业与产业脱节</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差异化特色没有形成</a:t>
                  </a:r>
                  <a:endParaRPr lang="da-DK" altLang="zh-CN" sz="2000" b="1" dirty="0">
                    <a:solidFill>
                      <a:srgbClr val="FFFFFF"/>
                    </a:solidFill>
                    <a:ea typeface="微软雅黑" pitchFamily="34" charset="-122"/>
                  </a:endParaRPr>
                </a:p>
              </p:txBody>
            </p:sp>
            <p:sp>
              <p:nvSpPr>
                <p:cNvPr id="49" name="MH_SubTitle_1"/>
                <p:cNvSpPr/>
                <p:nvPr>
                  <p:custDataLst>
                    <p:tags r:id="rId13"/>
                  </p:custDataLst>
                </p:nvPr>
              </p:nvSpPr>
              <p:spPr>
                <a:xfrm>
                  <a:off x="3164672" y="141757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30000"/>
                    </a:lnSpc>
                    <a:defRPr/>
                  </a:pPr>
                  <a:r>
                    <a:rPr lang="zh-CN" altLang="en-US" sz="2000" b="1" dirty="0">
                      <a:solidFill>
                        <a:srgbClr val="333333"/>
                      </a:solidFill>
                      <a:ea typeface="微软雅黑" panose="020B0503020204020204" pitchFamily="34" charset="-122"/>
                    </a:rPr>
                    <a:t>专业建设问题</a:t>
                  </a:r>
                </a:p>
              </p:txBody>
            </p:sp>
          </p:grpSp>
          <p:grpSp>
            <p:nvGrpSpPr>
              <p:cNvPr id="41" name="组合 30"/>
              <p:cNvGrpSpPr/>
              <p:nvPr/>
            </p:nvGrpSpPr>
            <p:grpSpPr>
              <a:xfrm>
                <a:off x="427340" y="2401161"/>
                <a:ext cx="3817332" cy="792000"/>
                <a:chOff x="427340" y="2353893"/>
                <a:chExt cx="3817332" cy="792000"/>
              </a:xfrm>
            </p:grpSpPr>
            <p:sp>
              <p:nvSpPr>
                <p:cNvPr id="46" name="MH_Text_3"/>
                <p:cNvSpPr>
                  <a:spLocks/>
                </p:cNvSpPr>
                <p:nvPr>
                  <p:custDataLst>
                    <p:tags r:id="rId10"/>
                  </p:custDataLst>
                </p:nvPr>
              </p:nvSpPr>
              <p:spPr bwMode="auto">
                <a:xfrm>
                  <a:off x="427340" y="2353893"/>
                  <a:ext cx="3054050"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80 h 1104900"/>
                    <a:gd name="T8" fmla="*/ 0 w 3032344"/>
                    <a:gd name="T9" fmla="*/ 1356280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A6F4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重硬件建设</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轻软</a:t>
                  </a:r>
                  <a:r>
                    <a:rPr lang="zh-CN" altLang="en-US" sz="2000" b="1" dirty="0" smtClean="0">
                      <a:solidFill>
                        <a:srgbClr val="FFFFFF"/>
                      </a:solidFill>
                      <a:ea typeface="微软雅黑" pitchFamily="34" charset="-122"/>
                    </a:rPr>
                    <a:t>件资源</a:t>
                  </a:r>
                  <a:r>
                    <a:rPr lang="zh-CN" altLang="en-US" sz="2000" b="1" dirty="0">
                      <a:solidFill>
                        <a:srgbClr val="FFFFFF"/>
                      </a:solidFill>
                      <a:ea typeface="微软雅黑" pitchFamily="34" charset="-122"/>
                    </a:rPr>
                    <a:t>建设</a:t>
                  </a:r>
                  <a:endParaRPr lang="da-DK" altLang="zh-CN" sz="2000" b="1" dirty="0">
                    <a:solidFill>
                      <a:srgbClr val="FFFFFF"/>
                    </a:solidFill>
                    <a:ea typeface="微软雅黑" pitchFamily="34" charset="-122"/>
                  </a:endParaRPr>
                </a:p>
              </p:txBody>
            </p:sp>
            <p:sp>
              <p:nvSpPr>
                <p:cNvPr id="47" name="MH_SubTitle_3"/>
                <p:cNvSpPr/>
                <p:nvPr>
                  <p:custDataLst>
                    <p:tags r:id="rId11"/>
                  </p:custDataLst>
                </p:nvPr>
              </p:nvSpPr>
              <p:spPr>
                <a:xfrm>
                  <a:off x="3164672" y="2353893"/>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defRPr/>
                  </a:pPr>
                  <a:r>
                    <a:rPr lang="zh-CN" altLang="en-US" sz="2000" b="1" dirty="0" smtClean="0">
                      <a:solidFill>
                        <a:srgbClr val="333333"/>
                      </a:solidFill>
                      <a:ea typeface="微软雅黑" panose="020B0503020204020204" pitchFamily="34" charset="-122"/>
                    </a:rPr>
                    <a:t>资源利用问题</a:t>
                  </a:r>
                  <a:endParaRPr lang="zh-CN" altLang="en-US" sz="2000" b="1" dirty="0">
                    <a:solidFill>
                      <a:srgbClr val="333333"/>
                    </a:solidFill>
                    <a:ea typeface="微软雅黑" panose="020B0503020204020204" pitchFamily="34" charset="-122"/>
                  </a:endParaRPr>
                </a:p>
              </p:txBody>
            </p:sp>
          </p:grpSp>
          <p:grpSp>
            <p:nvGrpSpPr>
              <p:cNvPr id="42" name="组合 31"/>
              <p:cNvGrpSpPr/>
              <p:nvPr/>
            </p:nvGrpSpPr>
            <p:grpSpPr>
              <a:xfrm>
                <a:off x="427340" y="3384746"/>
                <a:ext cx="3817332" cy="792712"/>
                <a:chOff x="427340" y="3361556"/>
                <a:chExt cx="3817332" cy="792712"/>
              </a:xfrm>
            </p:grpSpPr>
            <p:sp>
              <p:nvSpPr>
                <p:cNvPr id="43" name="MH_Text_5"/>
                <p:cNvSpPr>
                  <a:spLocks/>
                </p:cNvSpPr>
                <p:nvPr>
                  <p:custDataLst>
                    <p:tags r:id="rId8"/>
                  </p:custDataLst>
                </p:nvPr>
              </p:nvSpPr>
              <p:spPr bwMode="auto">
                <a:xfrm>
                  <a:off x="427340" y="3362268"/>
                  <a:ext cx="3054050"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74 h 1104900"/>
                    <a:gd name="T8" fmla="*/ 0 w 3032344"/>
                    <a:gd name="T9" fmla="*/ 1356274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师资力量薄弱</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培训提升滞后</a:t>
                  </a:r>
                  <a:endParaRPr lang="da-DK" altLang="zh-CN" sz="2000" b="1" dirty="0">
                    <a:solidFill>
                      <a:srgbClr val="FFFFFF"/>
                    </a:solidFill>
                    <a:ea typeface="微软雅黑" pitchFamily="34" charset="-122"/>
                  </a:endParaRPr>
                </a:p>
              </p:txBody>
            </p:sp>
            <p:sp>
              <p:nvSpPr>
                <p:cNvPr id="44" name="MH_SubTitle_5"/>
                <p:cNvSpPr/>
                <p:nvPr>
                  <p:custDataLst>
                    <p:tags r:id="rId9"/>
                  </p:custDataLst>
                </p:nvPr>
              </p:nvSpPr>
              <p:spPr>
                <a:xfrm>
                  <a:off x="3164672" y="336155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师资建设问题</a:t>
                  </a:r>
                </a:p>
              </p:txBody>
            </p:sp>
          </p:grpSp>
        </p:grpSp>
        <p:grpSp>
          <p:nvGrpSpPr>
            <p:cNvPr id="22" name="组合 26"/>
            <p:cNvGrpSpPr/>
            <p:nvPr/>
          </p:nvGrpSpPr>
          <p:grpSpPr>
            <a:xfrm>
              <a:off x="4788024" y="2425452"/>
              <a:ext cx="3781048" cy="792331"/>
              <a:chOff x="4932160" y="2713241"/>
              <a:chExt cx="3781048" cy="792331"/>
            </a:xfrm>
          </p:grpSpPr>
          <p:sp>
            <p:nvSpPr>
              <p:cNvPr id="38" name="MH_Text_2"/>
              <p:cNvSpPr>
                <a:spLocks/>
              </p:cNvSpPr>
              <p:nvPr>
                <p:custDataLst>
                  <p:tags r:id="rId6"/>
                </p:custDataLst>
              </p:nvPr>
            </p:nvSpPr>
            <p:spPr bwMode="auto">
              <a:xfrm flipH="1">
                <a:off x="5662616" y="2713572"/>
                <a:ext cx="3050592"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2AC4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课程体系不完备</a:t>
                </a:r>
                <a:endParaRPr lang="en-US" altLang="zh-CN" sz="2000" b="1" dirty="0">
                  <a:solidFill>
                    <a:srgbClr val="FFFFFF"/>
                  </a:solidFill>
                  <a:ea typeface="微软雅黑" pitchFamily="34" charset="-122"/>
                </a:endParaRPr>
              </a:p>
              <a:p>
                <a:pPr algn="ctr">
                  <a:lnSpc>
                    <a:spcPct val="130000"/>
                  </a:lnSpc>
                </a:pPr>
                <a:r>
                  <a:rPr lang="zh-CN" altLang="en-US" sz="2000" b="1" dirty="0" smtClean="0">
                    <a:solidFill>
                      <a:srgbClr val="FFFFFF"/>
                    </a:solidFill>
                    <a:ea typeface="微软雅黑" pitchFamily="34" charset="-122"/>
                  </a:rPr>
                  <a:t>创新能力培养不够</a:t>
                </a:r>
                <a:endParaRPr lang="da-DK" altLang="zh-CN" sz="2000" b="1" dirty="0">
                  <a:solidFill>
                    <a:srgbClr val="FFFFFF"/>
                  </a:solidFill>
                  <a:ea typeface="微软雅黑" pitchFamily="34" charset="-122"/>
                </a:endParaRPr>
              </a:p>
            </p:txBody>
          </p:sp>
          <p:sp>
            <p:nvSpPr>
              <p:cNvPr id="39" name="MH_SubTitle_2"/>
              <p:cNvSpPr/>
              <p:nvPr>
                <p:custDataLst>
                  <p:tags r:id="rId7"/>
                </p:custDataLst>
              </p:nvPr>
            </p:nvSpPr>
            <p:spPr>
              <a:xfrm flipH="1">
                <a:off x="4932160" y="2713241"/>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双创教育问题</a:t>
                </a:r>
              </a:p>
            </p:txBody>
          </p:sp>
        </p:grpSp>
        <p:grpSp>
          <p:nvGrpSpPr>
            <p:cNvPr id="23" name="组合 27"/>
            <p:cNvGrpSpPr/>
            <p:nvPr/>
          </p:nvGrpSpPr>
          <p:grpSpPr>
            <a:xfrm>
              <a:off x="4716016" y="3433564"/>
              <a:ext cx="3853056" cy="792144"/>
              <a:chOff x="4932160" y="3721596"/>
              <a:chExt cx="3853056" cy="792144"/>
            </a:xfrm>
          </p:grpSpPr>
          <p:sp>
            <p:nvSpPr>
              <p:cNvPr id="36" name="MH_Text_4"/>
              <p:cNvSpPr>
                <a:spLocks/>
              </p:cNvSpPr>
              <p:nvPr>
                <p:custDataLst>
                  <p:tags r:id="rId4"/>
                </p:custDataLst>
              </p:nvPr>
            </p:nvSpPr>
            <p:spPr bwMode="auto">
              <a:xfrm flipH="1">
                <a:off x="5662616" y="3721740"/>
                <a:ext cx="3122600"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服务能力较弱</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辐射带动不强</a:t>
                </a:r>
                <a:endParaRPr lang="da-DK" altLang="zh-CN" sz="2000" b="1" dirty="0">
                  <a:solidFill>
                    <a:srgbClr val="FFFFFF"/>
                  </a:solidFill>
                  <a:ea typeface="微软雅黑" pitchFamily="34" charset="-122"/>
                </a:endParaRPr>
              </a:p>
            </p:txBody>
          </p:sp>
          <p:sp>
            <p:nvSpPr>
              <p:cNvPr id="37" name="MH_SubTitle_4"/>
              <p:cNvSpPr/>
              <p:nvPr>
                <p:custDataLst>
                  <p:tags r:id="rId5"/>
                </p:custDataLst>
              </p:nvPr>
            </p:nvSpPr>
            <p:spPr>
              <a:xfrm flipH="1">
                <a:off x="4932160" y="372159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社会服务问题</a:t>
                </a:r>
              </a:p>
            </p:txBody>
          </p:sp>
        </p:grpSp>
        <p:grpSp>
          <p:nvGrpSpPr>
            <p:cNvPr id="29" name="组合 25"/>
            <p:cNvGrpSpPr/>
            <p:nvPr/>
          </p:nvGrpSpPr>
          <p:grpSpPr>
            <a:xfrm>
              <a:off x="4788024" y="1489348"/>
              <a:ext cx="3781048" cy="792331"/>
              <a:chOff x="4932040" y="1705372"/>
              <a:chExt cx="3781048" cy="792331"/>
            </a:xfrm>
          </p:grpSpPr>
          <p:sp>
            <p:nvSpPr>
              <p:cNvPr id="31" name="MH_Text_2"/>
              <p:cNvSpPr>
                <a:spLocks/>
              </p:cNvSpPr>
              <p:nvPr>
                <p:custDataLst>
                  <p:tags r:id="rId2"/>
                </p:custDataLst>
              </p:nvPr>
            </p:nvSpPr>
            <p:spPr bwMode="auto">
              <a:xfrm flipH="1">
                <a:off x="5662496" y="1705703"/>
                <a:ext cx="3050592"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校企“两层皮”</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深度合作难以推进</a:t>
                </a:r>
                <a:endParaRPr lang="da-DK" altLang="zh-CN" sz="2000" b="1" dirty="0">
                  <a:solidFill>
                    <a:srgbClr val="FFFFFF"/>
                  </a:solidFill>
                  <a:ea typeface="微软雅黑" pitchFamily="34" charset="-122"/>
                </a:endParaRPr>
              </a:p>
            </p:txBody>
          </p:sp>
          <p:sp>
            <p:nvSpPr>
              <p:cNvPr id="34" name="MH_SubTitle_2"/>
              <p:cNvSpPr/>
              <p:nvPr>
                <p:custDataLst>
                  <p:tags r:id="rId3"/>
                </p:custDataLst>
              </p:nvPr>
            </p:nvSpPr>
            <p:spPr>
              <a:xfrm flipH="1">
                <a:off x="4932040" y="1705372"/>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校企合作问题</a:t>
                </a:r>
              </a:p>
            </p:txBody>
          </p:sp>
        </p:grpSp>
      </p:grpSp>
    </p:spTree>
    <p:extLst>
      <p:ext uri="{BB962C8B-B14F-4D97-AF65-F5344CB8AC3E}">
        <p14:creationId xmlns:p14="http://schemas.microsoft.com/office/powerpoint/2010/main" val="3529027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85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1" name="图示 30"/>
          <p:cNvGraphicFramePr/>
          <p:nvPr>
            <p:extLst>
              <p:ext uri="{D42A27DB-BD31-4B8C-83A1-F6EECF244321}">
                <p14:modId xmlns:p14="http://schemas.microsoft.com/office/powerpoint/2010/main" val="605934566"/>
              </p:ext>
            </p:extLst>
          </p:nvPr>
        </p:nvGraphicFramePr>
        <p:xfrm>
          <a:off x="1373146" y="1929955"/>
          <a:ext cx="9028154" cy="3824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MH_Other_5"/>
          <p:cNvSpPr>
            <a:spLocks noChangeArrowheads="1"/>
          </p:cNvSpPr>
          <p:nvPr>
            <p:custDataLst>
              <p:tags r:id="rId1"/>
            </p:custDataLst>
          </p:nvPr>
        </p:nvSpPr>
        <p:spPr bwMode="auto">
          <a:xfrm>
            <a:off x="244417" y="852074"/>
            <a:ext cx="2853786"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（四）</a:t>
            </a:r>
            <a:r>
              <a:rPr lang="zh-CN" altLang="en-US" sz="2000" b="1" dirty="0">
                <a:solidFill>
                  <a:srgbClr val="FFFFFF"/>
                </a:solidFill>
                <a:ea typeface="微软雅黑" pitchFamily="34" charset="-122"/>
              </a:rPr>
              <a:t>专业建设新</a:t>
            </a:r>
            <a:r>
              <a:rPr lang="zh-CN" altLang="en-US" sz="2000" b="1" dirty="0" smtClean="0">
                <a:solidFill>
                  <a:srgbClr val="FFFFFF"/>
                </a:solidFill>
                <a:ea typeface="微软雅黑" pitchFamily="34" charset="-122"/>
              </a:rPr>
              <a:t>内容</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65367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404813"/>
            <a:ext cx="1768415" cy="241230"/>
            <a:chOff x="0" y="404813"/>
            <a:chExt cx="1794013" cy="241230"/>
          </a:xfrm>
        </p:grpSpPr>
        <p:cxnSp>
          <p:nvCxnSpPr>
            <p:cNvPr id="3" name="直接连接符 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05</a:t>
            </a:r>
            <a:endParaRPr lang="zh-CN" altLang="en-US" sz="1600" b="1" dirty="0">
              <a:solidFill>
                <a:prstClr val="white"/>
              </a:solidFill>
              <a:latin typeface="微软雅黑" pitchFamily="34" charset="-122"/>
              <a:ea typeface="微软雅黑" pitchFamily="34" charset="-122"/>
            </a:endParaRPr>
          </a:p>
        </p:txBody>
      </p:sp>
      <p:cxnSp>
        <p:nvCxnSpPr>
          <p:cNvPr id="7" name="直接连接符 6"/>
          <p:cNvCxnSpPr/>
          <p:nvPr/>
        </p:nvCxnSpPr>
        <p:spPr>
          <a:xfrm>
            <a:off x="1768416" y="404813"/>
            <a:ext cx="71389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占位符 20"/>
          <p:cNvSpPr txBox="1">
            <a:spLocks/>
          </p:cNvSpPr>
          <p:nvPr/>
        </p:nvSpPr>
        <p:spPr>
          <a:xfrm>
            <a:off x="8907332" y="235536"/>
            <a:ext cx="2671260"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二、建设目标思路</a:t>
            </a:r>
            <a:endParaRPr lang="zh-CN" altLang="en-US" b="1" dirty="0">
              <a:solidFill>
                <a:prstClr val="black"/>
              </a:solidFill>
            </a:endParaRPr>
          </a:p>
        </p:txBody>
      </p:sp>
      <p:pic>
        <p:nvPicPr>
          <p:cNvPr id="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371" y="1752978"/>
            <a:ext cx="9578641" cy="4529465"/>
          </a:xfrm>
          <a:prstGeom prst="rect">
            <a:avLst/>
          </a:prstGeom>
          <a:noFill/>
          <a:ln w="9525">
            <a:noFill/>
            <a:miter lim="800000"/>
            <a:headEnd/>
            <a:tailEnd/>
          </a:ln>
        </p:spPr>
      </p:pic>
      <p:sp>
        <p:nvSpPr>
          <p:cNvPr id="17" name="MH_Other_5"/>
          <p:cNvSpPr>
            <a:spLocks noChangeArrowheads="1"/>
          </p:cNvSpPr>
          <p:nvPr>
            <p:custDataLst>
              <p:tags r:id="rId1"/>
            </p:custDataLst>
          </p:nvPr>
        </p:nvSpPr>
        <p:spPr bwMode="auto">
          <a:xfrm>
            <a:off x="228925" y="878607"/>
            <a:ext cx="2048342"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（一）建设思路</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849013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404813"/>
            <a:ext cx="1768415" cy="241230"/>
            <a:chOff x="0" y="404813"/>
            <a:chExt cx="1794013" cy="241230"/>
          </a:xfrm>
        </p:grpSpPr>
        <p:cxnSp>
          <p:nvCxnSpPr>
            <p:cNvPr id="3" name="直接连接符 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06</a:t>
            </a:r>
            <a:endParaRPr lang="zh-CN" altLang="en-US" sz="1600" b="1" dirty="0">
              <a:solidFill>
                <a:prstClr val="white"/>
              </a:solidFill>
              <a:latin typeface="微软雅黑" pitchFamily="34" charset="-122"/>
              <a:ea typeface="微软雅黑" pitchFamily="34" charset="-122"/>
            </a:endParaRPr>
          </a:p>
        </p:txBody>
      </p:sp>
      <p:cxnSp>
        <p:nvCxnSpPr>
          <p:cNvPr id="7" name="直接连接符 6"/>
          <p:cNvCxnSpPr/>
          <p:nvPr/>
        </p:nvCxnSpPr>
        <p:spPr>
          <a:xfrm>
            <a:off x="1768416" y="404813"/>
            <a:ext cx="9774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H_Other_5"/>
          <p:cNvSpPr>
            <a:spLocks noChangeArrowheads="1"/>
          </p:cNvSpPr>
          <p:nvPr>
            <p:custDataLst>
              <p:tags r:id="rId1"/>
            </p:custDataLst>
          </p:nvPr>
        </p:nvSpPr>
        <p:spPr bwMode="auto">
          <a:xfrm>
            <a:off x="232283" y="878607"/>
            <a:ext cx="2037581"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（二</a:t>
            </a:r>
            <a:r>
              <a:rPr lang="zh-CN" altLang="en-US" sz="2000" b="1" dirty="0">
                <a:solidFill>
                  <a:srgbClr val="FFFFFF"/>
                </a:solidFill>
                <a:ea typeface="微软雅黑" pitchFamily="34" charset="-122"/>
              </a:rPr>
              <a:t>）建设</a:t>
            </a:r>
            <a:r>
              <a:rPr lang="zh-CN" altLang="en-US" sz="2000" b="1" dirty="0" smtClean="0">
                <a:solidFill>
                  <a:srgbClr val="FFFFFF"/>
                </a:solidFill>
                <a:ea typeface="微软雅黑" pitchFamily="34" charset="-122"/>
              </a:rPr>
              <a:t>目标</a:t>
            </a:r>
            <a:endParaRPr lang="zh-CN" altLang="en-US" sz="2000" b="1" dirty="0">
              <a:solidFill>
                <a:srgbClr val="FFFFFF"/>
              </a:solidFill>
              <a:ea typeface="微软雅黑" pitchFamily="34" charset="-122"/>
            </a:endParaRPr>
          </a:p>
        </p:txBody>
      </p:sp>
      <p:sp>
        <p:nvSpPr>
          <p:cNvPr id="25" name="矩形 24"/>
          <p:cNvSpPr/>
          <p:nvPr/>
        </p:nvSpPr>
        <p:spPr>
          <a:xfrm>
            <a:off x="1075764" y="2542858"/>
            <a:ext cx="10338099" cy="2158869"/>
          </a:xfrm>
          <a:prstGeom prst="rect">
            <a:avLst/>
          </a:prstGeom>
          <a:solidFill>
            <a:schemeClr val="accent5">
              <a:lumMod val="40000"/>
              <a:lumOff val="60000"/>
            </a:schemeClr>
          </a:solidFill>
        </p:spPr>
        <p:txBody>
          <a:bodyPr wrap="square" lIns="80591" tIns="40295" rIns="80591" bIns="40295">
            <a:spAutoFit/>
          </a:bodyPr>
          <a:lstStyle/>
          <a:p>
            <a:pPr defTabSz="1086994">
              <a:lnSpc>
                <a:spcPct val="150000"/>
              </a:lnSpc>
            </a:pPr>
            <a:r>
              <a:rPr lang="zh-CN" altLang="en-US" dirty="0" smtClean="0">
                <a:latin typeface="微软雅黑" panose="020B0503020204020204" pitchFamily="34" charset="-122"/>
                <a:ea typeface="微软雅黑" panose="020B0503020204020204" pitchFamily="34" charset="-122"/>
              </a:rPr>
              <a:t>       学校</a:t>
            </a:r>
            <a:r>
              <a:rPr lang="zh-CN" altLang="en-US" dirty="0">
                <a:latin typeface="微软雅黑" panose="020B0503020204020204" pitchFamily="34" charset="-122"/>
                <a:ea typeface="微软雅黑" panose="020B0503020204020204" pitchFamily="34" charset="-122"/>
              </a:rPr>
              <a:t>在专业</a:t>
            </a:r>
            <a:r>
              <a:rPr lang="zh-CN" altLang="en-US" b="1" dirty="0">
                <a:solidFill>
                  <a:srgbClr val="C00000"/>
                </a:solidFill>
                <a:latin typeface="微软雅黑" panose="020B0503020204020204" pitchFamily="34" charset="-122"/>
                <a:ea typeface="微软雅黑" panose="020B0503020204020204" pitchFamily="34" charset="-122"/>
              </a:rPr>
              <a:t>办学条件、内涵建设、专业提升、师资力量、人才培养</a:t>
            </a:r>
            <a:r>
              <a:rPr lang="zh-CN" altLang="en-US" dirty="0">
                <a:latin typeface="微软雅黑" panose="020B0503020204020204" pitchFamily="34" charset="-122"/>
                <a:ea typeface="微软雅黑" panose="020B0503020204020204" pitchFamily="34" charset="-122"/>
              </a:rPr>
              <a:t>等方面取得突出成效。通过持续的优化，</a:t>
            </a:r>
            <a:r>
              <a:rPr lang="zh-CN" altLang="en-US" dirty="0" smtClean="0">
                <a:latin typeface="微软雅黑" panose="020B0503020204020204" pitchFamily="34" charset="-122"/>
                <a:ea typeface="微软雅黑" panose="020B0503020204020204" pitchFamily="34" charset="-122"/>
              </a:rPr>
              <a:t>将电子技术应用电工</a:t>
            </a:r>
            <a:r>
              <a:rPr lang="zh-CN" altLang="en-US" dirty="0">
                <a:latin typeface="微软雅黑" panose="020B0503020204020204" pitchFamily="34" charset="-122"/>
                <a:ea typeface="微软雅黑" panose="020B0503020204020204" pitchFamily="34" charset="-122"/>
              </a:rPr>
              <a:t>类专业打造成为学校的重点专业，在区域内具有很强的</a:t>
            </a:r>
            <a:r>
              <a:rPr lang="zh-CN" altLang="en-US" dirty="0" smtClean="0">
                <a:latin typeface="微软雅黑" panose="020B0503020204020204" pitchFamily="34" charset="-122"/>
                <a:ea typeface="微软雅黑" panose="020B0503020204020204" pitchFamily="34" charset="-122"/>
              </a:rPr>
              <a:t>影响力。</a:t>
            </a:r>
            <a:endParaRPr lang="en-US" altLang="zh-CN" dirty="0" smtClean="0">
              <a:latin typeface="微软雅黑" panose="020B0503020204020204" pitchFamily="34" charset="-122"/>
              <a:ea typeface="微软雅黑" panose="020B0503020204020204" pitchFamily="34" charset="-122"/>
            </a:endParaRPr>
          </a:p>
          <a:p>
            <a:pPr defTabSz="1086994">
              <a:lnSpc>
                <a:spcPct val="150000"/>
              </a:lnSpc>
            </a:pPr>
            <a:r>
              <a:rPr lang="zh-CN" altLang="en-US" kern="0" dirty="0" smtClean="0">
                <a:latin typeface="微软雅黑" panose="020B0503020204020204" pitchFamily="34" charset="-122"/>
                <a:ea typeface="微软雅黑" panose="020B0503020204020204" pitchFamily="34" charset="-122"/>
                <a:cs typeface="Times New Roman"/>
              </a:rPr>
              <a:t>       本</a:t>
            </a:r>
            <a:r>
              <a:rPr lang="zh-CN" altLang="en-US" kern="0" dirty="0">
                <a:latin typeface="微软雅黑" panose="020B0503020204020204" pitchFamily="34" charset="-122"/>
                <a:ea typeface="微软雅黑" panose="020B0503020204020204" pitchFamily="34" charset="-122"/>
                <a:cs typeface="Times New Roman"/>
              </a:rPr>
              <a:t>专业培养服务</a:t>
            </a:r>
            <a:r>
              <a:rPr lang="zh-CN" altLang="en-US" kern="0" dirty="0" smtClean="0">
                <a:latin typeface="微软雅黑" panose="020B0503020204020204" pitchFamily="34" charset="-122"/>
                <a:ea typeface="微软雅黑" panose="020B0503020204020204" pitchFamily="34" charset="-122"/>
                <a:cs typeface="Times New Roman"/>
              </a:rPr>
              <a:t>于电子技术应用行业</a:t>
            </a:r>
            <a:r>
              <a:rPr lang="zh-CN" altLang="en-US" kern="0" dirty="0" smtClean="0">
                <a:latin typeface="微软雅黑" panose="020B0503020204020204" pitchFamily="34" charset="-122"/>
                <a:ea typeface="微软雅黑" panose="020B0503020204020204" pitchFamily="34" charset="-122"/>
                <a:cs typeface="Times New Roman"/>
              </a:rPr>
              <a:t>的</a:t>
            </a:r>
            <a:r>
              <a:rPr lang="zh-CN" altLang="en-US" kern="0" dirty="0">
                <a:latin typeface="微软雅黑" panose="020B0503020204020204" pitchFamily="34" charset="-122"/>
                <a:ea typeface="微软雅黑" panose="020B0503020204020204" pitchFamily="34" charset="-122"/>
                <a:cs typeface="Times New Roman"/>
              </a:rPr>
              <a:t>，具备良好职业道德、</a:t>
            </a:r>
            <a:r>
              <a:rPr lang="zh-CN" altLang="en-US" kern="0" dirty="0" smtClean="0">
                <a:latin typeface="微软雅黑" panose="020B0503020204020204" pitchFamily="34" charset="-122"/>
                <a:ea typeface="微软雅黑" panose="020B0503020204020204" pitchFamily="34" charset="-122"/>
                <a:cs typeface="Times New Roman"/>
              </a:rPr>
              <a:t>掌握电子技术应用电工</a:t>
            </a:r>
            <a:r>
              <a:rPr lang="zh-CN" altLang="en-US" kern="0" dirty="0" smtClean="0">
                <a:latin typeface="微软雅黑" panose="020B0503020204020204" pitchFamily="34" charset="-122"/>
                <a:ea typeface="微软雅黑" panose="020B0503020204020204" pitchFamily="34" charset="-122"/>
                <a:cs typeface="Times New Roman"/>
              </a:rPr>
              <a:t>技术的</a:t>
            </a:r>
            <a:r>
              <a:rPr lang="zh-CN" altLang="en-US" kern="0" dirty="0">
                <a:latin typeface="微软雅黑" panose="020B0503020204020204" pitchFamily="34" charset="-122"/>
                <a:ea typeface="微软雅黑" panose="020B0503020204020204" pitchFamily="34" charset="-122"/>
                <a:cs typeface="Times New Roman"/>
              </a:rPr>
              <a:t>技术技能人才。具有相应基础专业知识与业务操作能力的高素质</a:t>
            </a:r>
            <a:r>
              <a:rPr lang="zh-CN" altLang="en-US" b="1" kern="0" dirty="0">
                <a:solidFill>
                  <a:srgbClr val="C00000"/>
                </a:solidFill>
                <a:latin typeface="微软雅黑" panose="020B0503020204020204" pitchFamily="34" charset="-122"/>
                <a:ea typeface="微软雅黑" panose="020B0503020204020204" pitchFamily="34" charset="-122"/>
                <a:cs typeface="Times New Roman"/>
              </a:rPr>
              <a:t>复合型、应用型、创新型</a:t>
            </a:r>
            <a:r>
              <a:rPr lang="zh-CN" altLang="en-US" kern="0" dirty="0">
                <a:latin typeface="微软雅黑" panose="020B0503020204020204" pitchFamily="34" charset="-122"/>
                <a:ea typeface="微软雅黑" panose="020B0503020204020204" pitchFamily="34" charset="-122"/>
                <a:cs typeface="Times New Roman"/>
              </a:rPr>
              <a:t>人才为目标，从而服务</a:t>
            </a:r>
            <a:r>
              <a:rPr lang="zh-CN" altLang="en-US" kern="0" dirty="0" smtClean="0">
                <a:latin typeface="微软雅黑" panose="020B0503020204020204" pitchFamily="34" charset="-122"/>
                <a:ea typeface="微软雅黑" panose="020B0503020204020204" pitchFamily="34" charset="-122"/>
                <a:cs typeface="Times New Roman"/>
              </a:rPr>
              <a:t>于电子技术应用产业</a:t>
            </a:r>
            <a:r>
              <a:rPr lang="zh-CN" altLang="en-US" kern="0" dirty="0" smtClean="0">
                <a:latin typeface="微软雅黑" panose="020B0503020204020204" pitchFamily="34" charset="-122"/>
                <a:ea typeface="微软雅黑" panose="020B0503020204020204" pitchFamily="34" charset="-122"/>
                <a:cs typeface="Times New Roman"/>
              </a:rPr>
              <a:t>发展</a:t>
            </a:r>
            <a:r>
              <a:rPr lang="zh-CN" altLang="en-US" kern="0" dirty="0">
                <a:latin typeface="微软雅黑" panose="020B0503020204020204" pitchFamily="34" charset="-122"/>
                <a:ea typeface="微软雅黑" panose="020B0503020204020204" pitchFamily="34" charset="-122"/>
                <a:cs typeface="Times New Roman"/>
              </a:rPr>
              <a:t>与升级的需求</a:t>
            </a:r>
            <a:r>
              <a:rPr lang="zh-CN" altLang="en-US" kern="0" dirty="0" smtClean="0">
                <a:latin typeface="微软雅黑" panose="020B0503020204020204" pitchFamily="34" charset="-122"/>
                <a:ea typeface="微软雅黑" panose="020B0503020204020204" pitchFamily="34" charset="-122"/>
                <a:cs typeface="Times New Roman"/>
              </a:rPr>
              <a:t>。</a:t>
            </a:r>
            <a:endParaRPr lang="zh-CN" altLang="en-US" kern="0" dirty="0">
              <a:latin typeface="微软雅黑" panose="020B0503020204020204" pitchFamily="34" charset="-122"/>
              <a:ea typeface="微软雅黑" panose="020B0503020204020204" pitchFamily="34" charset="-122"/>
              <a:cs typeface="Times New Roman"/>
            </a:endParaRPr>
          </a:p>
        </p:txBody>
      </p:sp>
    </p:spTree>
    <p:extLst>
      <p:ext uri="{BB962C8B-B14F-4D97-AF65-F5344CB8AC3E}">
        <p14:creationId xmlns:p14="http://schemas.microsoft.com/office/powerpoint/2010/main" val="947425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149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占位符 20"/>
          <p:cNvSpPr txBox="1">
            <a:spLocks/>
          </p:cNvSpPr>
          <p:nvPr/>
        </p:nvSpPr>
        <p:spPr>
          <a:xfrm>
            <a:off x="8918089" y="235535"/>
            <a:ext cx="2707080"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三、主要建设内容</a:t>
            </a:r>
            <a:endParaRPr lang="zh-CN" altLang="en-US" b="1" dirty="0">
              <a:solidFill>
                <a:prstClr val="black"/>
              </a:solidFill>
            </a:endParaRPr>
          </a:p>
        </p:txBody>
      </p:sp>
      <p:sp>
        <p:nvSpPr>
          <p:cNvPr id="38" name="矩形 37"/>
          <p:cNvSpPr/>
          <p:nvPr/>
        </p:nvSpPr>
        <p:spPr>
          <a:xfrm>
            <a:off x="4005378" y="3986600"/>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矩形 38"/>
          <p:cNvSpPr/>
          <p:nvPr/>
        </p:nvSpPr>
        <p:spPr>
          <a:xfrm>
            <a:off x="4005834" y="4135282"/>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41" name="组合 40"/>
          <p:cNvGrpSpPr/>
          <p:nvPr/>
        </p:nvGrpSpPr>
        <p:grpSpPr>
          <a:xfrm>
            <a:off x="1655747" y="2063799"/>
            <a:ext cx="2156418" cy="2294303"/>
            <a:chOff x="887760" y="1705372"/>
            <a:chExt cx="1571845" cy="1780833"/>
          </a:xfrm>
        </p:grpSpPr>
        <p:sp>
          <p:nvSpPr>
            <p:cNvPr id="51" name="矩形 50"/>
            <p:cNvSpPr/>
            <p:nvPr/>
          </p:nvSpPr>
          <p:spPr>
            <a:xfrm>
              <a:off x="887760" y="1705372"/>
              <a:ext cx="1571845" cy="1780833"/>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52" name="图片 51"/>
            <p:cNvPicPr>
              <a:picLocks noChangeAspect="1"/>
            </p:cNvPicPr>
            <p:nvPr/>
          </p:nvPicPr>
          <p:blipFill>
            <a:blip r:embed="rId3" cstate="print">
              <a:biLevel thresh="25000"/>
              <a:extLst>
                <a:ext uri="{BEBA8EAE-BF5A-486C-A8C5-ECC9F3942E4B}">
                  <a14:imgProps xmlns:a14="http://schemas.microsoft.com/office/drawing/2010/main">
                    <a14:imgLayer r:embed="rId4">
                      <a14:imgEffect>
                        <a14:colorTemperature colorTemp="4700"/>
                      </a14:imgEffect>
                      <a14:imgEffect>
                        <a14:saturation sat="122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980100" y="2137420"/>
              <a:ext cx="1372792" cy="1048235"/>
            </a:xfrm>
            <a:prstGeom prst="rect">
              <a:avLst/>
            </a:prstGeom>
          </p:spPr>
        </p:pic>
      </p:grpSp>
      <p:grpSp>
        <p:nvGrpSpPr>
          <p:cNvPr id="53" name="组合 52"/>
          <p:cNvGrpSpPr/>
          <p:nvPr/>
        </p:nvGrpSpPr>
        <p:grpSpPr>
          <a:xfrm>
            <a:off x="3896502" y="3801404"/>
            <a:ext cx="6842411" cy="2705303"/>
            <a:chOff x="2527912" y="1987312"/>
            <a:chExt cx="6264576" cy="2148250"/>
          </a:xfrm>
        </p:grpSpPr>
        <p:grpSp>
          <p:nvGrpSpPr>
            <p:cNvPr id="54" name="组合 53"/>
            <p:cNvGrpSpPr/>
            <p:nvPr/>
          </p:nvGrpSpPr>
          <p:grpSpPr>
            <a:xfrm>
              <a:off x="2527912" y="1987312"/>
              <a:ext cx="6264576" cy="2148250"/>
              <a:chOff x="7412548" y="1811197"/>
              <a:chExt cx="8699086" cy="3802644"/>
            </a:xfrm>
          </p:grpSpPr>
          <p:sp>
            <p:nvSpPr>
              <p:cNvPr id="56" name="矩形 55"/>
              <p:cNvSpPr/>
              <p:nvPr/>
            </p:nvSpPr>
            <p:spPr>
              <a:xfrm>
                <a:off x="7412548" y="1811197"/>
                <a:ext cx="8699086" cy="3152274"/>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57" name="组合 56"/>
              <p:cNvGrpSpPr/>
              <p:nvPr/>
            </p:nvGrpSpPr>
            <p:grpSpPr>
              <a:xfrm>
                <a:off x="8115200" y="2362992"/>
                <a:ext cx="7523748" cy="2221831"/>
                <a:chOff x="4041454" y="2404658"/>
                <a:chExt cx="7523748" cy="2221831"/>
              </a:xfrm>
            </p:grpSpPr>
            <p:cxnSp>
              <p:nvCxnSpPr>
                <p:cNvPr id="59" name="直接连接符 58"/>
                <p:cNvCxnSpPr/>
                <p:nvPr/>
              </p:nvCxnSpPr>
              <p:spPr>
                <a:xfrm>
                  <a:off x="8472937" y="2440048"/>
                  <a:ext cx="309201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4041454" y="2404658"/>
                  <a:ext cx="7523748" cy="2221831"/>
                  <a:chOff x="4010526" y="2400198"/>
                  <a:chExt cx="7523748" cy="2221831"/>
                </a:xfrm>
              </p:grpSpPr>
              <p:cxnSp>
                <p:nvCxnSpPr>
                  <p:cNvPr id="61" name="直接连接符 60"/>
                  <p:cNvCxnSpPr/>
                  <p:nvPr/>
                </p:nvCxnSpPr>
                <p:spPr>
                  <a:xfrm>
                    <a:off x="4010526" y="4583012"/>
                    <a:ext cx="75237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1526542" y="2400198"/>
                    <a:ext cx="0" cy="222183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029233" y="2919874"/>
                    <a:ext cx="0" cy="1699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8" name="直角三角形 22"/>
              <p:cNvSpPr/>
              <p:nvPr/>
            </p:nvSpPr>
            <p:spPr>
              <a:xfrm rot="16200000" flipH="1">
                <a:off x="15286868" y="4789076"/>
                <a:ext cx="662152" cy="987377"/>
              </a:xfrm>
              <a:custGeom>
                <a:avLst/>
                <a:gdLst>
                  <a:gd name="connsiteX0" fmla="*/ 0 w 898634"/>
                  <a:gd name="connsiteY0" fmla="*/ 1513490 h 1513490"/>
                  <a:gd name="connsiteX1" fmla="*/ 0 w 898634"/>
                  <a:gd name="connsiteY1" fmla="*/ 0 h 1513490"/>
                  <a:gd name="connsiteX2" fmla="*/ 898634 w 898634"/>
                  <a:gd name="connsiteY2" fmla="*/ 1513490 h 1513490"/>
                  <a:gd name="connsiteX3" fmla="*/ 0 w 898634"/>
                  <a:gd name="connsiteY3" fmla="*/ 1513490 h 1513490"/>
                  <a:gd name="connsiteX0" fmla="*/ 0 w 662152"/>
                  <a:gd name="connsiteY0" fmla="*/ 1734207 h 1734207"/>
                  <a:gd name="connsiteX1" fmla="*/ 0 w 662152"/>
                  <a:gd name="connsiteY1" fmla="*/ 220717 h 1734207"/>
                  <a:gd name="connsiteX2" fmla="*/ 662152 w 662152"/>
                  <a:gd name="connsiteY2" fmla="*/ 0 h 1734207"/>
                  <a:gd name="connsiteX3" fmla="*/ 0 w 662152"/>
                  <a:gd name="connsiteY3" fmla="*/ 1734207 h 1734207"/>
                </a:gdLst>
                <a:ahLst/>
                <a:cxnLst>
                  <a:cxn ang="0">
                    <a:pos x="connsiteX0" y="connsiteY0"/>
                  </a:cxn>
                  <a:cxn ang="0">
                    <a:pos x="connsiteX1" y="connsiteY1"/>
                  </a:cxn>
                  <a:cxn ang="0">
                    <a:pos x="connsiteX2" y="connsiteY2"/>
                  </a:cxn>
                  <a:cxn ang="0">
                    <a:pos x="connsiteX3" y="connsiteY3"/>
                  </a:cxn>
                </a:cxnLst>
                <a:rect l="l" t="t" r="r" b="b"/>
                <a:pathLst>
                  <a:path w="662152" h="1734207">
                    <a:moveTo>
                      <a:pt x="0" y="1734207"/>
                    </a:moveTo>
                    <a:lnTo>
                      <a:pt x="0" y="220717"/>
                    </a:lnTo>
                    <a:lnTo>
                      <a:pt x="662152" y="0"/>
                    </a:lnTo>
                    <a:lnTo>
                      <a:pt x="0" y="1734207"/>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55" name="文本框 4"/>
            <p:cNvSpPr txBox="1"/>
            <p:nvPr/>
          </p:nvSpPr>
          <p:spPr>
            <a:xfrm>
              <a:off x="3181792" y="1995256"/>
              <a:ext cx="5610696" cy="1539731"/>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itchFamily="34" charset="-122"/>
                  <a:ea typeface="微软雅黑" pitchFamily="34" charset="-122"/>
                </a:rPr>
                <a:t>有深度：</a:t>
              </a:r>
              <a:r>
                <a:rPr lang="zh-CN" altLang="en-US" sz="1400" dirty="0">
                  <a:solidFill>
                    <a:schemeClr val="bg1"/>
                  </a:solidFill>
                  <a:latin typeface="微软雅黑" pitchFamily="34" charset="-122"/>
                  <a:ea typeface="微软雅黑" pitchFamily="34" charset="-122"/>
                </a:rPr>
                <a:t>各地产业</a:t>
              </a:r>
              <a:r>
                <a:rPr lang="zh-CN" altLang="en-US"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行业</a:t>
              </a:r>
              <a:r>
                <a:rPr lang="zh-CN" altLang="en-US" sz="1400" dirty="0" smtClean="0">
                  <a:solidFill>
                    <a:schemeClr val="bg1"/>
                  </a:solidFill>
                  <a:latin typeface="微软雅黑" pitchFamily="34" charset="-122"/>
                  <a:ea typeface="微软雅黑" pitchFamily="34" charset="-122"/>
                </a:rPr>
                <a:t>深入</a:t>
              </a:r>
              <a:r>
                <a:rPr lang="zh-CN" altLang="en-US" sz="1400" dirty="0">
                  <a:solidFill>
                    <a:schemeClr val="bg1"/>
                  </a:solidFill>
                  <a:latin typeface="微软雅黑" pitchFamily="34" charset="-122"/>
                  <a:ea typeface="微软雅黑" pitchFamily="34" charset="-122"/>
                </a:rPr>
                <a:t>调研</a:t>
              </a:r>
            </a:p>
            <a:p>
              <a:pPr>
                <a:lnSpc>
                  <a:spcPct val="150000"/>
                </a:lnSpc>
              </a:pPr>
              <a:r>
                <a:rPr lang="zh-CN" altLang="en-US" sz="1600" b="1" dirty="0">
                  <a:solidFill>
                    <a:schemeClr val="bg1"/>
                  </a:solidFill>
                  <a:latin typeface="微软雅黑" pitchFamily="34" charset="-122"/>
                  <a:ea typeface="微软雅黑" pitchFamily="34" charset="-122"/>
                </a:rPr>
                <a:t>有高度：</a:t>
              </a:r>
              <a:r>
                <a:rPr lang="zh-CN" altLang="en-US" sz="1400" dirty="0">
                  <a:solidFill>
                    <a:schemeClr val="bg1"/>
                  </a:solidFill>
                  <a:latin typeface="微软雅黑" pitchFamily="34" charset="-122"/>
                  <a:ea typeface="微软雅黑" pitchFamily="34" charset="-122"/>
                </a:rPr>
                <a:t>现代职业教育创新</a:t>
              </a:r>
              <a:r>
                <a:rPr lang="zh-CN" altLang="en-US" sz="1400" dirty="0" smtClean="0">
                  <a:solidFill>
                    <a:schemeClr val="bg1"/>
                  </a:solidFill>
                  <a:latin typeface="微软雅黑" pitchFamily="34" charset="-122"/>
                  <a:ea typeface="微软雅黑" pitchFamily="34" charset="-122"/>
                </a:rPr>
                <a:t>理念</a:t>
              </a:r>
              <a:endParaRPr lang="en-US" altLang="zh-CN" sz="1400" dirty="0" smtClean="0">
                <a:solidFill>
                  <a:schemeClr val="bg1"/>
                </a:solidFill>
                <a:latin typeface="微软雅黑" pitchFamily="34" charset="-122"/>
                <a:ea typeface="微软雅黑" pitchFamily="34" charset="-122"/>
              </a:endParaRPr>
            </a:p>
            <a:p>
              <a:pPr>
                <a:lnSpc>
                  <a:spcPct val="150000"/>
                </a:lnSpc>
              </a:pPr>
              <a:r>
                <a:rPr lang="zh-CN" altLang="en-US" sz="1600" b="1" dirty="0">
                  <a:solidFill>
                    <a:schemeClr val="bg1"/>
                  </a:solidFill>
                  <a:latin typeface="微软雅黑" pitchFamily="34" charset="-122"/>
                  <a:ea typeface="微软雅黑" pitchFamily="34" charset="-122"/>
                </a:rPr>
                <a:t>有支撑：</a:t>
              </a:r>
              <a:r>
                <a:rPr lang="zh-CN" altLang="en-US" sz="1400" dirty="0">
                  <a:solidFill>
                    <a:schemeClr val="bg1"/>
                  </a:solidFill>
                  <a:latin typeface="微软雅黑" pitchFamily="34" charset="-122"/>
                  <a:ea typeface="微软雅黑" pitchFamily="34" charset="-122"/>
                </a:rPr>
                <a:t>资深教育专家</a:t>
              </a:r>
              <a:r>
                <a:rPr lang="en-US" altLang="zh-CN" sz="1400" dirty="0">
                  <a:solidFill>
                    <a:schemeClr val="bg1"/>
                  </a:solidFill>
                  <a:latin typeface="微软雅黑" pitchFamily="34" charset="-122"/>
                  <a:ea typeface="微软雅黑" pitchFamily="34" charset="-122"/>
                </a:rPr>
                <a:t>+100%</a:t>
              </a:r>
              <a:r>
                <a:rPr lang="zh-CN" altLang="en-US" sz="1400" dirty="0">
                  <a:solidFill>
                    <a:schemeClr val="bg1"/>
                  </a:solidFill>
                  <a:latin typeface="微软雅黑" pitchFamily="34" charset="-122"/>
                  <a:ea typeface="微软雅黑" pitchFamily="34" charset="-122"/>
                </a:rPr>
                <a:t>博硕顶层计团队</a:t>
              </a:r>
              <a:endParaRPr lang="en-US" altLang="zh-CN" sz="1400" dirty="0">
                <a:solidFill>
                  <a:schemeClr val="bg1"/>
                </a:solidFill>
                <a:latin typeface="微软雅黑" pitchFamily="34" charset="-122"/>
                <a:ea typeface="微软雅黑" pitchFamily="34" charset="-122"/>
              </a:endParaRPr>
            </a:p>
            <a:p>
              <a:pPr>
                <a:lnSpc>
                  <a:spcPct val="150000"/>
                </a:lnSpc>
              </a:pPr>
              <a:r>
                <a:rPr lang="zh-CN" altLang="en-US" sz="1600" b="1" dirty="0">
                  <a:solidFill>
                    <a:schemeClr val="bg1"/>
                  </a:solidFill>
                  <a:latin typeface="微软雅黑" pitchFamily="34" charset="-122"/>
                  <a:ea typeface="微软雅黑" pitchFamily="34" charset="-122"/>
                </a:rPr>
                <a:t>有产品</a:t>
              </a:r>
              <a:r>
                <a:rPr lang="zh-CN" altLang="en-US" sz="1600" b="1"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汽车</a:t>
              </a:r>
              <a:r>
                <a:rPr lang="zh-CN" altLang="en-US" sz="1400" dirty="0" smtClean="0">
                  <a:solidFill>
                    <a:schemeClr val="bg1"/>
                  </a:solidFill>
                  <a:latin typeface="微软雅黑" pitchFamily="34" charset="-122"/>
                  <a:ea typeface="微软雅黑" pitchFamily="34" charset="-122"/>
                </a:rPr>
                <a:t>产业</a:t>
              </a:r>
              <a:r>
                <a:rPr lang="zh-CN" altLang="en-US" sz="1400" dirty="0">
                  <a:solidFill>
                    <a:schemeClr val="bg1"/>
                  </a:solidFill>
                  <a:latin typeface="微软雅黑" pitchFamily="34" charset="-122"/>
                  <a:ea typeface="微软雅黑" pitchFamily="34" charset="-122"/>
                </a:rPr>
                <a:t>链条全覆盖，构建</a:t>
              </a:r>
              <a:r>
                <a:rPr lang="zh-CN" altLang="en-US" sz="1400" dirty="0" smtClean="0">
                  <a:solidFill>
                    <a:schemeClr val="bg1"/>
                  </a:solidFill>
                  <a:latin typeface="微软雅黑" pitchFamily="34" charset="-122"/>
                  <a:ea typeface="微软雅黑" pitchFamily="34" charset="-122"/>
                </a:rPr>
                <a:t>多层次、综合性</a:t>
              </a:r>
              <a:r>
                <a:rPr lang="zh-CN" altLang="en-US" sz="1400" dirty="0">
                  <a:solidFill>
                    <a:schemeClr val="bg1"/>
                  </a:solidFill>
                  <a:latin typeface="微软雅黑" pitchFamily="34" charset="-122"/>
                  <a:ea typeface="微软雅黑" pitchFamily="34" charset="-122"/>
                </a:rPr>
                <a:t>、体系化产品</a:t>
              </a:r>
            </a:p>
            <a:p>
              <a:pPr>
                <a:lnSpc>
                  <a:spcPct val="150000"/>
                </a:lnSpc>
              </a:pPr>
              <a:endParaRPr lang="zh-CN" altLang="en-US" sz="1600" dirty="0">
                <a:solidFill>
                  <a:schemeClr val="bg1"/>
                </a:solidFill>
                <a:latin typeface="微软雅黑" pitchFamily="34" charset="-122"/>
                <a:ea typeface="微软雅黑" pitchFamily="34" charset="-122"/>
              </a:endParaRPr>
            </a:p>
          </p:txBody>
        </p:sp>
      </p:grpSp>
      <p:sp>
        <p:nvSpPr>
          <p:cNvPr id="64" name="矩形 63"/>
          <p:cNvSpPr/>
          <p:nvPr/>
        </p:nvSpPr>
        <p:spPr>
          <a:xfrm>
            <a:off x="4982514" y="2714068"/>
            <a:ext cx="5904656" cy="504882"/>
          </a:xfrm>
          <a:prstGeom prst="rect">
            <a:avLst/>
          </a:prstGeom>
        </p:spPr>
        <p:txBody>
          <a:bodyPr wrap="square">
            <a:spAutoFit/>
          </a:bodyPr>
          <a:lstStyle/>
          <a:p>
            <a:pPr>
              <a:lnSpc>
                <a:spcPct val="150000"/>
              </a:lnSpc>
            </a:pPr>
            <a:r>
              <a:rPr lang="zh-CN" altLang="en-US" sz="2000" b="1" dirty="0" smtClean="0">
                <a:solidFill>
                  <a:schemeClr val="tx1">
                    <a:lumMod val="75000"/>
                    <a:lumOff val="25000"/>
                  </a:schemeClr>
                </a:solidFill>
                <a:latin typeface="微软雅黑" pitchFamily="34" charset="-122"/>
                <a:ea typeface="微软雅黑" pitchFamily="34" charset="-122"/>
              </a:rPr>
              <a:t>顶层设计需符合职业教育体系创新的要求。</a:t>
            </a:r>
            <a:endParaRPr lang="zh-CN" altLang="en-US" sz="2000" b="1" dirty="0">
              <a:solidFill>
                <a:schemeClr val="tx1">
                  <a:lumMod val="75000"/>
                  <a:lumOff val="25000"/>
                </a:schemeClr>
              </a:solidFill>
            </a:endParaRPr>
          </a:p>
        </p:txBody>
      </p:sp>
      <p:sp>
        <p:nvSpPr>
          <p:cNvPr id="65" name="矩形 64"/>
          <p:cNvSpPr/>
          <p:nvPr/>
        </p:nvSpPr>
        <p:spPr>
          <a:xfrm>
            <a:off x="3680479" y="3064423"/>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6" name="矩形 65"/>
          <p:cNvSpPr/>
          <p:nvPr/>
        </p:nvSpPr>
        <p:spPr>
          <a:xfrm>
            <a:off x="3680935" y="3213106"/>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7" name="矩形 66"/>
          <p:cNvSpPr/>
          <p:nvPr/>
        </p:nvSpPr>
        <p:spPr>
          <a:xfrm>
            <a:off x="3681274" y="3378993"/>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8" name="矩形 67"/>
          <p:cNvSpPr/>
          <p:nvPr/>
        </p:nvSpPr>
        <p:spPr>
          <a:xfrm>
            <a:off x="3681730" y="3527676"/>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9" name="矩形 68"/>
          <p:cNvSpPr/>
          <p:nvPr/>
        </p:nvSpPr>
        <p:spPr>
          <a:xfrm>
            <a:off x="3686309" y="3672030"/>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0" name="矩形 69"/>
          <p:cNvSpPr/>
          <p:nvPr/>
        </p:nvSpPr>
        <p:spPr>
          <a:xfrm>
            <a:off x="3686765" y="3820712"/>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1" name="矩形 70"/>
          <p:cNvSpPr/>
          <p:nvPr/>
        </p:nvSpPr>
        <p:spPr>
          <a:xfrm>
            <a:off x="1565979" y="4856486"/>
            <a:ext cx="1980029" cy="1015663"/>
          </a:xfrm>
          <a:prstGeom prst="rect">
            <a:avLst/>
          </a:prstGeom>
        </p:spPr>
        <p:txBody>
          <a:bodyPr wrap="none">
            <a:spAutoFit/>
          </a:bodyPr>
          <a:lstStyle/>
          <a:p>
            <a:pPr algn="ctr">
              <a:lnSpc>
                <a:spcPct val="150000"/>
              </a:lnSpc>
            </a:pPr>
            <a:r>
              <a:rPr lang="zh-CN" altLang="en-US" sz="2000" b="1" dirty="0" smtClean="0">
                <a:solidFill>
                  <a:srgbClr val="C00000"/>
                </a:solidFill>
                <a:latin typeface="微软雅黑" pitchFamily="34" charset="-122"/>
                <a:ea typeface="微软雅黑" pitchFamily="34" charset="-122"/>
              </a:rPr>
              <a:t>前瞻性、系统化</a:t>
            </a:r>
            <a:endParaRPr lang="en-US" altLang="zh-CN" sz="2000" b="1" dirty="0" smtClean="0">
              <a:solidFill>
                <a:srgbClr val="C00000"/>
              </a:solidFill>
              <a:latin typeface="微软雅黑" pitchFamily="34" charset="-122"/>
              <a:ea typeface="微软雅黑" pitchFamily="34" charset="-122"/>
            </a:endParaRPr>
          </a:p>
          <a:p>
            <a:pPr algn="ctr">
              <a:lnSpc>
                <a:spcPct val="150000"/>
              </a:lnSpc>
            </a:pPr>
            <a:r>
              <a:rPr lang="zh-CN" altLang="en-US" sz="2000" b="1" dirty="0" smtClean="0">
                <a:solidFill>
                  <a:srgbClr val="C00000"/>
                </a:solidFill>
                <a:latin typeface="微软雅黑" pitchFamily="34" charset="-122"/>
                <a:ea typeface="微软雅黑" pitchFamily="34" charset="-122"/>
              </a:rPr>
              <a:t>顶层设计</a:t>
            </a:r>
            <a:endParaRPr lang="zh-CN" altLang="en-US" sz="2000" b="1" dirty="0">
              <a:solidFill>
                <a:srgbClr val="C00000"/>
              </a:solidFill>
            </a:endParaRPr>
          </a:p>
        </p:txBody>
      </p:sp>
      <p:sp>
        <p:nvSpPr>
          <p:cNvPr id="40" name="MH_Other_5"/>
          <p:cNvSpPr>
            <a:spLocks noChangeArrowheads="1"/>
          </p:cNvSpPr>
          <p:nvPr>
            <p:custDataLst>
              <p:tags r:id="rId1"/>
            </p:custDataLst>
          </p:nvPr>
        </p:nvSpPr>
        <p:spPr bwMode="auto">
          <a:xfrm>
            <a:off x="232277" y="771227"/>
            <a:ext cx="2995017"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000" b="1" dirty="0" smtClean="0">
                <a:solidFill>
                  <a:srgbClr val="FFFFFF"/>
                </a:solidFill>
                <a:ea typeface="微软雅黑" pitchFamily="34" charset="-122"/>
              </a:rPr>
              <a:t>（一</a:t>
            </a:r>
            <a:r>
              <a:rPr lang="zh-CN" altLang="en-US" sz="2000" b="1" dirty="0">
                <a:solidFill>
                  <a:srgbClr val="FFFFFF"/>
                </a:solidFill>
                <a:ea typeface="微软雅黑" pitchFamily="34" charset="-122"/>
              </a:rPr>
              <a:t>）专业建设顶层</a:t>
            </a:r>
            <a:r>
              <a:rPr lang="zh-CN" altLang="en-US" sz="2000" b="1" dirty="0" smtClean="0">
                <a:solidFill>
                  <a:srgbClr val="FFFFFF"/>
                </a:solidFill>
                <a:ea typeface="微软雅黑" pitchFamily="34" charset="-122"/>
              </a:rPr>
              <a:t>设计</a:t>
            </a:r>
            <a:endParaRPr lang="zh-CN" altLang="en-US" sz="2000" b="1" dirty="0">
              <a:solidFill>
                <a:srgbClr val="FFFFFF"/>
              </a:solidFill>
              <a:ea typeface="微软雅黑" pitchFamily="34" charset="-122"/>
            </a:endParaRPr>
          </a:p>
        </p:txBody>
      </p:sp>
      <p:sp>
        <p:nvSpPr>
          <p:cNvPr id="42" name="矩形 41"/>
          <p:cNvSpPr/>
          <p:nvPr/>
        </p:nvSpPr>
        <p:spPr>
          <a:xfrm>
            <a:off x="228925" y="1361829"/>
            <a:ext cx="3095188" cy="507831"/>
          </a:xfrm>
          <a:prstGeom prst="rect">
            <a:avLst/>
          </a:prstGeom>
        </p:spPr>
        <p:txBody>
          <a:bodyPr wrap="squar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1</a:t>
            </a:r>
            <a:r>
              <a:rPr lang="zh-CN" altLang="en-US" b="1" dirty="0" smtClean="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前瞻性、</a:t>
            </a:r>
            <a:r>
              <a:rPr lang="zh-CN" altLang="en-US" b="1" dirty="0" smtClean="0">
                <a:solidFill>
                  <a:srgbClr val="C00000"/>
                </a:solidFill>
                <a:latin typeface="微软雅黑" pitchFamily="34" charset="-122"/>
                <a:ea typeface="微软雅黑" pitchFamily="34" charset="-122"/>
              </a:rPr>
              <a:t>系统化顶层设计</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003593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5"/>
</p:tagLst>
</file>

<file path=ppt/tags/tag100.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2"/>
</p:tagLst>
</file>

<file path=ppt/tags/tag101.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3"/>
</p:tagLst>
</file>

<file path=ppt/tags/tag102.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4"/>
</p:tagLst>
</file>

<file path=ppt/tags/tag10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7.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108.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109.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5"/>
</p:tagLst>
</file>

<file path=ppt/tags/tag110.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111.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112.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ags/tag113.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11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1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16.xml><?xml version="1.0" encoding="utf-8"?>
<p:tagLst xmlns:a="http://schemas.openxmlformats.org/drawingml/2006/main" xmlns:r="http://schemas.openxmlformats.org/officeDocument/2006/relationships" xmlns:p="http://schemas.openxmlformats.org/presentationml/2006/main">
  <p:tag name="MH" val="20170330095923"/>
  <p:tag name="MH_LIBRARY" val="GRAPHIC"/>
  <p:tag name="MH_TYPE" val="Text"/>
  <p:tag name="MH_ORDER" val="1"/>
</p:tagLst>
</file>

<file path=ppt/tags/tag117.xml><?xml version="1.0" encoding="utf-8"?>
<p:tagLst xmlns:a="http://schemas.openxmlformats.org/drawingml/2006/main" xmlns:r="http://schemas.openxmlformats.org/officeDocument/2006/relationships" xmlns:p="http://schemas.openxmlformats.org/presentationml/2006/main">
  <p:tag name="MH" val="20170330095923"/>
  <p:tag name="MH_LIBRARY" val="GRAPHIC"/>
  <p:tag name="MH_TYPE" val="Picture"/>
  <p:tag name="MH_ORDER" val="1"/>
</p:tagLst>
</file>

<file path=ppt/tags/tag118.xml><?xml version="1.0" encoding="utf-8"?>
<p:tagLst xmlns:a="http://schemas.openxmlformats.org/drawingml/2006/main" xmlns:r="http://schemas.openxmlformats.org/officeDocument/2006/relationships" xmlns:p="http://schemas.openxmlformats.org/presentationml/2006/main">
  <p:tag name="MH" val="20170330095923"/>
  <p:tag name="MH_LIBRARY" val="GRAPHIC"/>
  <p:tag name="MH_TYPE" val="Picture"/>
  <p:tag name="MH_ORDER" val="2"/>
</p:tagLst>
</file>

<file path=ppt/tags/tag11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3"/>
</p:tagLst>
</file>

<file path=ppt/tags/tag12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2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Text"/>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Text"/>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SubTitle"/>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60312154759"/>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312154759"/>
  <p:tag name="MH_LIBRARY" val="GRAPHIC"/>
  <p:tag name="MH_TYPE" val="SubTitle"/>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60312154759"/>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9"/>
</p:tagLst>
</file>

<file path=ppt/tags/tag2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10"/>
</p:tagLst>
</file>

<file path=ppt/tags/tag2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11"/>
</p:tagLst>
</file>

<file path=ppt/tags/tag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12"/>
</p:tagLst>
</file>

<file path=ppt/tags/tag3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6"/>
</p:tagLst>
</file>

<file path=ppt/tags/tag3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7"/>
</p:tagLst>
</file>

<file path=ppt/tags/tag3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8"/>
</p:tagLst>
</file>

<file path=ppt/tags/tag3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6.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3"/>
</p:tagLst>
</file>

<file path=ppt/tags/tag38.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4"/>
</p:tagLst>
</file>

<file path=ppt/tags/tag39.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5"/>
</p:tagLst>
</file>

<file path=ppt/tags/tag41.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6"/>
</p:tagLst>
</file>

<file path=ppt/tags/tag42.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7"/>
</p:tagLst>
</file>

<file path=ppt/tags/tag43.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8"/>
</p:tagLst>
</file>

<file path=ppt/tags/tag44.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3"/>
</p:tagLst>
</file>

<file path=ppt/tags/tag46.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4"/>
</p:tagLst>
</file>

<file path=ppt/tags/tag51.xml><?xml version="1.0" encoding="utf-8"?>
<p:tagLst xmlns:a="http://schemas.openxmlformats.org/drawingml/2006/main" xmlns:r="http://schemas.openxmlformats.org/officeDocument/2006/relationships" xmlns:p="http://schemas.openxmlformats.org/presentationml/2006/main">
  <p:tag name="MH" val="20170220141140"/>
  <p:tag name="MH_LIBRARY" val="GRAPHIC"/>
  <p:tag name="MH_TYPE" val="Text"/>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70220141140"/>
  <p:tag name="MH_LIBRARY" val="GRAPHIC"/>
  <p:tag name="MH_TYPE" val="SubTitle"/>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70220141140"/>
  <p:tag name="MH_LIBRARY" val="GRAPHIC"/>
  <p:tag name="MH_TYPE" val="Other"/>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70220141140"/>
  <p:tag name="MH_LIBRARY" val="GRAPHIC"/>
  <p:tag name="MH_TYPE" val="Text"/>
  <p:tag name="MH_ORDER" val="2"/>
</p:tagLst>
</file>

<file path=ppt/tags/tag55.xml><?xml version="1.0" encoding="utf-8"?>
<p:tagLst xmlns:a="http://schemas.openxmlformats.org/drawingml/2006/main" xmlns:r="http://schemas.openxmlformats.org/officeDocument/2006/relationships" xmlns:p="http://schemas.openxmlformats.org/presentationml/2006/main">
  <p:tag name="MH" val="20170220141140"/>
  <p:tag name="MH_LIBRARY" val="GRAPHIC"/>
  <p:tag name="MH_TYPE" val="SubTitle"/>
  <p:tag name="MH_ORDER" val="2"/>
</p:tagLst>
</file>

<file path=ppt/tags/tag56.xml><?xml version="1.0" encoding="utf-8"?>
<p:tagLst xmlns:a="http://schemas.openxmlformats.org/drawingml/2006/main" xmlns:r="http://schemas.openxmlformats.org/officeDocument/2006/relationships" xmlns:p="http://schemas.openxmlformats.org/presentationml/2006/main">
  <p:tag name="MH" val="20170220141140"/>
  <p:tag name="MH_LIBRARY" val="GRAPHIC"/>
  <p:tag name="MH_TYPE" val="Other"/>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8.xml><?xml version="1.0" encoding="utf-8"?>
<p:tagLst xmlns:a="http://schemas.openxmlformats.org/drawingml/2006/main" xmlns:r="http://schemas.openxmlformats.org/officeDocument/2006/relationships" xmlns:p="http://schemas.openxmlformats.org/presentationml/2006/main">
  <p:tag name="MH" val="20151117105029"/>
  <p:tag name="MH_LIBRARY" val="GRAPHIC"/>
  <p:tag name="MH_TYPE" val="Desc"/>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4"/>
</p:tagLst>
</file>

<file path=ppt/tags/tag60.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4"/>
</p:tagLst>
</file>

<file path=ppt/tags/tag63.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2"/>
</p:tagLst>
</file>

<file path=ppt/tags/tag64.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3"/>
</p:tagLst>
</file>

<file path=ppt/tags/tag65.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4"/>
</p:tagLst>
</file>

<file path=ppt/tags/tag67.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Other"/>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4"/>
</p:tagLst>
</file>

<file path=ppt/tags/tag70.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2"/>
</p:tagLst>
</file>

<file path=ppt/tags/tag72.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5"/>
</p:tagLst>
</file>

<file path=ppt/tags/tag75.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6"/>
</p:tagLst>
</file>

<file path=ppt/tags/tag76.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8"/>
</p:tagLst>
</file>

<file path=ppt/tags/tag77.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7"/>
</p:tagLst>
</file>

<file path=ppt/tags/tag78.xml><?xml version="1.0" encoding="utf-8"?>
<p:tagLst xmlns:a="http://schemas.openxmlformats.org/drawingml/2006/main" xmlns:r="http://schemas.openxmlformats.org/officeDocument/2006/relationships" xmlns:p="http://schemas.openxmlformats.org/presentationml/2006/main">
  <p:tag name="MH" val="20160819004827"/>
  <p:tag name="MH_LIBRARY" val="GRAPHIC"/>
  <p:tag name="MH_TYPE" val="Title"/>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1.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1"/>
</p:tagLst>
</file>

<file path=ppt/tags/tag82.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2"/>
</p:tagLst>
</file>

<file path=ppt/tags/tag83.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85.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
</p:tagLst>
</file>

<file path=ppt/tags/tag86.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2"/>
</p:tagLst>
</file>

<file path=ppt/tags/tag87.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3"/>
</p:tagLst>
</file>

<file path=ppt/tags/tag88.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4"/>
</p:tagLst>
</file>

<file path=ppt/tags/tag89.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90.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6"/>
</p:tagLst>
</file>

<file path=ppt/tags/tag91.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7"/>
</p:tagLst>
</file>

<file path=ppt/tags/tag92.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8"/>
</p:tagLst>
</file>

<file path=ppt/tags/tag93.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9"/>
</p:tagLst>
</file>

<file path=ppt/tags/tag94.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0"/>
</p:tagLst>
</file>

<file path=ppt/tags/tag95.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1"/>
</p:tagLst>
</file>

<file path=ppt/tags/tag96.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1"/>
</p:tagLst>
</file>

<file path=ppt/tags/tag97.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3"/>
</p:tagLst>
</file>

<file path=ppt/tags/tag98.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4"/>
</p:tagLst>
</file>

<file path=ppt/tags/tag99.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2"/>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14868</TotalTime>
  <Words>5147</Words>
  <Application>Microsoft Office PowerPoint</Application>
  <PresentationFormat>自定义</PresentationFormat>
  <Paragraphs>717</Paragraphs>
  <Slides>47</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49" baseType="lpstr">
      <vt:lpstr>1_Office 主题</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Windows 用户</cp:lastModifiedBy>
  <cp:revision>1615</cp:revision>
  <cp:lastPrinted>2017-07-05T09:42:12Z</cp:lastPrinted>
  <dcterms:created xsi:type="dcterms:W3CDTF">2016-11-24T01:14:56Z</dcterms:created>
  <dcterms:modified xsi:type="dcterms:W3CDTF">2018-09-26T07:32:57Z</dcterms:modified>
</cp:coreProperties>
</file>